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69" r:id="rId2"/>
    <p:sldId id="276" r:id="rId3"/>
    <p:sldId id="277" r:id="rId4"/>
  </p:sldIdLst>
  <p:sldSz cx="12192000" cy="6858000"/>
  <p:notesSz cx="6788150" cy="99234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24" autoAdjust="0"/>
    <p:restoredTop sz="94660"/>
  </p:normalViewPr>
  <p:slideViewPr>
    <p:cSldViewPr snapToGrid="0">
      <p:cViewPr varScale="1">
        <p:scale>
          <a:sx n="58" d="100"/>
          <a:sy n="58" d="100"/>
        </p:scale>
        <p:origin x="132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4925" y="0"/>
            <a:ext cx="2941638" cy="496888"/>
          </a:xfrm>
          <a:prstGeom prst="rect">
            <a:avLst/>
          </a:prstGeom>
        </p:spPr>
        <p:txBody>
          <a:bodyPr vert="horz" lIns="91440" tIns="45720" rIns="91440" bIns="45720" rtlCol="0"/>
          <a:lstStyle>
            <a:lvl1pPr algn="r">
              <a:defRPr sz="1200"/>
            </a:lvl1pPr>
          </a:lstStyle>
          <a:p>
            <a:fld id="{0EE5A26D-8E16-4971-A485-424911D131D1}" type="datetimeFigureOut">
              <a:rPr lang="en-GB" smtClean="0"/>
              <a:t>19/03/2023</a:t>
            </a:fld>
            <a:endParaRPr lang="en-GB"/>
          </a:p>
        </p:txBody>
      </p:sp>
      <p:sp>
        <p:nvSpPr>
          <p:cNvPr id="4" name="Slide Image Placeholder 3"/>
          <p:cNvSpPr>
            <a:spLocks noGrp="1" noRot="1" noChangeAspect="1"/>
          </p:cNvSpPr>
          <p:nvPr>
            <p:ph type="sldImg" idx="2"/>
          </p:nvPr>
        </p:nvSpPr>
        <p:spPr>
          <a:xfrm>
            <a:off x="417513" y="1239838"/>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5200"/>
            <a:ext cx="5429250"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6575"/>
            <a:ext cx="2941638"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4925" y="9426575"/>
            <a:ext cx="2941638" cy="496888"/>
          </a:xfrm>
          <a:prstGeom prst="rect">
            <a:avLst/>
          </a:prstGeom>
        </p:spPr>
        <p:txBody>
          <a:bodyPr vert="horz" lIns="91440" tIns="45720" rIns="91440" bIns="45720" rtlCol="0" anchor="b"/>
          <a:lstStyle>
            <a:lvl1pPr algn="r">
              <a:defRPr sz="1200"/>
            </a:lvl1pPr>
          </a:lstStyle>
          <a:p>
            <a:fld id="{5C5C30FF-83CD-4AB0-8E75-2FF5399F865D}" type="slidenum">
              <a:rPr lang="en-GB" smtClean="0"/>
              <a:t>‹#›</a:t>
            </a:fld>
            <a:endParaRPr lang="en-GB"/>
          </a:p>
        </p:txBody>
      </p:sp>
    </p:spTree>
    <p:extLst>
      <p:ext uri="{BB962C8B-B14F-4D97-AF65-F5344CB8AC3E}">
        <p14:creationId xmlns:p14="http://schemas.microsoft.com/office/powerpoint/2010/main" val="2932289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A894AE-061A-684E-AB07-38A14DF36FF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66232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A894AE-061A-684E-AB07-38A14DF36FF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82052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A894AE-061A-684E-AB07-38A14DF36FF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5444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DD732-07F2-6F44-B922-D71801EBFCE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3F12FE0E-2F7A-F04F-816F-B05975E6F5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5544E412-0481-1D47-AB35-F54527D4379A}"/>
              </a:ext>
            </a:extLst>
          </p:cNvPr>
          <p:cNvSpPr>
            <a:spLocks noGrp="1"/>
          </p:cNvSpPr>
          <p:nvPr>
            <p:ph type="dt" sz="half" idx="10"/>
          </p:nvPr>
        </p:nvSpPr>
        <p:spPr/>
        <p:txBody>
          <a:bodyPr/>
          <a:lstStyle/>
          <a:p>
            <a:fld id="{09DA6D2E-7237-DB45-82B3-72C6998196B0}" type="datetimeFigureOut">
              <a:rPr lang="en-US" smtClean="0"/>
              <a:t>3/19/2023</a:t>
            </a:fld>
            <a:endParaRPr lang="en-US"/>
          </a:p>
        </p:txBody>
      </p:sp>
      <p:sp>
        <p:nvSpPr>
          <p:cNvPr id="5" name="Footer Placeholder 4">
            <a:extLst>
              <a:ext uri="{FF2B5EF4-FFF2-40B4-BE49-F238E27FC236}">
                <a16:creationId xmlns:a16="http://schemas.microsoft.com/office/drawing/2014/main" id="{9B0967D3-E571-6940-BAC2-89B451FB1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076B48-6CFA-0A4C-BA1E-06CBD9AEDA3A}"/>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3595064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6B9EB-147B-024B-BAF3-3A1520D90B0F}"/>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221B5D4-296D-604C-9006-7F187E137E0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B4C1FA9-A92C-0B4C-8C3C-4C95C382E672}"/>
              </a:ext>
            </a:extLst>
          </p:cNvPr>
          <p:cNvSpPr>
            <a:spLocks noGrp="1"/>
          </p:cNvSpPr>
          <p:nvPr>
            <p:ph type="dt" sz="half" idx="10"/>
          </p:nvPr>
        </p:nvSpPr>
        <p:spPr/>
        <p:txBody>
          <a:bodyPr/>
          <a:lstStyle/>
          <a:p>
            <a:fld id="{09DA6D2E-7237-DB45-82B3-72C6998196B0}" type="datetimeFigureOut">
              <a:rPr lang="en-US" smtClean="0"/>
              <a:t>3/19/2023</a:t>
            </a:fld>
            <a:endParaRPr lang="en-US"/>
          </a:p>
        </p:txBody>
      </p:sp>
      <p:sp>
        <p:nvSpPr>
          <p:cNvPr id="5" name="Footer Placeholder 4">
            <a:extLst>
              <a:ext uri="{FF2B5EF4-FFF2-40B4-BE49-F238E27FC236}">
                <a16:creationId xmlns:a16="http://schemas.microsoft.com/office/drawing/2014/main" id="{C4817D4E-F741-A940-B08F-272E7A07DA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38ED5F-D8ED-E049-BCA2-626E51D3A923}"/>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4202082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F608BB-8033-574D-9815-7CFA528A68D3}"/>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59DF2E85-7528-3C4B-8BDC-032AA367529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B34DDBC-FE44-C545-A6FE-D07E2803D0E8}"/>
              </a:ext>
            </a:extLst>
          </p:cNvPr>
          <p:cNvSpPr>
            <a:spLocks noGrp="1"/>
          </p:cNvSpPr>
          <p:nvPr>
            <p:ph type="dt" sz="half" idx="10"/>
          </p:nvPr>
        </p:nvSpPr>
        <p:spPr/>
        <p:txBody>
          <a:bodyPr/>
          <a:lstStyle/>
          <a:p>
            <a:fld id="{09DA6D2E-7237-DB45-82B3-72C6998196B0}" type="datetimeFigureOut">
              <a:rPr lang="en-US" smtClean="0"/>
              <a:t>3/19/2023</a:t>
            </a:fld>
            <a:endParaRPr lang="en-US"/>
          </a:p>
        </p:txBody>
      </p:sp>
      <p:sp>
        <p:nvSpPr>
          <p:cNvPr id="5" name="Footer Placeholder 4">
            <a:extLst>
              <a:ext uri="{FF2B5EF4-FFF2-40B4-BE49-F238E27FC236}">
                <a16:creationId xmlns:a16="http://schemas.microsoft.com/office/drawing/2014/main" id="{54DF1187-A1EF-764A-9603-BCB7CCD57A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DB799F-83D6-654F-A395-F2A42496F8C9}"/>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36186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C5AB8-E9EC-384A-9EF9-3FF0CC3F03E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F12A81F-BCC9-D24D-8843-A3F959F44FE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5B2A24C-C032-6D4D-825F-05536D116F80}"/>
              </a:ext>
            </a:extLst>
          </p:cNvPr>
          <p:cNvSpPr>
            <a:spLocks noGrp="1"/>
          </p:cNvSpPr>
          <p:nvPr>
            <p:ph type="dt" sz="half" idx="10"/>
          </p:nvPr>
        </p:nvSpPr>
        <p:spPr/>
        <p:txBody>
          <a:bodyPr/>
          <a:lstStyle/>
          <a:p>
            <a:fld id="{09DA6D2E-7237-DB45-82B3-72C6998196B0}" type="datetimeFigureOut">
              <a:rPr lang="en-US" smtClean="0"/>
              <a:t>3/19/2023</a:t>
            </a:fld>
            <a:endParaRPr lang="en-US"/>
          </a:p>
        </p:txBody>
      </p:sp>
      <p:sp>
        <p:nvSpPr>
          <p:cNvPr id="5" name="Footer Placeholder 4">
            <a:extLst>
              <a:ext uri="{FF2B5EF4-FFF2-40B4-BE49-F238E27FC236}">
                <a16:creationId xmlns:a16="http://schemas.microsoft.com/office/drawing/2014/main" id="{2ED7E924-0D55-1044-9C2E-ED94D2183B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D5C541-278D-F540-8B5B-675EA47ECC23}"/>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1268145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39BDE-3236-EB41-954E-0811F0E136B3}"/>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0DD6948B-9A63-0F41-873F-84B9953AEA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59D3AD8-F41F-5C42-AF62-25F7F3BD5267}"/>
              </a:ext>
            </a:extLst>
          </p:cNvPr>
          <p:cNvSpPr>
            <a:spLocks noGrp="1"/>
          </p:cNvSpPr>
          <p:nvPr>
            <p:ph type="dt" sz="half" idx="10"/>
          </p:nvPr>
        </p:nvSpPr>
        <p:spPr/>
        <p:txBody>
          <a:bodyPr/>
          <a:lstStyle/>
          <a:p>
            <a:fld id="{09DA6D2E-7237-DB45-82B3-72C6998196B0}" type="datetimeFigureOut">
              <a:rPr lang="en-US" smtClean="0"/>
              <a:t>3/19/2023</a:t>
            </a:fld>
            <a:endParaRPr lang="en-US"/>
          </a:p>
        </p:txBody>
      </p:sp>
      <p:sp>
        <p:nvSpPr>
          <p:cNvPr id="5" name="Footer Placeholder 4">
            <a:extLst>
              <a:ext uri="{FF2B5EF4-FFF2-40B4-BE49-F238E27FC236}">
                <a16:creationId xmlns:a16="http://schemas.microsoft.com/office/drawing/2014/main" id="{F7C46F09-983C-F347-B3A3-8A1965105A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3447C8-F46B-8D46-9284-2C2967890BD0}"/>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2136396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4BB54-C2A5-EE4D-B44D-8184BAED03A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2C27E65-E130-C64A-B3FA-9F0E6B0BB062}"/>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95F6A5CA-833A-D840-9CF2-3B765AD0007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95E78C40-1907-5540-9EEF-0838B175681B}"/>
              </a:ext>
            </a:extLst>
          </p:cNvPr>
          <p:cNvSpPr>
            <a:spLocks noGrp="1"/>
          </p:cNvSpPr>
          <p:nvPr>
            <p:ph type="dt" sz="half" idx="10"/>
          </p:nvPr>
        </p:nvSpPr>
        <p:spPr/>
        <p:txBody>
          <a:bodyPr/>
          <a:lstStyle/>
          <a:p>
            <a:fld id="{09DA6D2E-7237-DB45-82B3-72C6998196B0}" type="datetimeFigureOut">
              <a:rPr lang="en-US" smtClean="0"/>
              <a:t>3/19/2023</a:t>
            </a:fld>
            <a:endParaRPr lang="en-US"/>
          </a:p>
        </p:txBody>
      </p:sp>
      <p:sp>
        <p:nvSpPr>
          <p:cNvPr id="6" name="Footer Placeholder 5">
            <a:extLst>
              <a:ext uri="{FF2B5EF4-FFF2-40B4-BE49-F238E27FC236}">
                <a16:creationId xmlns:a16="http://schemas.microsoft.com/office/drawing/2014/main" id="{57651724-739A-FB40-9B75-D208FFD325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83112A-110B-9549-91A4-3EF742E431A9}"/>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3117640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755AB-ACBB-5043-A267-EC77B5BEFEA7}"/>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0C4A049-B002-084D-8E1F-7746355CDD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CD1E627F-10BF-994D-BA72-005DB61DACC5}"/>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349034D4-BA42-1D44-8482-76B5C02217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91AB7178-5C2F-1E48-B227-7DD6EEC708F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679477A8-E882-4444-AC31-A151FDD1B2AE}"/>
              </a:ext>
            </a:extLst>
          </p:cNvPr>
          <p:cNvSpPr>
            <a:spLocks noGrp="1"/>
          </p:cNvSpPr>
          <p:nvPr>
            <p:ph type="dt" sz="half" idx="10"/>
          </p:nvPr>
        </p:nvSpPr>
        <p:spPr/>
        <p:txBody>
          <a:bodyPr/>
          <a:lstStyle/>
          <a:p>
            <a:fld id="{09DA6D2E-7237-DB45-82B3-72C6998196B0}" type="datetimeFigureOut">
              <a:rPr lang="en-US" smtClean="0"/>
              <a:t>3/19/2023</a:t>
            </a:fld>
            <a:endParaRPr lang="en-US"/>
          </a:p>
        </p:txBody>
      </p:sp>
      <p:sp>
        <p:nvSpPr>
          <p:cNvPr id="8" name="Footer Placeholder 7">
            <a:extLst>
              <a:ext uri="{FF2B5EF4-FFF2-40B4-BE49-F238E27FC236}">
                <a16:creationId xmlns:a16="http://schemas.microsoft.com/office/drawing/2014/main" id="{7E6BED36-0177-2E45-A888-293A2391367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E0D7420-A38E-0D4D-BFEB-92432241F101}"/>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3541920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99863-4AE7-E24A-BB77-8D2F81C1309A}"/>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BF2A5147-02DE-2540-9557-C23A808E6509}"/>
              </a:ext>
            </a:extLst>
          </p:cNvPr>
          <p:cNvSpPr>
            <a:spLocks noGrp="1"/>
          </p:cNvSpPr>
          <p:nvPr>
            <p:ph type="dt" sz="half" idx="10"/>
          </p:nvPr>
        </p:nvSpPr>
        <p:spPr/>
        <p:txBody>
          <a:bodyPr/>
          <a:lstStyle/>
          <a:p>
            <a:fld id="{09DA6D2E-7237-DB45-82B3-72C6998196B0}" type="datetimeFigureOut">
              <a:rPr lang="en-US" smtClean="0"/>
              <a:t>3/19/2023</a:t>
            </a:fld>
            <a:endParaRPr lang="en-US"/>
          </a:p>
        </p:txBody>
      </p:sp>
      <p:sp>
        <p:nvSpPr>
          <p:cNvPr id="4" name="Footer Placeholder 3">
            <a:extLst>
              <a:ext uri="{FF2B5EF4-FFF2-40B4-BE49-F238E27FC236}">
                <a16:creationId xmlns:a16="http://schemas.microsoft.com/office/drawing/2014/main" id="{26F74BED-CEB5-964B-A1FC-D8642F33C73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664DB17-A023-E24C-93D0-ECBCBA4EC5BD}"/>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3185373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3DCF46-04EA-8B44-9EA6-5F4CD7551063}"/>
              </a:ext>
            </a:extLst>
          </p:cNvPr>
          <p:cNvSpPr>
            <a:spLocks noGrp="1"/>
          </p:cNvSpPr>
          <p:nvPr>
            <p:ph type="dt" sz="half" idx="10"/>
          </p:nvPr>
        </p:nvSpPr>
        <p:spPr/>
        <p:txBody>
          <a:bodyPr/>
          <a:lstStyle/>
          <a:p>
            <a:fld id="{09DA6D2E-7237-DB45-82B3-72C6998196B0}" type="datetimeFigureOut">
              <a:rPr lang="en-US" smtClean="0"/>
              <a:t>3/19/2023</a:t>
            </a:fld>
            <a:endParaRPr lang="en-US"/>
          </a:p>
        </p:txBody>
      </p:sp>
      <p:sp>
        <p:nvSpPr>
          <p:cNvPr id="3" name="Footer Placeholder 2">
            <a:extLst>
              <a:ext uri="{FF2B5EF4-FFF2-40B4-BE49-F238E27FC236}">
                <a16:creationId xmlns:a16="http://schemas.microsoft.com/office/drawing/2014/main" id="{7E7EC164-5783-B04E-B250-D4DE390D2ED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06B1E53-8EB8-8345-BE1A-C0C0E0DC45B9}"/>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985645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A2C07-C2A7-864C-BABA-14787FC3CA3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A2C36433-9FEB-814F-A00D-E14E823120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B2632C86-7F34-884F-AF60-67E7B10BA5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0E05C47-E799-DF4E-954A-3CA29DF96CDA}"/>
              </a:ext>
            </a:extLst>
          </p:cNvPr>
          <p:cNvSpPr>
            <a:spLocks noGrp="1"/>
          </p:cNvSpPr>
          <p:nvPr>
            <p:ph type="dt" sz="half" idx="10"/>
          </p:nvPr>
        </p:nvSpPr>
        <p:spPr/>
        <p:txBody>
          <a:bodyPr/>
          <a:lstStyle/>
          <a:p>
            <a:fld id="{09DA6D2E-7237-DB45-82B3-72C6998196B0}" type="datetimeFigureOut">
              <a:rPr lang="en-US" smtClean="0"/>
              <a:t>3/19/2023</a:t>
            </a:fld>
            <a:endParaRPr lang="en-US"/>
          </a:p>
        </p:txBody>
      </p:sp>
      <p:sp>
        <p:nvSpPr>
          <p:cNvPr id="6" name="Footer Placeholder 5">
            <a:extLst>
              <a:ext uri="{FF2B5EF4-FFF2-40B4-BE49-F238E27FC236}">
                <a16:creationId xmlns:a16="http://schemas.microsoft.com/office/drawing/2014/main" id="{13B51E6F-FB9F-5442-8B35-681D97F57C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714D66-E7F1-8E4F-ACD5-2F7DF84B7F75}"/>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1726088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EFD78-1546-C941-B1CD-08F3A097AF8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EA7C2E75-5F40-EE4D-9173-3A738244A3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E030EA-7D93-EA4B-8843-7892393A6C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18E92B1-E3B2-6C4A-9645-AFD16FBE6347}"/>
              </a:ext>
            </a:extLst>
          </p:cNvPr>
          <p:cNvSpPr>
            <a:spLocks noGrp="1"/>
          </p:cNvSpPr>
          <p:nvPr>
            <p:ph type="dt" sz="half" idx="10"/>
          </p:nvPr>
        </p:nvSpPr>
        <p:spPr/>
        <p:txBody>
          <a:bodyPr/>
          <a:lstStyle/>
          <a:p>
            <a:fld id="{09DA6D2E-7237-DB45-82B3-72C6998196B0}" type="datetimeFigureOut">
              <a:rPr lang="en-US" smtClean="0"/>
              <a:t>3/19/2023</a:t>
            </a:fld>
            <a:endParaRPr lang="en-US"/>
          </a:p>
        </p:txBody>
      </p:sp>
      <p:sp>
        <p:nvSpPr>
          <p:cNvPr id="6" name="Footer Placeholder 5">
            <a:extLst>
              <a:ext uri="{FF2B5EF4-FFF2-40B4-BE49-F238E27FC236}">
                <a16:creationId xmlns:a16="http://schemas.microsoft.com/office/drawing/2014/main" id="{10757EFF-E03C-7D4D-9062-C410716AF4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64BCB5-7AC0-124A-A12B-DA307422CF44}"/>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3239394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9CA8E1-B461-3A4E-B057-823FF69FA9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A4D061E-08CC-7547-8FFC-DDCC6FC1B3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5CE5FC9-92B7-8446-ADB3-956DF69326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DA6D2E-7237-DB45-82B3-72C6998196B0}" type="datetimeFigureOut">
              <a:rPr lang="en-US" smtClean="0"/>
              <a:t>3/19/2023</a:t>
            </a:fld>
            <a:endParaRPr lang="en-US"/>
          </a:p>
        </p:txBody>
      </p:sp>
      <p:sp>
        <p:nvSpPr>
          <p:cNvPr id="5" name="Footer Placeholder 4">
            <a:extLst>
              <a:ext uri="{FF2B5EF4-FFF2-40B4-BE49-F238E27FC236}">
                <a16:creationId xmlns:a16="http://schemas.microsoft.com/office/drawing/2014/main" id="{8AA31D46-C1B0-5B47-A801-3E709DA8C9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BEA4D0F-8054-4946-8490-0A7685B931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5D18E-500F-0746-B66D-4BA730F81BCA}" type="slidenum">
              <a:rPr lang="en-US" smtClean="0"/>
              <a:t>‹#›</a:t>
            </a:fld>
            <a:endParaRPr lang="en-US"/>
          </a:p>
        </p:txBody>
      </p:sp>
    </p:spTree>
    <p:extLst>
      <p:ext uri="{BB962C8B-B14F-4D97-AF65-F5344CB8AC3E}">
        <p14:creationId xmlns:p14="http://schemas.microsoft.com/office/powerpoint/2010/main" val="28487582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151CC8F-9689-4EB7-8675-CD1D9B4563C9}"/>
              </a:ext>
            </a:extLst>
          </p:cNvPr>
          <p:cNvSpPr/>
          <p:nvPr/>
        </p:nvSpPr>
        <p:spPr>
          <a:xfrm>
            <a:off x="9254358" y="214227"/>
            <a:ext cx="2640591" cy="135166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AFAD1CB-A943-4AA4-98D0-ACDEB906C165}"/>
              </a:ext>
            </a:extLst>
          </p:cNvPr>
          <p:cNvSpPr/>
          <p:nvPr/>
        </p:nvSpPr>
        <p:spPr>
          <a:xfrm>
            <a:off x="231210" y="-37124"/>
            <a:ext cx="8031558" cy="502702"/>
          </a:xfrm>
          <a:prstGeom prst="rect">
            <a:avLst/>
          </a:prstGeom>
          <a:noFill/>
        </p:spPr>
        <p:txBody>
          <a:bodyPr wrap="none" lIns="132080" tIns="66040" rIns="132080" bIns="6604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a:ln w="0"/>
                <a:solidFill>
                  <a:srgbClr val="002060"/>
                </a:solidFill>
                <a:effectLst>
                  <a:outerShdw blurRad="38100" dist="25400" dir="5400000" algn="ctr" rotWithShape="0">
                    <a:srgbClr val="6E747A">
                      <a:alpha val="43000"/>
                    </a:srgbClr>
                  </a:outerShdw>
                </a:effectLst>
                <a:uLnTx/>
                <a:uFillTx/>
                <a:latin typeface="Calibri" panose="020F0502020204030204"/>
                <a:ea typeface="+mn-ea"/>
                <a:cs typeface="+mn-cs"/>
              </a:rPr>
              <a:t>Year 7 Art: Journey of Knowledge – Term one Elements of Art</a:t>
            </a:r>
          </a:p>
        </p:txBody>
      </p:sp>
      <p:sp>
        <p:nvSpPr>
          <p:cNvPr id="5" name="TextBox 4">
            <a:extLst>
              <a:ext uri="{FF2B5EF4-FFF2-40B4-BE49-F238E27FC236}">
                <a16:creationId xmlns:a16="http://schemas.microsoft.com/office/drawing/2014/main" id="{31CB9A6E-E90D-41E8-AD2D-6A0C767F502F}"/>
              </a:ext>
            </a:extLst>
          </p:cNvPr>
          <p:cNvSpPr txBox="1"/>
          <p:nvPr/>
        </p:nvSpPr>
        <p:spPr>
          <a:xfrm>
            <a:off x="60567" y="550226"/>
            <a:ext cx="8984043" cy="830997"/>
          </a:xfrm>
          <a:prstGeom prst="rect">
            <a:avLst/>
          </a:prstGeom>
          <a:solidFill>
            <a:schemeClr val="accent5">
              <a:lumMod val="20000"/>
              <a:lumOff val="80000"/>
            </a:schemeClr>
          </a:solidFill>
          <a:ln w="3175">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Context and Introduction to journey of knowledge: Pupils will learn how Art is structured within high school. Teachers will gauge what prior knowledge pupils have within this subject area and build on this to create cognitive links. They will be given an Artist that explores the formal elements and introduced to these in a series of demonstrations and skill based tasks.  Pupils will learn about Artists, craftsperson's and cultures and how to research, experiment, plan and create a personal response.</a:t>
            </a:r>
            <a:endParaRPr lang="en-GB" sz="1200"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3241415474"/>
              </p:ext>
            </p:extLst>
          </p:nvPr>
        </p:nvGraphicFramePr>
        <p:xfrm>
          <a:off x="297712" y="1683870"/>
          <a:ext cx="11833721" cy="4953000"/>
        </p:xfrm>
        <a:graphic>
          <a:graphicData uri="http://schemas.openxmlformats.org/drawingml/2006/table">
            <a:tbl>
              <a:tblPr firstRow="1" bandRow="1">
                <a:tableStyleId>{5940675A-B579-460E-94D1-54222C63F5DA}</a:tableStyleId>
              </a:tblPr>
              <a:tblGrid>
                <a:gridCol w="6106176">
                  <a:extLst>
                    <a:ext uri="{9D8B030D-6E8A-4147-A177-3AD203B41FA5}">
                      <a16:colId xmlns:a16="http://schemas.microsoft.com/office/drawing/2014/main" val="3001272792"/>
                    </a:ext>
                  </a:extLst>
                </a:gridCol>
                <a:gridCol w="3307671">
                  <a:extLst>
                    <a:ext uri="{9D8B030D-6E8A-4147-A177-3AD203B41FA5}">
                      <a16:colId xmlns:a16="http://schemas.microsoft.com/office/drawing/2014/main" val="1897910160"/>
                    </a:ext>
                  </a:extLst>
                </a:gridCol>
                <a:gridCol w="2419874">
                  <a:extLst>
                    <a:ext uri="{9D8B030D-6E8A-4147-A177-3AD203B41FA5}">
                      <a16:colId xmlns:a16="http://schemas.microsoft.com/office/drawing/2014/main" val="3498275268"/>
                    </a:ext>
                  </a:extLst>
                </a:gridCol>
              </a:tblGrid>
              <a:tr h="4922779">
                <a:tc>
                  <a:txBody>
                    <a:bodyPr/>
                    <a:lstStyle/>
                    <a:p>
                      <a:pPr marL="0" indent="0" algn="l">
                        <a:buFont typeface="Arial" panose="020B0604020202020204" pitchFamily="34" charset="0"/>
                        <a:buNone/>
                      </a:pPr>
                      <a:r>
                        <a:rPr lang="en-GB" sz="1100" b="1" u="sng" baseline="0" dirty="0">
                          <a:solidFill>
                            <a:srgbClr val="002060"/>
                          </a:solidFill>
                        </a:rPr>
                        <a:t>CORE KNOWLEDGE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Colour theory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Primary colours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Secondary colours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Tertiary colours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Contrasting colours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Harmonious colours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Tone and shade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Mark making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Pattern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Warm and cool colours.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Line:</a:t>
                      </a:r>
                      <a:r>
                        <a:rPr kumimoji="0" lang="en-GB" sz="1100" b="1" i="0" u="none" strike="noStrike" kern="1200" cap="none" spc="0" normalizeH="0" baseline="0" noProof="0" dirty="0">
                          <a:ln>
                            <a:noFill/>
                          </a:ln>
                          <a:solidFill>
                            <a:schemeClr val="tx1"/>
                          </a:solidFill>
                          <a:effectLst/>
                          <a:uLnTx/>
                          <a:uFillTx/>
                          <a:latin typeface="+mn-lt"/>
                          <a:ea typeface="+mn-ea"/>
                          <a:cs typeface="+mn-cs"/>
                        </a:rPr>
                        <a:t> any mark made on a surface from one area to another. A contour line is the outline of an image. Geometric lines are straight and measured lines. Organic lines and natural and free flowing. </a:t>
                      </a:r>
                      <a:r>
                        <a:rPr lang="en-US" sz="1100" b="1" u="none" baseline="0" dirty="0">
                          <a:solidFill>
                            <a:schemeClr val="tx1"/>
                          </a:solidFill>
                          <a:latin typeface="+mn-lt"/>
                          <a:cs typeface="Arial" panose="020B0604020202020204" pitchFamily="34" charset="0"/>
                        </a:rPr>
                        <a:t>Thick to thin line is the skill of creating different lines that flow and graduate to different thicknesses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100" b="1" u="none" baseline="0" dirty="0">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Colour: </a:t>
                      </a:r>
                      <a:r>
                        <a:rPr kumimoji="0" lang="en-GB" sz="1100" b="1" i="0" u="none" strike="noStrike" kern="1200" cap="none" spc="0" normalizeH="0" baseline="0" noProof="0" dirty="0">
                          <a:ln>
                            <a:noFill/>
                          </a:ln>
                          <a:solidFill>
                            <a:schemeClr val="tx1"/>
                          </a:solidFill>
                          <a:effectLst/>
                          <a:uLnTx/>
                          <a:uFillTx/>
                          <a:latin typeface="+mn-lt"/>
                          <a:ea typeface="+mn-ea"/>
                          <a:cs typeface="+mn-cs"/>
                        </a:rPr>
                        <a:t>Can be applied in tone similar to pencil. Circle movements help to blend. H</a:t>
                      </a:r>
                      <a:r>
                        <a:rPr lang="en-US" sz="1100" b="1" u="none" baseline="0" dirty="0" err="1">
                          <a:solidFill>
                            <a:schemeClr val="tx1"/>
                          </a:solidFill>
                          <a:latin typeface="+mn-lt"/>
                          <a:cs typeface="Arial" panose="020B0604020202020204" pitchFamily="34" charset="0"/>
                        </a:rPr>
                        <a:t>armonious</a:t>
                      </a:r>
                      <a:r>
                        <a:rPr lang="en-US" sz="1100" b="1" u="none" baseline="0" dirty="0">
                          <a:solidFill>
                            <a:schemeClr val="tx1"/>
                          </a:solidFill>
                          <a:latin typeface="+mn-lt"/>
                          <a:cs typeface="Arial" panose="020B0604020202020204" pitchFamily="34" charset="0"/>
                        </a:rPr>
                        <a:t> shading is the blending of </a:t>
                      </a:r>
                      <a:r>
                        <a:rPr lang="en-US" sz="1100" b="1" u="none" baseline="0" dirty="0" err="1">
                          <a:solidFill>
                            <a:schemeClr val="tx1"/>
                          </a:solidFill>
                          <a:latin typeface="+mn-lt"/>
                          <a:cs typeface="Arial" panose="020B0604020202020204" pitchFamily="34" charset="0"/>
                        </a:rPr>
                        <a:t>colours</a:t>
                      </a:r>
                      <a:r>
                        <a:rPr lang="en-US" sz="1100" b="1" u="none" baseline="0" dirty="0">
                          <a:solidFill>
                            <a:schemeClr val="tx1"/>
                          </a:solidFill>
                          <a:latin typeface="+mn-lt"/>
                          <a:cs typeface="Arial" panose="020B0604020202020204" pitchFamily="34" charset="0"/>
                        </a:rPr>
                        <a:t> that sit next to each other on the </a:t>
                      </a:r>
                      <a:r>
                        <a:rPr lang="en-US" sz="1100" b="1" u="none" baseline="0" dirty="0" err="1">
                          <a:solidFill>
                            <a:schemeClr val="tx1"/>
                          </a:solidFill>
                          <a:latin typeface="+mn-lt"/>
                          <a:cs typeface="Arial" panose="020B0604020202020204" pitchFamily="34" charset="0"/>
                        </a:rPr>
                        <a:t>colour</a:t>
                      </a:r>
                      <a:r>
                        <a:rPr lang="en-US" sz="1100" b="1" u="none" baseline="0" dirty="0">
                          <a:solidFill>
                            <a:schemeClr val="tx1"/>
                          </a:solidFill>
                          <a:latin typeface="+mn-lt"/>
                          <a:cs typeface="Arial" panose="020B0604020202020204" pitchFamily="34" charset="0"/>
                        </a:rPr>
                        <a:t> wheel.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100" b="1" u="none" baseline="0" dirty="0">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Tone:</a:t>
                      </a:r>
                      <a:r>
                        <a:rPr lang="en-US" sz="1100" b="1" u="none" baseline="0" dirty="0">
                          <a:solidFill>
                            <a:schemeClr val="tx1"/>
                          </a:solidFill>
                          <a:latin typeface="+mn-lt"/>
                          <a:cs typeface="Arial" panose="020B0604020202020204" pitchFamily="34" charset="0"/>
                        </a:rPr>
                        <a:t> is the different shades you can create using one pencil. The harder the pressure the darker the tone. A tonal gradient is 5 to 7 shades ranging from dark to light.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Pattern: </a:t>
                      </a:r>
                      <a:r>
                        <a:rPr lang="en-US" sz="1100" b="1" u="none" baseline="0" dirty="0">
                          <a:solidFill>
                            <a:schemeClr val="tx1"/>
                          </a:solidFill>
                          <a:latin typeface="+mn-lt"/>
                          <a:cs typeface="Arial" panose="020B0604020202020204" pitchFamily="34" charset="0"/>
                        </a:rPr>
                        <a:t>is a repeated decorative design</a:t>
                      </a:r>
                      <a:endParaRPr kumimoji="0" lang="en-GB" sz="11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1" u="none"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sng" strike="noStrike" kern="1200" cap="none" spc="0" normalizeH="0" baseline="0" noProof="0" dirty="0">
                          <a:ln>
                            <a:noFill/>
                          </a:ln>
                          <a:solidFill>
                            <a:srgbClr val="002060"/>
                          </a:solidFill>
                          <a:effectLst/>
                          <a:uLnTx/>
                          <a:uFillTx/>
                          <a:latin typeface="+mn-lt"/>
                          <a:ea typeface="+mn-ea"/>
                          <a:cs typeface="+mn-cs"/>
                        </a:rPr>
                        <a:t>SKILLS</a:t>
                      </a:r>
                    </a:p>
                    <a:p>
                      <a:pPr marL="0" indent="0" algn="l">
                        <a:buFont typeface="Arial" panose="020B0604020202020204" pitchFamily="34" charset="0"/>
                        <a:buNone/>
                      </a:pPr>
                      <a:r>
                        <a:rPr kumimoji="0" lang="en-GB" sz="1100" b="1" i="0" u="none" strike="noStrike" kern="1200" cap="none" spc="0" normalizeH="0" baseline="0" noProof="0" dirty="0">
                          <a:ln>
                            <a:noFill/>
                          </a:ln>
                          <a:solidFill>
                            <a:schemeClr val="tx1"/>
                          </a:solidFill>
                          <a:effectLst/>
                          <a:uLnTx/>
                          <a:uFillTx/>
                          <a:latin typeface="+mn-lt"/>
                          <a:ea typeface="+mn-ea"/>
                          <a:cs typeface="+mn-cs"/>
                        </a:rPr>
                        <a:t>Tonal shading, Thick to thin lines, Colour pencil, Pattern,</a:t>
                      </a:r>
                      <a:r>
                        <a:rPr lang="en-GB" sz="1100" b="1" u="none" baseline="0" dirty="0">
                          <a:solidFill>
                            <a:schemeClr val="tx1"/>
                          </a:solidFill>
                        </a:rPr>
                        <a:t> mark making, gradients.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0" i="0" u="none" strike="noStrike" kern="1200" cap="none" spc="0" normalizeH="0" baseline="0" noProof="0" dirty="0">
                        <a:ln>
                          <a:noFill/>
                        </a:ln>
                        <a:solidFill>
                          <a:srgbClr val="002060"/>
                        </a:solidFill>
                        <a:effectLst/>
                        <a:uLnTx/>
                        <a:uFillTx/>
                        <a:latin typeface="+mn-lt"/>
                        <a:ea typeface="+mn-ea"/>
                        <a:cs typeface="+mn-cs"/>
                      </a:endParaRPr>
                    </a:p>
                    <a:p>
                      <a:pPr marL="0" indent="0" algn="l">
                        <a:buFont typeface="Arial" panose="020B0604020202020204" pitchFamily="34" charset="0"/>
                        <a:buNone/>
                      </a:pPr>
                      <a:endParaRPr lang="en-GB" sz="1100" b="1" u="sng"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Blending of two harmonious colours.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Extra sections of patterns to explore different designs</a:t>
                      </a: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endParaRPr lang="en-GB" sz="1100" b="0" u="none" dirty="0">
                        <a:solidFill>
                          <a:srgbClr val="002060"/>
                        </a:solidFill>
                      </a:endParaRPr>
                    </a:p>
                    <a:p>
                      <a:pPr marL="171450" indent="-171450" algn="l">
                        <a:buFont typeface="Arial" panose="020B0604020202020204" pitchFamily="34" charset="0"/>
                        <a:buChar char="•"/>
                      </a:pPr>
                      <a:r>
                        <a:rPr lang="en-US" sz="1100" b="1" u="none" dirty="0">
                          <a:solidFill>
                            <a:schemeClr val="tx1"/>
                          </a:solidFill>
                          <a:latin typeface="+mn-lt"/>
                          <a:cs typeface="Arial" panose="020B0604020202020204" pitchFamily="34" charset="0"/>
                        </a:rPr>
                        <a:t>line, contour, sketch, organic, tone, shape, free-flow, pattern, harmonious, gradient, intricate</a:t>
                      </a:r>
                      <a:r>
                        <a:rPr lang="en-US" sz="1100" b="1" u="none" baseline="0" dirty="0">
                          <a:solidFill>
                            <a:schemeClr val="tx1"/>
                          </a:solidFill>
                          <a:latin typeface="+mn-lt"/>
                          <a:cs typeface="Arial" panose="020B0604020202020204" pitchFamily="34" charset="0"/>
                        </a:rPr>
                        <a:t>, o</a:t>
                      </a:r>
                      <a:r>
                        <a:rPr lang="en-US" sz="1100" b="1" u="none" dirty="0">
                          <a:solidFill>
                            <a:schemeClr val="tx1"/>
                          </a:solidFill>
                          <a:latin typeface="+mn-lt"/>
                          <a:cs typeface="Arial" panose="020B0604020202020204" pitchFamily="34" charset="0"/>
                        </a:rPr>
                        <a:t>bservational drawing, shade, 2b, 6b pencils, warm </a:t>
                      </a:r>
                      <a:r>
                        <a:rPr lang="en-US" sz="1100" b="1" u="none" dirty="0" err="1">
                          <a:solidFill>
                            <a:schemeClr val="tx1"/>
                          </a:solidFill>
                          <a:latin typeface="+mn-lt"/>
                          <a:cs typeface="Arial" panose="020B0604020202020204" pitchFamily="34" charset="0"/>
                        </a:rPr>
                        <a:t>colours</a:t>
                      </a:r>
                      <a:r>
                        <a:rPr lang="en-US" sz="1100" b="1" u="none" dirty="0">
                          <a:solidFill>
                            <a:schemeClr val="tx1"/>
                          </a:solidFill>
                          <a:latin typeface="+mn-lt"/>
                          <a:cs typeface="Arial" panose="020B0604020202020204" pitchFamily="34" charset="0"/>
                        </a:rPr>
                        <a:t>, cool </a:t>
                      </a:r>
                      <a:r>
                        <a:rPr lang="en-US" sz="1100" b="1" u="none" dirty="0" err="1">
                          <a:solidFill>
                            <a:schemeClr val="tx1"/>
                          </a:solidFill>
                          <a:latin typeface="+mn-lt"/>
                          <a:cs typeface="Arial" panose="020B0604020202020204" pitchFamily="34" charset="0"/>
                        </a:rPr>
                        <a:t>colours</a:t>
                      </a:r>
                      <a:r>
                        <a:rPr lang="en-US" sz="1100" b="1" u="none" dirty="0">
                          <a:solidFill>
                            <a:schemeClr val="tx1"/>
                          </a:solidFill>
                          <a:latin typeface="+mn-lt"/>
                          <a:cs typeface="Arial" panose="020B0604020202020204" pitchFamily="34" charset="0"/>
                        </a:rPr>
                        <a:t>, genre, examine.</a:t>
                      </a:r>
                    </a:p>
                    <a:p>
                      <a:pPr marL="0" indent="0" algn="l">
                        <a:buFont typeface="Arial" panose="020B0604020202020204" pitchFamily="34" charset="0"/>
                        <a:buNone/>
                      </a:pPr>
                      <a:endParaRPr lang="en-GB" sz="1100" b="0" u="none" dirty="0">
                        <a:solidFill>
                          <a:srgbClr val="002060"/>
                        </a:solidFill>
                      </a:endParaRPr>
                    </a:p>
                  </a:txBody>
                  <a:tcPr/>
                </a:tc>
                <a:tc>
                  <a:txBody>
                    <a:bodyPr/>
                    <a:lstStyle/>
                    <a:p>
                      <a:pPr algn="l"/>
                      <a:r>
                        <a:rPr lang="en-GB" sz="1100" b="0" u="sng" dirty="0">
                          <a:solidFill>
                            <a:srgbClr val="FF0000"/>
                          </a:solidFill>
                        </a:rPr>
                        <a:t>Personal Development</a:t>
                      </a:r>
                    </a:p>
                    <a:p>
                      <a:pPr algn="l"/>
                      <a:r>
                        <a:rPr lang="en-GB" sz="1100" b="0" u="none" dirty="0" err="1">
                          <a:solidFill>
                            <a:srgbClr val="FF0000"/>
                          </a:solidFill>
                        </a:rPr>
                        <a:t>craftspersons</a:t>
                      </a:r>
                      <a:r>
                        <a:rPr lang="en-GB" sz="1100" b="0" u="none" dirty="0">
                          <a:solidFill>
                            <a:srgbClr val="FF0000"/>
                          </a:solidFill>
                        </a:rPr>
                        <a:t>. Evaluating work with praise and constructive criticism</a:t>
                      </a:r>
                    </a:p>
                    <a:p>
                      <a:pPr algn="l"/>
                      <a:r>
                        <a:rPr lang="en-US" sz="1100" b="0" u="sng" dirty="0">
                          <a:solidFill>
                            <a:srgbClr val="002060"/>
                          </a:solidFill>
                        </a:rPr>
                        <a:t>L</a:t>
                      </a:r>
                      <a:r>
                        <a:rPr lang="en-GB" sz="1100" b="0" u="sng" dirty="0" err="1">
                          <a:solidFill>
                            <a:srgbClr val="002060"/>
                          </a:solidFill>
                        </a:rPr>
                        <a:t>iteracy</a:t>
                      </a:r>
                      <a:r>
                        <a:rPr lang="en-GB" sz="1100" b="0" u="sng" dirty="0">
                          <a:solidFill>
                            <a:srgbClr val="002060"/>
                          </a:solidFill>
                        </a:rPr>
                        <a:t> Focus</a:t>
                      </a:r>
                    </a:p>
                    <a:p>
                      <a:pPr algn="l"/>
                      <a:r>
                        <a:rPr lang="en-US" sz="1100" b="0" u="none" dirty="0">
                          <a:solidFill>
                            <a:srgbClr val="002060"/>
                          </a:solidFill>
                        </a:rPr>
                        <a:t>Word rich Vocabulary, Reading focus and glossary. </a:t>
                      </a:r>
                    </a:p>
                    <a:p>
                      <a:pPr algn="l"/>
                      <a:r>
                        <a:rPr lang="en-US" sz="1100" b="0" u="sng" dirty="0">
                          <a:solidFill>
                            <a:srgbClr val="002060"/>
                          </a:solidFill>
                        </a:rPr>
                        <a:t>N</a:t>
                      </a:r>
                      <a:r>
                        <a:rPr lang="en-GB" sz="1100" b="0" u="sng" dirty="0" err="1">
                          <a:solidFill>
                            <a:srgbClr val="002060"/>
                          </a:solidFill>
                        </a:rPr>
                        <a:t>umeracy</a:t>
                      </a:r>
                      <a:r>
                        <a:rPr lang="en-GB" sz="1100" b="0" u="sng" dirty="0">
                          <a:solidFill>
                            <a:srgbClr val="002060"/>
                          </a:solidFill>
                        </a:rPr>
                        <a:t> focus</a:t>
                      </a:r>
                      <a:endParaRPr lang="en-GB" sz="1100" b="0" u="none" dirty="0">
                        <a:solidFill>
                          <a:srgbClr val="002060"/>
                        </a:solidFill>
                      </a:endParaRPr>
                    </a:p>
                    <a:p>
                      <a:pPr algn="l"/>
                      <a:r>
                        <a:rPr lang="en-GB" sz="1100" b="0" u="none" dirty="0">
                          <a:solidFill>
                            <a:srgbClr val="002060"/>
                          </a:solidFill>
                        </a:rPr>
                        <a:t>Pattern, 2D and 3D shapes.</a:t>
                      </a:r>
                    </a:p>
                    <a:p>
                      <a:pPr algn="l"/>
                      <a:endParaRPr lang="en-GB" sz="1100" b="1" u="sng" dirty="0">
                        <a:solidFill>
                          <a:srgbClr val="002060"/>
                        </a:solidFill>
                      </a:endParaRPr>
                    </a:p>
                    <a:p>
                      <a:pPr algn="l"/>
                      <a:r>
                        <a:rPr lang="en-GB" sz="1100" b="1" u="sng" dirty="0">
                          <a:solidFill>
                            <a:srgbClr val="002060"/>
                          </a:solidFill>
                        </a:rPr>
                        <a:t>WHERE NEXT?</a:t>
                      </a:r>
                    </a:p>
                    <a:p>
                      <a:pPr algn="l"/>
                      <a:endParaRPr lang="en-GB" sz="1100" b="0" u="none"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dirty="0">
                          <a:solidFill>
                            <a:srgbClr val="002060"/>
                          </a:solidFill>
                        </a:rPr>
                        <a:t>The skills and elements will be the building blocks for year 8 and 9.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KS4 -  Artist research, development, experimentation, plan and response </a:t>
                      </a:r>
                    </a:p>
                    <a:p>
                      <a:pPr algn="l"/>
                      <a:r>
                        <a:rPr lang="en-GB" sz="1100" b="0" u="none" dirty="0">
                          <a:solidFill>
                            <a:srgbClr val="002060"/>
                          </a:solidFill>
                        </a:rPr>
                        <a:t> </a:t>
                      </a:r>
                    </a:p>
                  </a:txBody>
                  <a:tcPr/>
                </a:tc>
                <a:extLst>
                  <a:ext uri="{0D108BD9-81ED-4DB2-BD59-A6C34878D82A}">
                    <a16:rowId xmlns:a16="http://schemas.microsoft.com/office/drawing/2014/main" val="1196057531"/>
                  </a:ext>
                </a:extLst>
              </a:tr>
            </a:tbl>
          </a:graphicData>
        </a:graphic>
      </p:graphicFrame>
      <p:sp>
        <p:nvSpPr>
          <p:cNvPr id="3" name="TextBox 2">
            <a:extLst>
              <a:ext uri="{FF2B5EF4-FFF2-40B4-BE49-F238E27FC236}">
                <a16:creationId xmlns:a16="http://schemas.microsoft.com/office/drawing/2014/main" id="{DAF1A2B9-78B7-485C-8FE3-4C6AFC205AEA}"/>
              </a:ext>
            </a:extLst>
          </p:cNvPr>
          <p:cNvSpPr txBox="1"/>
          <p:nvPr/>
        </p:nvSpPr>
        <p:spPr>
          <a:xfrm>
            <a:off x="9320198" y="251351"/>
            <a:ext cx="2640592" cy="129266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sng" strike="noStrike" kern="1200" cap="none" spc="0" normalizeH="0" baseline="0" noProof="0" dirty="0">
                <a:ln>
                  <a:noFill/>
                </a:ln>
                <a:solidFill>
                  <a:prstClr val="black"/>
                </a:solidFill>
                <a:effectLst/>
                <a:uLnTx/>
                <a:uFillTx/>
                <a:latin typeface="Calibri" panose="020F0502020204030204"/>
                <a:ea typeface="+mn-ea"/>
                <a:cs typeface="+mn-cs"/>
              </a:rPr>
              <a:t>The bigger picture:</a:t>
            </a:r>
            <a:endPar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endParaRPr>
          </a:p>
          <a:p>
            <a:r>
              <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rPr>
              <a:t>Career link-</a:t>
            </a:r>
            <a:r>
              <a:rPr lang="en-GB" sz="1400" dirty="0">
                <a:solidFill>
                  <a:prstClr val="black"/>
                </a:solidFill>
              </a:rPr>
              <a:t> </a:t>
            </a:r>
            <a:r>
              <a:rPr lang="en-GB" sz="1200" dirty="0">
                <a:solidFill>
                  <a:prstClr val="black"/>
                </a:solidFill>
              </a:rPr>
              <a:t>illustrator, typographers, building a media presence online.</a:t>
            </a:r>
          </a:p>
          <a:p>
            <a:r>
              <a:rPr lang="en-GB" sz="1200" dirty="0">
                <a:solidFill>
                  <a:prstClr val="black"/>
                </a:solidFill>
              </a:rPr>
              <a:t>Current event /Environmental artists, advertisers, photographers</a:t>
            </a:r>
            <a:endParaRPr lang="en-GB" sz="1200" i="1"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66232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151CC8F-9689-4EB7-8675-CD1D9B4563C9}"/>
              </a:ext>
            </a:extLst>
          </p:cNvPr>
          <p:cNvSpPr/>
          <p:nvPr/>
        </p:nvSpPr>
        <p:spPr>
          <a:xfrm>
            <a:off x="9320198" y="19199"/>
            <a:ext cx="2640591" cy="135166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AFAD1CB-A943-4AA4-98D0-ACDEB906C165}"/>
              </a:ext>
            </a:extLst>
          </p:cNvPr>
          <p:cNvSpPr/>
          <p:nvPr/>
        </p:nvSpPr>
        <p:spPr>
          <a:xfrm>
            <a:off x="60567" y="0"/>
            <a:ext cx="8580939" cy="502702"/>
          </a:xfrm>
          <a:prstGeom prst="rect">
            <a:avLst/>
          </a:prstGeom>
          <a:noFill/>
        </p:spPr>
        <p:txBody>
          <a:bodyPr wrap="none" lIns="132080" tIns="66040" rIns="132080" bIns="6604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a:ln w="0"/>
                <a:solidFill>
                  <a:srgbClr val="002060"/>
                </a:solidFill>
                <a:effectLst>
                  <a:outerShdw blurRad="38100" dist="25400" dir="5400000" algn="ctr" rotWithShape="0">
                    <a:srgbClr val="6E747A">
                      <a:alpha val="43000"/>
                    </a:srgbClr>
                  </a:outerShdw>
                </a:effectLst>
                <a:uLnTx/>
                <a:uFillTx/>
                <a:latin typeface="Calibri" panose="020F0502020204030204"/>
                <a:ea typeface="+mn-ea"/>
                <a:cs typeface="+mn-cs"/>
              </a:rPr>
              <a:t>Year 7 Art: Journey of Knowledge – Term two – Brianna McCarthy</a:t>
            </a:r>
          </a:p>
        </p:txBody>
      </p:sp>
      <p:sp>
        <p:nvSpPr>
          <p:cNvPr id="5" name="TextBox 4">
            <a:extLst>
              <a:ext uri="{FF2B5EF4-FFF2-40B4-BE49-F238E27FC236}">
                <a16:creationId xmlns:a16="http://schemas.microsoft.com/office/drawing/2014/main" id="{31CB9A6E-E90D-41E8-AD2D-6A0C767F502F}"/>
              </a:ext>
            </a:extLst>
          </p:cNvPr>
          <p:cNvSpPr txBox="1"/>
          <p:nvPr/>
        </p:nvSpPr>
        <p:spPr>
          <a:xfrm>
            <a:off x="60567" y="550226"/>
            <a:ext cx="8984043" cy="830997"/>
          </a:xfrm>
          <a:prstGeom prst="rect">
            <a:avLst/>
          </a:prstGeom>
          <a:solidFill>
            <a:schemeClr val="accent5">
              <a:lumMod val="20000"/>
              <a:lumOff val="80000"/>
            </a:schemeClr>
          </a:solidFill>
          <a:ln w="3175">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Context and Introduction to journey of knowledge: Pupils will learn how Art is structured within high school. Teachers will gauge what prior knowledge pupils have within this subject area and build on this to create cognitive links. They will be given an Artist that explores the formal elements and introduced to these in a series of demonstrations and skill based tasks.  Pupils will learn about Artists, craftsperson's and cultures and how to research, experiment, plan and create a personal response.</a:t>
            </a:r>
            <a:endParaRPr lang="en-GB" sz="1200"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2739805287"/>
              </p:ext>
            </p:extLst>
          </p:nvPr>
        </p:nvGraphicFramePr>
        <p:xfrm>
          <a:off x="121134" y="1428747"/>
          <a:ext cx="12070866" cy="5623560"/>
        </p:xfrm>
        <a:graphic>
          <a:graphicData uri="http://schemas.openxmlformats.org/drawingml/2006/table">
            <a:tbl>
              <a:tblPr firstRow="1" bandRow="1">
                <a:tableStyleId>{5940675A-B579-460E-94D1-54222C63F5DA}</a:tableStyleId>
              </a:tblPr>
              <a:tblGrid>
                <a:gridCol w="6343321">
                  <a:extLst>
                    <a:ext uri="{9D8B030D-6E8A-4147-A177-3AD203B41FA5}">
                      <a16:colId xmlns:a16="http://schemas.microsoft.com/office/drawing/2014/main" val="3001272792"/>
                    </a:ext>
                  </a:extLst>
                </a:gridCol>
                <a:gridCol w="3307671">
                  <a:extLst>
                    <a:ext uri="{9D8B030D-6E8A-4147-A177-3AD203B41FA5}">
                      <a16:colId xmlns:a16="http://schemas.microsoft.com/office/drawing/2014/main" val="1897910160"/>
                    </a:ext>
                  </a:extLst>
                </a:gridCol>
                <a:gridCol w="2419874">
                  <a:extLst>
                    <a:ext uri="{9D8B030D-6E8A-4147-A177-3AD203B41FA5}">
                      <a16:colId xmlns:a16="http://schemas.microsoft.com/office/drawing/2014/main" val="3498275268"/>
                    </a:ext>
                  </a:extLst>
                </a:gridCol>
              </a:tblGrid>
              <a:tr h="4922779">
                <a:tc>
                  <a:txBody>
                    <a:bodyPr/>
                    <a:lstStyle/>
                    <a:p>
                      <a:pPr marL="0" indent="0" algn="l">
                        <a:buFont typeface="Arial" panose="020B0604020202020204" pitchFamily="34" charset="0"/>
                        <a:buNone/>
                      </a:pPr>
                      <a:r>
                        <a:rPr lang="en-GB" sz="1100" b="1" u="sng" baseline="0" dirty="0">
                          <a:solidFill>
                            <a:srgbClr val="002060"/>
                          </a:solidFill>
                        </a:rPr>
                        <a:t>CORE KNOWLEDGE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What Artist research is.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What an artist study and critique is and why it is necessary.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What a personal response is.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How to evaluate your own work and others effectively.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Artistic language (see vocabulary list)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Colour Theory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FF0000"/>
                          </a:solidFill>
                          <a:effectLst/>
                          <a:uLnTx/>
                          <a:uFillTx/>
                          <a:latin typeface="+mn-lt"/>
                          <a:ea typeface="+mn-ea"/>
                          <a:cs typeface="+mn-cs"/>
                        </a:rPr>
                        <a:t>Stereotyping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Tone gradient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Watercolour blending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Pattern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Harmonious colours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Mixed media definition and application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Awareness of the work of Brianna McCarthy and Henry Matisse.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Line:</a:t>
                      </a:r>
                      <a:r>
                        <a:rPr kumimoji="0" lang="en-GB" sz="1100" b="1" i="0" u="none" strike="noStrike" kern="1200" cap="none" spc="0" normalizeH="0" baseline="0" noProof="0" dirty="0">
                          <a:ln>
                            <a:noFill/>
                          </a:ln>
                          <a:solidFill>
                            <a:schemeClr val="tx1"/>
                          </a:solidFill>
                          <a:effectLst/>
                          <a:uLnTx/>
                          <a:uFillTx/>
                          <a:latin typeface="+mn-lt"/>
                          <a:ea typeface="+mn-ea"/>
                          <a:cs typeface="+mn-cs"/>
                        </a:rPr>
                        <a:t> </a:t>
                      </a:r>
                      <a:r>
                        <a:rPr lang="en-US" sz="1100" b="1" u="none" baseline="0" dirty="0">
                          <a:solidFill>
                            <a:schemeClr val="tx1"/>
                          </a:solidFill>
                          <a:latin typeface="+mn-lt"/>
                          <a:cs typeface="Arial" panose="020B0604020202020204" pitchFamily="34" charset="0"/>
                        </a:rPr>
                        <a:t>Thick to thin lines is the skill of creating different lines that flow and graduate to different thicknesses. They can be used to outline work and hide mistakes. Sketching is a process to plan out your final piece before applying your permanent processes, it should be done lightly using pencil.</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Colour: </a:t>
                      </a:r>
                      <a:r>
                        <a:rPr kumimoji="0" lang="en-GB" sz="1100" b="1" i="0" u="none" strike="noStrike" kern="1200" cap="none" spc="0" normalizeH="0" baseline="0" noProof="0" dirty="0">
                          <a:ln>
                            <a:noFill/>
                          </a:ln>
                          <a:solidFill>
                            <a:schemeClr val="tx1"/>
                          </a:solidFill>
                          <a:effectLst/>
                          <a:uLnTx/>
                          <a:uFillTx/>
                          <a:latin typeface="+mn-lt"/>
                          <a:ea typeface="+mn-ea"/>
                          <a:cs typeface="+mn-cs"/>
                        </a:rPr>
                        <a:t>Can be applied in tone similar to pencil. Harder pressure for darker tones and a lighter pressure for lighter tones. H</a:t>
                      </a:r>
                      <a:r>
                        <a:rPr lang="en-US" sz="1100" b="1" u="none" baseline="0" dirty="0" err="1">
                          <a:solidFill>
                            <a:schemeClr val="tx1"/>
                          </a:solidFill>
                          <a:latin typeface="+mn-lt"/>
                          <a:cs typeface="Arial" panose="020B0604020202020204" pitchFamily="34" charset="0"/>
                        </a:rPr>
                        <a:t>armonious</a:t>
                      </a:r>
                      <a:r>
                        <a:rPr lang="en-US" sz="1100" b="1" u="none" baseline="0" dirty="0">
                          <a:solidFill>
                            <a:schemeClr val="tx1"/>
                          </a:solidFill>
                          <a:latin typeface="+mn-lt"/>
                          <a:cs typeface="Arial" panose="020B0604020202020204" pitchFamily="34" charset="0"/>
                        </a:rPr>
                        <a:t> shading is the blending of </a:t>
                      </a:r>
                      <a:r>
                        <a:rPr lang="en-US" sz="1100" b="1" u="none" baseline="0" dirty="0" err="1">
                          <a:solidFill>
                            <a:schemeClr val="tx1"/>
                          </a:solidFill>
                          <a:latin typeface="+mn-lt"/>
                          <a:cs typeface="Arial" panose="020B0604020202020204" pitchFamily="34" charset="0"/>
                        </a:rPr>
                        <a:t>colours</a:t>
                      </a:r>
                      <a:r>
                        <a:rPr lang="en-US" sz="1100" b="1" u="none" baseline="0" dirty="0">
                          <a:solidFill>
                            <a:schemeClr val="tx1"/>
                          </a:solidFill>
                          <a:latin typeface="+mn-lt"/>
                          <a:cs typeface="Arial" panose="020B0604020202020204" pitchFamily="34" charset="0"/>
                        </a:rPr>
                        <a:t> that sit next to each other on the </a:t>
                      </a:r>
                      <a:r>
                        <a:rPr lang="en-US" sz="1100" b="1" u="none" baseline="0" dirty="0" err="1">
                          <a:solidFill>
                            <a:schemeClr val="tx1"/>
                          </a:solidFill>
                          <a:latin typeface="+mn-lt"/>
                          <a:cs typeface="Arial" panose="020B0604020202020204" pitchFamily="34" charset="0"/>
                        </a:rPr>
                        <a:t>colour</a:t>
                      </a:r>
                      <a:r>
                        <a:rPr lang="en-US" sz="1100" b="1" u="none" baseline="0" dirty="0">
                          <a:solidFill>
                            <a:schemeClr val="tx1"/>
                          </a:solidFill>
                          <a:latin typeface="+mn-lt"/>
                          <a:cs typeface="Arial" panose="020B0604020202020204" pitchFamily="34" charset="0"/>
                        </a:rPr>
                        <a:t> wheel. Water </a:t>
                      </a:r>
                      <a:r>
                        <a:rPr lang="en-US" sz="1100" b="1" u="none" baseline="0" dirty="0" err="1">
                          <a:solidFill>
                            <a:schemeClr val="tx1"/>
                          </a:solidFill>
                          <a:latin typeface="+mn-lt"/>
                          <a:cs typeface="Arial" panose="020B0604020202020204" pitchFamily="34" charset="0"/>
                        </a:rPr>
                        <a:t>colour</a:t>
                      </a:r>
                      <a:r>
                        <a:rPr lang="en-US" sz="1100" b="1" u="none" baseline="0" dirty="0">
                          <a:solidFill>
                            <a:schemeClr val="tx1"/>
                          </a:solidFill>
                          <a:latin typeface="+mn-lt"/>
                          <a:cs typeface="Arial" panose="020B0604020202020204" pitchFamily="34" charset="0"/>
                        </a:rPr>
                        <a:t> blending involves applying paint from light to dark. Dark </a:t>
                      </a:r>
                      <a:r>
                        <a:rPr lang="en-US" sz="1100" b="1" u="none" baseline="0" dirty="0" err="1">
                          <a:solidFill>
                            <a:schemeClr val="tx1"/>
                          </a:solidFill>
                          <a:latin typeface="+mn-lt"/>
                          <a:cs typeface="Arial" panose="020B0604020202020204" pitchFamily="34" charset="0"/>
                        </a:rPr>
                        <a:t>colours</a:t>
                      </a:r>
                      <a:r>
                        <a:rPr lang="en-US" sz="1100" b="1" u="none" baseline="0" dirty="0">
                          <a:solidFill>
                            <a:schemeClr val="tx1"/>
                          </a:solidFill>
                          <a:latin typeface="+mn-lt"/>
                          <a:cs typeface="Arial" panose="020B0604020202020204" pitchFamily="34" charset="0"/>
                        </a:rPr>
                        <a:t> and warm </a:t>
                      </a:r>
                      <a:r>
                        <a:rPr lang="en-US" sz="1100" b="1" u="none" baseline="0" dirty="0" err="1">
                          <a:solidFill>
                            <a:schemeClr val="tx1"/>
                          </a:solidFill>
                          <a:latin typeface="+mn-lt"/>
                          <a:cs typeface="Arial" panose="020B0604020202020204" pitchFamily="34" charset="0"/>
                        </a:rPr>
                        <a:t>colours</a:t>
                      </a:r>
                      <a:r>
                        <a:rPr lang="en-US" sz="1100" b="1" u="none" baseline="0" dirty="0">
                          <a:solidFill>
                            <a:schemeClr val="tx1"/>
                          </a:solidFill>
                          <a:latin typeface="+mn-lt"/>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Tone:</a:t>
                      </a:r>
                      <a:r>
                        <a:rPr lang="en-US" sz="1100" b="1" u="none" baseline="0" dirty="0">
                          <a:solidFill>
                            <a:schemeClr val="tx1"/>
                          </a:solidFill>
                          <a:latin typeface="+mn-lt"/>
                          <a:cs typeface="Arial" panose="020B0604020202020204" pitchFamily="34" charset="0"/>
                        </a:rPr>
                        <a:t> is the different shades you can create using one pencil. The harder the pressure the darker the tone. A tonal gradient is 5 to 7 shades ranging from dark to light.</a:t>
                      </a:r>
                      <a:endParaRPr kumimoji="0" lang="en-GB" sz="11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Pattern: </a:t>
                      </a:r>
                      <a:r>
                        <a:rPr lang="en-US" sz="1100" b="1" u="none" baseline="0" dirty="0">
                          <a:solidFill>
                            <a:schemeClr val="tx1"/>
                          </a:solidFill>
                          <a:latin typeface="+mn-lt"/>
                          <a:cs typeface="Arial" panose="020B0604020202020204" pitchFamily="34" charset="0"/>
                        </a:rPr>
                        <a:t>is a repeated decorative design.</a:t>
                      </a:r>
                      <a:endParaRPr kumimoji="0" lang="en-GB" sz="11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u="none" baseline="0" dirty="0">
                          <a:solidFill>
                            <a:schemeClr val="accent1">
                              <a:lumMod val="50000"/>
                            </a:schemeClr>
                          </a:solidFill>
                          <a:latin typeface="+mn-lt"/>
                          <a:cs typeface="Arial" panose="020B0604020202020204" pitchFamily="34" charset="0"/>
                        </a:rPr>
                        <a:t>Mixed media</a:t>
                      </a:r>
                      <a:r>
                        <a:rPr lang="en-US" sz="1100" b="1" u="none" baseline="0" dirty="0">
                          <a:solidFill>
                            <a:schemeClr val="tx1"/>
                          </a:solidFill>
                          <a:latin typeface="+mn-lt"/>
                          <a:cs typeface="Arial" panose="020B0604020202020204" pitchFamily="34" charset="0"/>
                        </a:rPr>
                        <a:t>: is a piece of art that uses a mixture of different materials or skills to create a whole vision. </a:t>
                      </a:r>
                      <a:r>
                        <a:rPr lang="en-GB" sz="1100" b="1" u="none" baseline="0" dirty="0">
                          <a:solidFill>
                            <a:schemeClr val="tx1"/>
                          </a:solidFill>
                        </a:rPr>
                        <a:t>Recycled  art is any artwork created from something, found, collected or bought.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1"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sng" strike="noStrike" kern="1200" cap="none" spc="0" normalizeH="0" baseline="0" noProof="0" dirty="0">
                          <a:ln>
                            <a:noFill/>
                          </a:ln>
                          <a:solidFill>
                            <a:srgbClr val="002060"/>
                          </a:solidFill>
                          <a:effectLst/>
                          <a:uLnTx/>
                          <a:uFillTx/>
                          <a:latin typeface="+mn-lt"/>
                          <a:ea typeface="+mn-ea"/>
                          <a:cs typeface="+mn-cs"/>
                        </a:rPr>
                        <a:t>SKILLS</a:t>
                      </a:r>
                    </a:p>
                    <a:p>
                      <a:pPr marL="171450" indent="-171450" algn="l">
                        <a:buFont typeface="Arial" panose="020B0604020202020204" pitchFamily="34" charset="0"/>
                        <a:buChar char="•"/>
                      </a:pPr>
                      <a:r>
                        <a:rPr kumimoji="0" lang="en-GB" sz="1100" b="1" i="0" u="none" strike="noStrike" kern="1200" cap="none" spc="0" normalizeH="0" baseline="0" noProof="0" dirty="0">
                          <a:ln>
                            <a:noFill/>
                          </a:ln>
                          <a:solidFill>
                            <a:schemeClr val="tx1"/>
                          </a:solidFill>
                          <a:effectLst/>
                          <a:uLnTx/>
                          <a:uFillTx/>
                          <a:latin typeface="+mn-lt"/>
                          <a:ea typeface="+mn-ea"/>
                          <a:cs typeface="+mn-cs"/>
                        </a:rPr>
                        <a:t>Research, Experiment, Sketching, Thick to thin lines, Colour pencil, Pattern,</a:t>
                      </a:r>
                      <a:r>
                        <a:rPr lang="en-GB" sz="1100" b="1" u="none" baseline="0" dirty="0">
                          <a:solidFill>
                            <a:schemeClr val="tx1"/>
                          </a:solidFill>
                        </a:rPr>
                        <a:t> watercolour, Observational drawing, collage, personal response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0" i="0" u="none" strike="noStrike" kern="1200" cap="none" spc="0" normalizeH="0" baseline="0" noProof="0" dirty="0">
                        <a:ln>
                          <a:noFill/>
                        </a:ln>
                        <a:solidFill>
                          <a:srgbClr val="002060"/>
                        </a:solidFill>
                        <a:effectLst/>
                        <a:uLnTx/>
                        <a:uFillTx/>
                        <a:latin typeface="+mn-lt"/>
                        <a:ea typeface="+mn-ea"/>
                        <a:cs typeface="+mn-cs"/>
                      </a:endParaRPr>
                    </a:p>
                    <a:p>
                      <a:pPr marL="0" indent="0" algn="l">
                        <a:buFont typeface="Arial" panose="020B0604020202020204" pitchFamily="34" charset="0"/>
                        <a:buNone/>
                      </a:pPr>
                      <a:endParaRPr lang="en-GB" sz="1100" b="1" u="sng"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Mastery of watercolour and introduction to inks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Primary and secondary sources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0" i="0" u="none" strike="noStrike" kern="1200" cap="none" spc="0" normalizeH="0" baseline="0" noProof="0" dirty="0">
                        <a:ln>
                          <a:noFill/>
                        </a:ln>
                        <a:solidFill>
                          <a:srgbClr val="002060"/>
                        </a:solidFill>
                        <a:effectLst/>
                        <a:uLnTx/>
                        <a:uFillTx/>
                        <a:latin typeface="+mn-lt"/>
                        <a:ea typeface="+mn-ea"/>
                        <a:cs typeface="+mn-cs"/>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endParaRPr lang="en-GB" sz="1100" b="0" u="none" dirty="0">
                        <a:solidFill>
                          <a:srgbClr val="002060"/>
                        </a:solidFill>
                      </a:endParaRPr>
                    </a:p>
                    <a:p>
                      <a:pPr marL="171450" indent="-171450" algn="l">
                        <a:buFont typeface="Arial" panose="020B0604020202020204" pitchFamily="34" charset="0"/>
                        <a:buChar char="•"/>
                      </a:pPr>
                      <a:r>
                        <a:rPr lang="en-US" sz="1100" b="1" u="none" dirty="0">
                          <a:solidFill>
                            <a:schemeClr val="tx1"/>
                          </a:solidFill>
                          <a:latin typeface="+mn-lt"/>
                          <a:cs typeface="Arial" panose="020B0604020202020204" pitchFamily="34" charset="0"/>
                        </a:rPr>
                        <a:t>line, contour, graphite transfer, examine, sketch, tone, shape, blend, pattern, harmonious, mixed media, collage, </a:t>
                      </a:r>
                      <a:r>
                        <a:rPr lang="en-US" sz="1100" b="1" u="none" dirty="0" err="1">
                          <a:solidFill>
                            <a:schemeClr val="tx1"/>
                          </a:solidFill>
                          <a:latin typeface="+mn-lt"/>
                          <a:cs typeface="Arial" panose="020B0604020202020204" pitchFamily="34" charset="0"/>
                        </a:rPr>
                        <a:t>colour</a:t>
                      </a:r>
                      <a:r>
                        <a:rPr lang="en-US" sz="1100" b="1" u="none" dirty="0">
                          <a:solidFill>
                            <a:schemeClr val="tx1"/>
                          </a:solidFill>
                          <a:latin typeface="+mn-lt"/>
                          <a:cs typeface="Arial" panose="020B0604020202020204" pitchFamily="34" charset="0"/>
                        </a:rPr>
                        <a:t> , culture, gradient, proportion, intricate, background, </a:t>
                      </a:r>
                      <a:r>
                        <a:rPr lang="en-GB" sz="1100" b="1" u="none" baseline="0" dirty="0">
                          <a:solidFill>
                            <a:schemeClr val="tx1"/>
                          </a:solidFill>
                          <a:latin typeface="+mn-lt"/>
                          <a:cs typeface="+mn-cs"/>
                        </a:rPr>
                        <a:t>recycle, mixed media</a:t>
                      </a:r>
                      <a:r>
                        <a:rPr lang="en-US" sz="1100" b="1" u="none" baseline="0" dirty="0">
                          <a:solidFill>
                            <a:schemeClr val="tx1"/>
                          </a:solidFill>
                          <a:latin typeface="+mn-lt"/>
                          <a:cs typeface="Arial" panose="020B0604020202020204" pitchFamily="34" charset="0"/>
                        </a:rPr>
                        <a:t>, composition, o</a:t>
                      </a:r>
                      <a:r>
                        <a:rPr lang="en-US" sz="1100" b="1" u="none" dirty="0">
                          <a:solidFill>
                            <a:schemeClr val="tx1"/>
                          </a:solidFill>
                          <a:latin typeface="+mn-lt"/>
                          <a:cs typeface="Arial" panose="020B0604020202020204" pitchFamily="34" charset="0"/>
                        </a:rPr>
                        <a:t>bservational drawing, layer, stereotype</a:t>
                      </a:r>
                    </a:p>
                    <a:p>
                      <a:pPr marL="0" indent="0" algn="l">
                        <a:buFont typeface="Arial" panose="020B0604020202020204" pitchFamily="34" charset="0"/>
                        <a:buNone/>
                      </a:pPr>
                      <a:endParaRPr lang="en-GB" sz="1100" b="0" u="none" dirty="0">
                        <a:solidFill>
                          <a:srgbClr val="002060"/>
                        </a:solidFill>
                      </a:endParaRPr>
                    </a:p>
                  </a:txBody>
                  <a:tcPr/>
                </a:tc>
                <a:tc>
                  <a:txBody>
                    <a:bodyPr/>
                    <a:lstStyle/>
                    <a:p>
                      <a:pPr algn="l"/>
                      <a:r>
                        <a:rPr lang="en-GB" sz="1100" b="0" u="sng" dirty="0">
                          <a:solidFill>
                            <a:srgbClr val="002060"/>
                          </a:solidFill>
                        </a:rPr>
                        <a:t>Personal Development</a:t>
                      </a:r>
                    </a:p>
                    <a:p>
                      <a:pPr algn="l"/>
                      <a:r>
                        <a:rPr lang="en-GB" sz="1100" b="0" u="none" dirty="0">
                          <a:solidFill>
                            <a:srgbClr val="002060"/>
                          </a:solidFill>
                        </a:rPr>
                        <a:t>Stereotypes – discussion. Learning about different cultures and artist. Evaluating work of an artist.</a:t>
                      </a:r>
                    </a:p>
                    <a:p>
                      <a:pPr algn="l"/>
                      <a:r>
                        <a:rPr lang="en-US" sz="1100" b="0" u="sng" dirty="0">
                          <a:solidFill>
                            <a:srgbClr val="002060"/>
                          </a:solidFill>
                        </a:rPr>
                        <a:t>L</a:t>
                      </a:r>
                      <a:r>
                        <a:rPr lang="en-GB" sz="1100" b="0" u="sng" dirty="0" err="1">
                          <a:solidFill>
                            <a:srgbClr val="002060"/>
                          </a:solidFill>
                        </a:rPr>
                        <a:t>iteracy</a:t>
                      </a:r>
                      <a:r>
                        <a:rPr lang="en-GB" sz="1100" b="0" u="sng" dirty="0">
                          <a:solidFill>
                            <a:srgbClr val="002060"/>
                          </a:solidFill>
                        </a:rPr>
                        <a:t> Focus</a:t>
                      </a:r>
                    </a:p>
                    <a:p>
                      <a:pPr algn="l"/>
                      <a:r>
                        <a:rPr lang="en-US" sz="1100" b="0" u="none" dirty="0">
                          <a:solidFill>
                            <a:srgbClr val="002060"/>
                          </a:solidFill>
                        </a:rPr>
                        <a:t>Word rich Vocabulary, Reading focus and glossary, Wow sessions, Research, evaluation, critiques, think, pair, share.</a:t>
                      </a:r>
                      <a:endParaRPr lang="en-US" sz="1100" b="0" u="sng" dirty="0">
                        <a:solidFill>
                          <a:srgbClr val="002060"/>
                        </a:solidFill>
                      </a:endParaRPr>
                    </a:p>
                    <a:p>
                      <a:pPr algn="l"/>
                      <a:r>
                        <a:rPr lang="en-US" sz="1100" b="0" u="sng" dirty="0">
                          <a:solidFill>
                            <a:srgbClr val="002060"/>
                          </a:solidFill>
                        </a:rPr>
                        <a:t>N</a:t>
                      </a:r>
                      <a:r>
                        <a:rPr lang="en-GB" sz="1100" b="0" u="sng" dirty="0" err="1">
                          <a:solidFill>
                            <a:srgbClr val="002060"/>
                          </a:solidFill>
                        </a:rPr>
                        <a:t>umeracy</a:t>
                      </a:r>
                      <a:r>
                        <a:rPr lang="en-GB" sz="1100" b="0" u="sng" dirty="0">
                          <a:solidFill>
                            <a:srgbClr val="002060"/>
                          </a:solidFill>
                        </a:rPr>
                        <a:t> focus</a:t>
                      </a:r>
                      <a:endParaRPr lang="en-GB" sz="1100" b="0" u="none" dirty="0">
                        <a:solidFill>
                          <a:srgbClr val="002060"/>
                        </a:solidFill>
                      </a:endParaRPr>
                    </a:p>
                    <a:p>
                      <a:pPr algn="l"/>
                      <a:r>
                        <a:rPr lang="en-GB" sz="1100" b="0" u="none" dirty="0">
                          <a:solidFill>
                            <a:srgbClr val="002060"/>
                          </a:solidFill>
                        </a:rPr>
                        <a:t>Pattern, ratio of paint.</a:t>
                      </a:r>
                      <a:endParaRPr lang="en-GB" sz="1100" b="1" u="sng" dirty="0">
                        <a:solidFill>
                          <a:srgbClr val="002060"/>
                        </a:solidFill>
                      </a:endParaRPr>
                    </a:p>
                    <a:p>
                      <a:pPr algn="l"/>
                      <a:r>
                        <a:rPr lang="en-GB" sz="1100" b="1" u="sng" dirty="0">
                          <a:solidFill>
                            <a:srgbClr val="002060"/>
                          </a:solidFill>
                        </a:rPr>
                        <a:t>WHERE NEXT?</a:t>
                      </a:r>
                    </a:p>
                    <a:p>
                      <a:pPr algn="l"/>
                      <a:endParaRPr lang="en-GB" sz="1100" b="0" u="none"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dirty="0">
                          <a:solidFill>
                            <a:srgbClr val="002060"/>
                          </a:solidFill>
                        </a:rPr>
                        <a:t>The skills and elements will be the building blocks for year 8 and 9.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KS4 -  Artist research, development, experimentation, plan and response </a:t>
                      </a:r>
                    </a:p>
                    <a:p>
                      <a:pPr algn="l"/>
                      <a:r>
                        <a:rPr lang="en-GB" sz="1100" b="0" u="none" dirty="0">
                          <a:solidFill>
                            <a:srgbClr val="002060"/>
                          </a:solidFill>
                        </a:rPr>
                        <a:t> </a:t>
                      </a:r>
                    </a:p>
                  </a:txBody>
                  <a:tcPr/>
                </a:tc>
                <a:extLst>
                  <a:ext uri="{0D108BD9-81ED-4DB2-BD59-A6C34878D82A}">
                    <a16:rowId xmlns:a16="http://schemas.microsoft.com/office/drawing/2014/main" val="1196057531"/>
                  </a:ext>
                </a:extLst>
              </a:tr>
            </a:tbl>
          </a:graphicData>
        </a:graphic>
      </p:graphicFrame>
      <p:sp>
        <p:nvSpPr>
          <p:cNvPr id="3" name="TextBox 2">
            <a:extLst>
              <a:ext uri="{FF2B5EF4-FFF2-40B4-BE49-F238E27FC236}">
                <a16:creationId xmlns:a16="http://schemas.microsoft.com/office/drawing/2014/main" id="{DAF1A2B9-78B7-485C-8FE3-4C6AFC205AEA}"/>
              </a:ext>
            </a:extLst>
          </p:cNvPr>
          <p:cNvSpPr txBox="1"/>
          <p:nvPr/>
        </p:nvSpPr>
        <p:spPr>
          <a:xfrm>
            <a:off x="9320198" y="251351"/>
            <a:ext cx="2640592" cy="116955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sng" strike="noStrike" kern="1200" cap="none" spc="0" normalizeH="0" baseline="0" noProof="0" dirty="0">
                <a:ln>
                  <a:noFill/>
                </a:ln>
                <a:solidFill>
                  <a:prstClr val="black"/>
                </a:solidFill>
                <a:effectLst/>
                <a:uLnTx/>
                <a:uFillTx/>
                <a:latin typeface="Calibri" panose="020F0502020204030204"/>
                <a:ea typeface="+mn-ea"/>
                <a:cs typeface="+mn-cs"/>
              </a:rPr>
              <a:t>The bigger picture:</a:t>
            </a:r>
            <a:endPar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endParaRPr>
          </a:p>
          <a:p>
            <a:r>
              <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rPr>
              <a:t>Career link-</a:t>
            </a:r>
            <a:r>
              <a:rPr lang="en-GB" sz="1400" i="1" dirty="0">
                <a:solidFill>
                  <a:prstClr val="black"/>
                </a:solidFill>
                <a:latin typeface="Calibri" panose="020F0502020204030204"/>
              </a:rPr>
              <a:t> </a:t>
            </a:r>
            <a:r>
              <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rPr>
              <a:t>artists who focus on stereotypes and use recycled materials.</a:t>
            </a:r>
          </a:p>
          <a:p>
            <a:r>
              <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rPr>
              <a:t>Art History-Henri Matisse. </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54679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151CC8F-9689-4EB7-8675-CD1D9B4563C9}"/>
              </a:ext>
            </a:extLst>
          </p:cNvPr>
          <p:cNvSpPr/>
          <p:nvPr/>
        </p:nvSpPr>
        <p:spPr>
          <a:xfrm>
            <a:off x="9254358" y="214227"/>
            <a:ext cx="2640591" cy="135166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AFAD1CB-A943-4AA4-98D0-ACDEB906C165}"/>
              </a:ext>
            </a:extLst>
          </p:cNvPr>
          <p:cNvSpPr/>
          <p:nvPr/>
        </p:nvSpPr>
        <p:spPr>
          <a:xfrm>
            <a:off x="318334" y="0"/>
            <a:ext cx="8065413" cy="502702"/>
          </a:xfrm>
          <a:prstGeom prst="rect">
            <a:avLst/>
          </a:prstGeom>
          <a:noFill/>
        </p:spPr>
        <p:txBody>
          <a:bodyPr wrap="none" lIns="132080" tIns="66040" rIns="132080" bIns="6604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a:ln w="0"/>
                <a:solidFill>
                  <a:srgbClr val="002060"/>
                </a:solidFill>
                <a:effectLst>
                  <a:outerShdw blurRad="38100" dist="25400" dir="5400000" algn="ctr" rotWithShape="0">
                    <a:srgbClr val="6E747A">
                      <a:alpha val="43000"/>
                    </a:srgbClr>
                  </a:outerShdw>
                </a:effectLst>
                <a:uLnTx/>
                <a:uFillTx/>
                <a:latin typeface="Calibri" panose="020F0502020204030204"/>
                <a:ea typeface="+mn-ea"/>
                <a:cs typeface="+mn-cs"/>
              </a:rPr>
              <a:t>Year 7 Art: Journey of Knowledge – Term three – Eric </a:t>
            </a:r>
            <a:r>
              <a:rPr kumimoji="0" lang="en-US" sz="2400" b="1" i="0" u="sng" strike="noStrike" kern="1200" cap="none" spc="0" normalizeH="0" baseline="0" noProof="0" dirty="0" err="1">
                <a:ln w="0"/>
                <a:solidFill>
                  <a:srgbClr val="002060"/>
                </a:solidFill>
                <a:effectLst>
                  <a:outerShdw blurRad="38100" dist="25400" dir="5400000" algn="ctr" rotWithShape="0">
                    <a:srgbClr val="6E747A">
                      <a:alpha val="43000"/>
                    </a:srgbClr>
                  </a:outerShdw>
                </a:effectLst>
                <a:uLnTx/>
                <a:uFillTx/>
                <a:latin typeface="Calibri" panose="020F0502020204030204"/>
                <a:ea typeface="+mn-ea"/>
                <a:cs typeface="+mn-cs"/>
              </a:rPr>
              <a:t>Cremers</a:t>
            </a:r>
            <a:endParaRPr kumimoji="0" lang="en-US" sz="2400" b="1" i="0" u="sng" strike="noStrike" kern="1200" cap="none" spc="0" normalizeH="0" baseline="0" noProof="0" dirty="0">
              <a:ln w="0"/>
              <a:solidFill>
                <a:srgbClr val="002060"/>
              </a:solidFill>
              <a:effectLst>
                <a:outerShdw blurRad="38100" dist="25400" dir="5400000" algn="ctr" rotWithShape="0">
                  <a:srgbClr val="6E747A">
                    <a:alpha val="43000"/>
                  </a:srgbClr>
                </a:outerShdw>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31CB9A6E-E90D-41E8-AD2D-6A0C767F502F}"/>
              </a:ext>
            </a:extLst>
          </p:cNvPr>
          <p:cNvSpPr txBox="1"/>
          <p:nvPr/>
        </p:nvSpPr>
        <p:spPr>
          <a:xfrm>
            <a:off x="60567" y="550226"/>
            <a:ext cx="8984043" cy="830997"/>
          </a:xfrm>
          <a:prstGeom prst="rect">
            <a:avLst/>
          </a:prstGeom>
          <a:solidFill>
            <a:schemeClr val="accent5">
              <a:lumMod val="20000"/>
              <a:lumOff val="80000"/>
            </a:schemeClr>
          </a:solidFill>
          <a:ln w="3175">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Context and Introduction to journey of knowledge: Pupils will learn how Art is structured within high school. Teachers will gauge what prior knowledge pupils have within this subject area and build on this to create cognitive links. They will be given an Artist that explores the formal elements and introduced to these in a series of demonstrations and skill based tasks.  Pupils will learn about Artists, craftsperson's and cultures and how to research, experiment, plan and create a personal response.</a:t>
            </a:r>
            <a:endParaRPr lang="en-GB" sz="1200"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4204407661"/>
              </p:ext>
            </p:extLst>
          </p:nvPr>
        </p:nvGraphicFramePr>
        <p:xfrm>
          <a:off x="60567" y="1683870"/>
          <a:ext cx="12070866" cy="4922779"/>
        </p:xfrm>
        <a:graphic>
          <a:graphicData uri="http://schemas.openxmlformats.org/drawingml/2006/table">
            <a:tbl>
              <a:tblPr firstRow="1" bandRow="1">
                <a:tableStyleId>{5940675A-B579-460E-94D1-54222C63F5DA}</a:tableStyleId>
              </a:tblPr>
              <a:tblGrid>
                <a:gridCol w="6343321">
                  <a:extLst>
                    <a:ext uri="{9D8B030D-6E8A-4147-A177-3AD203B41FA5}">
                      <a16:colId xmlns:a16="http://schemas.microsoft.com/office/drawing/2014/main" val="3001272792"/>
                    </a:ext>
                  </a:extLst>
                </a:gridCol>
                <a:gridCol w="3307671">
                  <a:extLst>
                    <a:ext uri="{9D8B030D-6E8A-4147-A177-3AD203B41FA5}">
                      <a16:colId xmlns:a16="http://schemas.microsoft.com/office/drawing/2014/main" val="1897910160"/>
                    </a:ext>
                  </a:extLst>
                </a:gridCol>
                <a:gridCol w="2419874">
                  <a:extLst>
                    <a:ext uri="{9D8B030D-6E8A-4147-A177-3AD203B41FA5}">
                      <a16:colId xmlns:a16="http://schemas.microsoft.com/office/drawing/2014/main" val="3498275268"/>
                    </a:ext>
                  </a:extLst>
                </a:gridCol>
              </a:tblGrid>
              <a:tr h="4922779">
                <a:tc>
                  <a:txBody>
                    <a:bodyPr/>
                    <a:lstStyle/>
                    <a:p>
                      <a:pPr marL="0" indent="0" algn="l">
                        <a:buFont typeface="Arial" panose="020B0604020202020204" pitchFamily="34" charset="0"/>
                        <a:buNone/>
                      </a:pPr>
                      <a:r>
                        <a:rPr lang="en-GB" sz="1100" b="1" u="sng" baseline="0" dirty="0">
                          <a:solidFill>
                            <a:srgbClr val="002060"/>
                          </a:solidFill>
                        </a:rPr>
                        <a:t>CORE KNOWLEDGE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What Artist research is.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What an artist study and critique is and why it is necessary.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What a personal response is.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How to evaluate/critique your own work and others effectively.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3D construction – combining materials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The work and background of 3D artist, Eric </a:t>
                      </a:r>
                      <a:r>
                        <a:rPr kumimoji="0" lang="en-GB" sz="1100" b="0" i="0" u="none" strike="noStrike" kern="1200" cap="none" spc="0" normalizeH="0" baseline="0" noProof="0" dirty="0" err="1">
                          <a:ln>
                            <a:noFill/>
                          </a:ln>
                          <a:solidFill>
                            <a:srgbClr val="002060"/>
                          </a:solidFill>
                          <a:effectLst/>
                          <a:uLnTx/>
                          <a:uFillTx/>
                          <a:latin typeface="+mn-lt"/>
                          <a:ea typeface="+mn-ea"/>
                          <a:cs typeface="+mn-cs"/>
                        </a:rPr>
                        <a:t>Cremers</a:t>
                      </a:r>
                      <a:r>
                        <a:rPr kumimoji="0" lang="en-GB" sz="1100" b="0"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1-point perspective drawing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Shanty Towns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FF0000"/>
                          </a:solidFill>
                          <a:effectLst/>
                          <a:uLnTx/>
                          <a:uFillTx/>
                          <a:latin typeface="+mn-lt"/>
                          <a:ea typeface="+mn-ea"/>
                          <a:cs typeface="+mn-cs"/>
                        </a:rPr>
                        <a:t>The work of </a:t>
                      </a:r>
                      <a:r>
                        <a:rPr kumimoji="0" lang="en-GB" sz="1100" b="0" i="0" u="none" strike="noStrike" kern="1200" cap="none" spc="0" normalizeH="0" baseline="0" noProof="0" dirty="0" err="1">
                          <a:ln>
                            <a:noFill/>
                          </a:ln>
                          <a:solidFill>
                            <a:srgbClr val="FF0000"/>
                          </a:solidFill>
                          <a:effectLst/>
                          <a:uLnTx/>
                          <a:uFillTx/>
                          <a:latin typeface="+mn-lt"/>
                          <a:ea typeface="+mn-ea"/>
                          <a:cs typeface="+mn-cs"/>
                        </a:rPr>
                        <a:t>LS.Lowry</a:t>
                      </a:r>
                      <a:r>
                        <a:rPr kumimoji="0" lang="en-GB" sz="1100" b="0" i="0" u="none" strike="noStrike" kern="1200" cap="none" spc="0" normalizeH="0" baseline="0" noProof="0" dirty="0">
                          <a:ln>
                            <a:noFill/>
                          </a:ln>
                          <a:solidFill>
                            <a:srgbClr val="FF0000"/>
                          </a:solidFill>
                          <a:effectLst/>
                          <a:uLnTx/>
                          <a:uFillTx/>
                          <a:latin typeface="+mn-lt"/>
                          <a:ea typeface="+mn-ea"/>
                          <a:cs typeface="+mn-cs"/>
                        </a:rPr>
                        <a:t> (Industry and locality)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Artist study: </a:t>
                      </a:r>
                      <a:r>
                        <a:rPr kumimoji="0" lang="en-GB" sz="1100" b="1" i="0" u="none" strike="noStrike" kern="1200" cap="none" spc="0" normalizeH="0" baseline="0" noProof="0" dirty="0">
                          <a:ln>
                            <a:noFill/>
                          </a:ln>
                          <a:solidFill>
                            <a:schemeClr val="tx1"/>
                          </a:solidFill>
                          <a:effectLst/>
                          <a:uLnTx/>
                          <a:uFillTx/>
                          <a:latin typeface="+mn-lt"/>
                          <a:ea typeface="+mn-ea"/>
                          <a:cs typeface="+mn-cs"/>
                        </a:rPr>
                        <a:t>A copy/observation of the artists work.</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Colour: </a:t>
                      </a:r>
                      <a:r>
                        <a:rPr kumimoji="0" lang="en-GB" sz="1100" b="1" i="0" u="none" strike="noStrike" kern="1200" cap="none" spc="0" normalizeH="0" baseline="0" noProof="0" dirty="0">
                          <a:ln>
                            <a:noFill/>
                          </a:ln>
                          <a:solidFill>
                            <a:schemeClr val="tx1"/>
                          </a:solidFill>
                          <a:effectLst/>
                          <a:uLnTx/>
                          <a:uFillTx/>
                          <a:latin typeface="+mn-lt"/>
                          <a:ea typeface="+mn-ea"/>
                          <a:cs typeface="+mn-cs"/>
                        </a:rPr>
                        <a:t>Acrylic paints can be mixed to explore secondary and tertiary colours. Water must not be used when using these paints. Only used when washing brushes.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3D Construction: </a:t>
                      </a:r>
                      <a:r>
                        <a:rPr lang="en-GB" sz="1100" b="1" u="none" baseline="0" dirty="0">
                          <a:solidFill>
                            <a:schemeClr val="tx1"/>
                          </a:solidFill>
                        </a:rPr>
                        <a:t>Sculpture is a 3d creation using any media. You can use cardboard to create shapes and lines by folding, cutting and sticking.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Texture:</a:t>
                      </a:r>
                      <a:r>
                        <a:rPr kumimoji="0" lang="en-GB" sz="1100" b="1" i="0" u="none" strike="noStrike" kern="1200" cap="none" spc="0" normalizeH="0" baseline="0" noProof="0" dirty="0">
                          <a:ln>
                            <a:noFill/>
                          </a:ln>
                          <a:solidFill>
                            <a:schemeClr val="tx1"/>
                          </a:solidFill>
                          <a:effectLst/>
                          <a:uLnTx/>
                          <a:uFillTx/>
                          <a:latin typeface="+mn-lt"/>
                          <a:ea typeface="+mn-ea"/>
                          <a:cs typeface="+mn-cs"/>
                        </a:rPr>
                        <a:t> co</a:t>
                      </a:r>
                      <a:r>
                        <a:rPr lang="en-US" sz="1100" b="1" u="none" baseline="0" dirty="0" err="1">
                          <a:solidFill>
                            <a:schemeClr val="tx1"/>
                          </a:solidFill>
                          <a:latin typeface="+mn-lt"/>
                          <a:cs typeface="Arial" panose="020B0604020202020204" pitchFamily="34" charset="0"/>
                        </a:rPr>
                        <a:t>llage</a:t>
                      </a:r>
                      <a:r>
                        <a:rPr lang="en-US" sz="1100" b="1" u="none" baseline="0" dirty="0">
                          <a:solidFill>
                            <a:schemeClr val="tx1"/>
                          </a:solidFill>
                          <a:latin typeface="+mn-lt"/>
                          <a:cs typeface="Arial" panose="020B0604020202020204" pitchFamily="34" charset="0"/>
                        </a:rPr>
                        <a:t> is a piece of art that combines different cut out shapes onto a final image. Collage can be added to a 3D construction to enthesis decay and the age of a shanty town.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baseline="0" dirty="0">
                          <a:solidFill>
                            <a:schemeClr val="accent1">
                              <a:lumMod val="50000"/>
                            </a:schemeClr>
                          </a:solidFill>
                        </a:rPr>
                        <a:t>One point perspective: </a:t>
                      </a:r>
                      <a:r>
                        <a:rPr lang="en-GB" sz="1100" b="1" u="none" baseline="0" dirty="0">
                          <a:solidFill>
                            <a:schemeClr val="tx1"/>
                          </a:solidFill>
                        </a:rPr>
                        <a:t>all drawings showing perspective must have a vanishing point. If the horizon line or eye level is moved, it would change the perspective for the viewer. It is important that all of the straight lines are parallel.</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baseline="0" dirty="0">
                          <a:solidFill>
                            <a:schemeClr val="accent1">
                              <a:lumMod val="50000"/>
                            </a:schemeClr>
                          </a:solidFill>
                        </a:rPr>
                        <a:t>Personal response: </a:t>
                      </a:r>
                      <a:r>
                        <a:rPr lang="en-GB" sz="1100" b="1" u="none" baseline="0" dirty="0">
                          <a:solidFill>
                            <a:schemeClr val="tx1"/>
                          </a:solidFill>
                        </a:rPr>
                        <a:t>creating a personal and meaningful response to a theme or an artists work.</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sng" strike="noStrike" kern="1200" cap="none" spc="0" normalizeH="0" baseline="0" noProof="0" dirty="0">
                          <a:ln>
                            <a:noFill/>
                          </a:ln>
                          <a:solidFill>
                            <a:srgbClr val="002060"/>
                          </a:solidFill>
                          <a:effectLst/>
                          <a:uLnTx/>
                          <a:uFillTx/>
                          <a:latin typeface="+mn-lt"/>
                          <a:ea typeface="+mn-ea"/>
                          <a:cs typeface="+mn-cs"/>
                        </a:rPr>
                        <a:t>SKILLS</a:t>
                      </a:r>
                    </a:p>
                    <a:p>
                      <a:pPr marL="171450" indent="-171450" algn="l">
                        <a:buFont typeface="Arial" panose="020B0604020202020204" pitchFamily="34" charset="0"/>
                        <a:buChar char="•"/>
                      </a:pPr>
                      <a:r>
                        <a:rPr kumimoji="0" lang="en-GB" sz="1100" b="1" i="0" u="none" strike="noStrike" kern="1200" cap="none" spc="0" normalizeH="0" baseline="0" noProof="0" dirty="0">
                          <a:ln>
                            <a:noFill/>
                          </a:ln>
                          <a:solidFill>
                            <a:schemeClr val="tx1"/>
                          </a:solidFill>
                          <a:effectLst/>
                          <a:uLnTx/>
                          <a:uFillTx/>
                          <a:latin typeface="+mn-lt"/>
                          <a:ea typeface="+mn-ea"/>
                          <a:cs typeface="+mn-cs"/>
                        </a:rPr>
                        <a:t>Research, Sketching, Thick to thin lines, Colour pencil, acrylic, </a:t>
                      </a:r>
                      <a:r>
                        <a:rPr lang="en-GB" sz="1100" b="1" u="none" baseline="0" dirty="0">
                          <a:solidFill>
                            <a:schemeClr val="tx1"/>
                          </a:solidFill>
                        </a:rPr>
                        <a:t>Observational drawing, collage, cardboard construction, planning, personal response.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0" i="0" u="none" strike="noStrike" kern="1200" cap="none" spc="0" normalizeH="0" baseline="0" noProof="0" dirty="0">
                        <a:ln>
                          <a:noFill/>
                        </a:ln>
                        <a:solidFill>
                          <a:srgbClr val="002060"/>
                        </a:solidFill>
                        <a:effectLst/>
                        <a:uLnTx/>
                        <a:uFillTx/>
                        <a:latin typeface="+mn-lt"/>
                        <a:ea typeface="+mn-ea"/>
                        <a:cs typeface="+mn-cs"/>
                      </a:endParaRPr>
                    </a:p>
                    <a:p>
                      <a:pPr marL="0" indent="0" algn="l">
                        <a:buFont typeface="Arial" panose="020B0604020202020204" pitchFamily="34" charset="0"/>
                        <a:buNone/>
                      </a:pPr>
                      <a:endParaRPr lang="en-GB" sz="1100" b="1" u="sng"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Mastery of acrylic paint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Cardboard manipulation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0" i="0" u="none" strike="noStrike" kern="1200" cap="none" spc="0" normalizeH="0" baseline="0" noProof="0" dirty="0">
                        <a:ln>
                          <a:noFill/>
                        </a:ln>
                        <a:solidFill>
                          <a:srgbClr val="002060"/>
                        </a:solidFill>
                        <a:effectLst/>
                        <a:uLnTx/>
                        <a:uFillTx/>
                        <a:latin typeface="+mn-lt"/>
                        <a:ea typeface="+mn-ea"/>
                        <a:cs typeface="+mn-cs"/>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r>
                        <a:rPr lang="en-US" sz="1100" b="1" u="none" dirty="0">
                          <a:solidFill>
                            <a:schemeClr val="tx1"/>
                          </a:solidFill>
                          <a:latin typeface="+mn-lt"/>
                          <a:cs typeface="Arial" panose="020B0604020202020204" pitchFamily="34" charset="0"/>
                        </a:rPr>
                        <a:t>Shape, form, mixed media, collage, </a:t>
                      </a:r>
                      <a:r>
                        <a:rPr lang="en-US" sz="1100" b="1" u="none" dirty="0" err="1">
                          <a:solidFill>
                            <a:schemeClr val="tx1"/>
                          </a:solidFill>
                          <a:latin typeface="+mn-lt"/>
                          <a:cs typeface="Arial" panose="020B0604020202020204" pitchFamily="34" charset="0"/>
                        </a:rPr>
                        <a:t>colour</a:t>
                      </a:r>
                      <a:r>
                        <a:rPr lang="en-US" sz="1100" b="1" u="none" dirty="0">
                          <a:solidFill>
                            <a:schemeClr val="tx1"/>
                          </a:solidFill>
                          <a:latin typeface="+mn-lt"/>
                          <a:cs typeface="Arial" panose="020B0604020202020204" pitchFamily="34" charset="0"/>
                        </a:rPr>
                        <a:t>, culture, proportion, </a:t>
                      </a:r>
                      <a:r>
                        <a:rPr lang="en-GB" sz="1100" b="1" u="none" baseline="0" dirty="0">
                          <a:solidFill>
                            <a:schemeClr val="tx1"/>
                          </a:solidFill>
                          <a:latin typeface="+mn-lt"/>
                        </a:rPr>
                        <a:t>Primary source, m</a:t>
                      </a:r>
                      <a:r>
                        <a:rPr lang="en-GB" sz="1100" b="1" u="none" dirty="0">
                          <a:solidFill>
                            <a:schemeClr val="tx1"/>
                          </a:solidFill>
                          <a:latin typeface="+mn-lt"/>
                          <a:cs typeface="+mn-cs"/>
                        </a:rPr>
                        <a:t>anipulation, s</a:t>
                      </a:r>
                      <a:r>
                        <a:rPr lang="en-GB" sz="1100" b="1" u="none" baseline="0" dirty="0">
                          <a:solidFill>
                            <a:schemeClr val="tx1"/>
                          </a:solidFill>
                          <a:latin typeface="+mn-lt"/>
                          <a:cs typeface="+mn-cs"/>
                        </a:rPr>
                        <a:t>culpture, recycle, mixed media</a:t>
                      </a:r>
                      <a:r>
                        <a:rPr lang="en-US" sz="1100" b="1" u="none" baseline="0" dirty="0">
                          <a:solidFill>
                            <a:schemeClr val="tx1"/>
                          </a:solidFill>
                          <a:latin typeface="+mn-lt"/>
                          <a:cs typeface="Arial" panose="020B0604020202020204" pitchFamily="34" charset="0"/>
                        </a:rPr>
                        <a:t>, composition, o</a:t>
                      </a:r>
                      <a:r>
                        <a:rPr lang="en-US" sz="1100" b="1" u="none" dirty="0">
                          <a:solidFill>
                            <a:schemeClr val="tx1"/>
                          </a:solidFill>
                          <a:latin typeface="+mn-lt"/>
                          <a:cs typeface="Arial" panose="020B0604020202020204" pitchFamily="34" charset="0"/>
                        </a:rPr>
                        <a:t>bservational drawing, craftsperson, construction, layer, vanishing point, horizon line, one point perspective, parallel, critique, examine, texture, emotion, space, form, content, style, habitat, architecture, 2-Dimensonal, 3-dimensional, structure.</a:t>
                      </a:r>
                    </a:p>
                    <a:p>
                      <a:pPr marL="0" indent="0" algn="l">
                        <a:buFont typeface="Arial" panose="020B0604020202020204" pitchFamily="34" charset="0"/>
                        <a:buNone/>
                      </a:pPr>
                      <a:endParaRPr lang="en-GB" sz="1100" b="0" u="none" dirty="0">
                        <a:solidFill>
                          <a:srgbClr val="002060"/>
                        </a:solidFill>
                      </a:endParaRPr>
                    </a:p>
                  </a:txBody>
                  <a:tcPr/>
                </a:tc>
                <a:tc>
                  <a:txBody>
                    <a:bodyPr/>
                    <a:lstStyle/>
                    <a:p>
                      <a:pPr algn="l"/>
                      <a:r>
                        <a:rPr lang="en-GB" sz="1100" b="0" u="sng" dirty="0">
                          <a:solidFill>
                            <a:srgbClr val="002060"/>
                          </a:solidFill>
                        </a:rPr>
                        <a:t>Personal Development</a:t>
                      </a:r>
                    </a:p>
                    <a:p>
                      <a:pPr algn="l"/>
                      <a:r>
                        <a:rPr lang="en-GB" sz="1100" b="0" u="none" dirty="0">
                          <a:solidFill>
                            <a:srgbClr val="002060"/>
                          </a:solidFill>
                        </a:rPr>
                        <a:t>Shantytowns around the world.</a:t>
                      </a:r>
                    </a:p>
                    <a:p>
                      <a:pPr algn="l"/>
                      <a:endParaRPr lang="en-GB" sz="1100" b="0" u="none" dirty="0">
                        <a:solidFill>
                          <a:srgbClr val="002060"/>
                        </a:solidFill>
                      </a:endParaRPr>
                    </a:p>
                    <a:p>
                      <a:pPr algn="l"/>
                      <a:r>
                        <a:rPr lang="en-US" sz="1100" b="0" u="sng" dirty="0">
                          <a:solidFill>
                            <a:srgbClr val="002060"/>
                          </a:solidFill>
                        </a:rPr>
                        <a:t>L</a:t>
                      </a:r>
                      <a:r>
                        <a:rPr lang="en-GB" sz="1100" b="0" u="sng" dirty="0" err="1">
                          <a:solidFill>
                            <a:srgbClr val="002060"/>
                          </a:solidFill>
                        </a:rPr>
                        <a:t>iteracy</a:t>
                      </a:r>
                      <a:r>
                        <a:rPr lang="en-GB" sz="1100" b="0" u="sng" dirty="0">
                          <a:solidFill>
                            <a:srgbClr val="002060"/>
                          </a:solidFill>
                        </a:rPr>
                        <a:t> Focus</a:t>
                      </a:r>
                    </a:p>
                    <a:p>
                      <a:pPr algn="l"/>
                      <a:r>
                        <a:rPr lang="en-US" sz="1100" b="0" u="none" dirty="0">
                          <a:solidFill>
                            <a:srgbClr val="002060"/>
                          </a:solidFill>
                        </a:rPr>
                        <a:t>Word rich Vocabulary, Reading aloud-LS. Lowry, Wow zone, Research, evaluation, critiques.</a:t>
                      </a:r>
                    </a:p>
                    <a:p>
                      <a:pPr algn="l"/>
                      <a:endParaRPr lang="en-US" sz="1100" b="0" u="sng" dirty="0">
                        <a:solidFill>
                          <a:srgbClr val="002060"/>
                        </a:solidFill>
                      </a:endParaRPr>
                    </a:p>
                    <a:p>
                      <a:pPr algn="l"/>
                      <a:r>
                        <a:rPr lang="en-US" sz="1100" b="0" u="sng" dirty="0">
                          <a:solidFill>
                            <a:srgbClr val="002060"/>
                          </a:solidFill>
                        </a:rPr>
                        <a:t>N</a:t>
                      </a:r>
                      <a:r>
                        <a:rPr lang="en-GB" sz="1100" b="0" u="sng" dirty="0" err="1">
                          <a:solidFill>
                            <a:srgbClr val="002060"/>
                          </a:solidFill>
                        </a:rPr>
                        <a:t>umeracy</a:t>
                      </a:r>
                      <a:r>
                        <a:rPr lang="en-GB" sz="1100" b="0" u="sng" dirty="0">
                          <a:solidFill>
                            <a:srgbClr val="002060"/>
                          </a:solidFill>
                        </a:rPr>
                        <a:t> focus</a:t>
                      </a:r>
                      <a:endParaRPr lang="en-GB" sz="1100" b="0" u="none" dirty="0">
                        <a:solidFill>
                          <a:srgbClr val="002060"/>
                        </a:solidFill>
                      </a:endParaRPr>
                    </a:p>
                    <a:p>
                      <a:pPr algn="l"/>
                      <a:r>
                        <a:rPr lang="en-GB" sz="1100" b="0" u="none" dirty="0">
                          <a:solidFill>
                            <a:srgbClr val="002060"/>
                          </a:solidFill>
                        </a:rPr>
                        <a:t>Accurate measurements of 2D and 3D shapes.</a:t>
                      </a:r>
                    </a:p>
                    <a:p>
                      <a:pPr algn="l"/>
                      <a:endParaRPr lang="en-GB" sz="1100" b="1" u="sng" dirty="0">
                        <a:solidFill>
                          <a:srgbClr val="002060"/>
                        </a:solidFill>
                      </a:endParaRPr>
                    </a:p>
                    <a:p>
                      <a:pPr algn="l"/>
                      <a:r>
                        <a:rPr lang="en-GB" sz="1100" b="1" u="sng" dirty="0">
                          <a:solidFill>
                            <a:srgbClr val="002060"/>
                          </a:solidFill>
                        </a:rPr>
                        <a:t>WHERE NEXT?</a:t>
                      </a:r>
                    </a:p>
                    <a:p>
                      <a:pPr algn="l"/>
                      <a:endParaRPr lang="en-GB" sz="1100" b="0" u="none"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dirty="0">
                          <a:solidFill>
                            <a:srgbClr val="002060"/>
                          </a:solidFill>
                        </a:rPr>
                        <a:t>The skills and elements will be the building blocks for year 8 and 9.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KS4 -  Artist research, development, experimentation, plan and response </a:t>
                      </a:r>
                    </a:p>
                    <a:p>
                      <a:pPr algn="l"/>
                      <a:r>
                        <a:rPr lang="en-GB" sz="1100" b="0" u="none" dirty="0">
                          <a:solidFill>
                            <a:srgbClr val="002060"/>
                          </a:solidFill>
                        </a:rPr>
                        <a:t> </a:t>
                      </a:r>
                    </a:p>
                  </a:txBody>
                  <a:tcPr/>
                </a:tc>
                <a:extLst>
                  <a:ext uri="{0D108BD9-81ED-4DB2-BD59-A6C34878D82A}">
                    <a16:rowId xmlns:a16="http://schemas.microsoft.com/office/drawing/2014/main" val="1196057531"/>
                  </a:ext>
                </a:extLst>
              </a:tr>
            </a:tbl>
          </a:graphicData>
        </a:graphic>
      </p:graphicFrame>
      <p:sp>
        <p:nvSpPr>
          <p:cNvPr id="3" name="TextBox 2">
            <a:extLst>
              <a:ext uri="{FF2B5EF4-FFF2-40B4-BE49-F238E27FC236}">
                <a16:creationId xmlns:a16="http://schemas.microsoft.com/office/drawing/2014/main" id="{DAF1A2B9-78B7-485C-8FE3-4C6AFC205AEA}"/>
              </a:ext>
            </a:extLst>
          </p:cNvPr>
          <p:cNvSpPr txBox="1"/>
          <p:nvPr/>
        </p:nvSpPr>
        <p:spPr>
          <a:xfrm>
            <a:off x="9320198" y="251351"/>
            <a:ext cx="2640592"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sng" strike="noStrike" kern="1200" cap="none" spc="0" normalizeH="0" baseline="0" noProof="0" dirty="0">
                <a:ln>
                  <a:noFill/>
                </a:ln>
                <a:solidFill>
                  <a:prstClr val="black"/>
                </a:solidFill>
                <a:effectLst/>
                <a:uLnTx/>
                <a:uFillTx/>
                <a:latin typeface="Calibri" panose="020F0502020204030204"/>
                <a:ea typeface="+mn-ea"/>
                <a:cs typeface="+mn-cs"/>
              </a:rPr>
              <a:t>The bigger picture:</a:t>
            </a:r>
            <a:endPar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endParaRPr>
          </a:p>
          <a:p>
            <a:r>
              <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rPr>
              <a:t>Career link-</a:t>
            </a:r>
            <a:r>
              <a:rPr lang="en-GB" sz="1400" dirty="0">
                <a:solidFill>
                  <a:prstClr val="black"/>
                </a:solidFill>
              </a:rPr>
              <a:t> 3D sculptor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567191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1952</TotalTime>
  <Words>1536</Words>
  <Application>Microsoft Office PowerPoint</Application>
  <PresentationFormat>Widescreen</PresentationFormat>
  <Paragraphs>152</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1_Office Theme</vt:lpstr>
      <vt:lpstr>PowerPoint Presentation</vt:lpstr>
      <vt:lpstr>PowerPoint Presentation</vt:lpstr>
      <vt:lpstr>PowerPoint Presentation</vt:lpstr>
    </vt:vector>
  </TitlesOfParts>
  <Company>Hillside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Smith, Graeme</dc:creator>
  <cp:lastModifiedBy>Smith, Graeme</cp:lastModifiedBy>
  <cp:revision>192</cp:revision>
  <cp:lastPrinted>2020-11-06T15:59:17Z</cp:lastPrinted>
  <dcterms:created xsi:type="dcterms:W3CDTF">2020-02-24T11:11:20Z</dcterms:created>
  <dcterms:modified xsi:type="dcterms:W3CDTF">2023-03-19T18:18:06Z</dcterms:modified>
</cp:coreProperties>
</file>