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73" r:id="rId2"/>
    <p:sldId id="278" r:id="rId3"/>
    <p:sldId id="279" r:id="rId4"/>
  </p:sldIdLst>
  <p:sldSz cx="12192000" cy="6858000"/>
  <p:notesSz cx="6788150" cy="99234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24" autoAdjust="0"/>
    <p:restoredTop sz="94660"/>
  </p:normalViewPr>
  <p:slideViewPr>
    <p:cSldViewPr snapToGrid="0">
      <p:cViewPr varScale="1">
        <p:scale>
          <a:sx n="58" d="100"/>
          <a:sy n="58" d="100"/>
        </p:scale>
        <p:origin x="132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4925" y="0"/>
            <a:ext cx="2941638" cy="496888"/>
          </a:xfrm>
          <a:prstGeom prst="rect">
            <a:avLst/>
          </a:prstGeom>
        </p:spPr>
        <p:txBody>
          <a:bodyPr vert="horz" lIns="91440" tIns="45720" rIns="91440" bIns="45720" rtlCol="0"/>
          <a:lstStyle>
            <a:lvl1pPr algn="r">
              <a:defRPr sz="1200"/>
            </a:lvl1pPr>
          </a:lstStyle>
          <a:p>
            <a:fld id="{0EE5A26D-8E16-4971-A485-424911D131D1}" type="datetimeFigureOut">
              <a:rPr lang="en-GB" smtClean="0"/>
              <a:t>19/03/2023</a:t>
            </a:fld>
            <a:endParaRPr lang="en-GB"/>
          </a:p>
        </p:txBody>
      </p:sp>
      <p:sp>
        <p:nvSpPr>
          <p:cNvPr id="4" name="Slide Image Placeholder 3"/>
          <p:cNvSpPr>
            <a:spLocks noGrp="1" noRot="1" noChangeAspect="1"/>
          </p:cNvSpPr>
          <p:nvPr>
            <p:ph type="sldImg" idx="2"/>
          </p:nvPr>
        </p:nvSpPr>
        <p:spPr>
          <a:xfrm>
            <a:off x="417513" y="1239838"/>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5200"/>
            <a:ext cx="5429250"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6575"/>
            <a:ext cx="2941638"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4925" y="9426575"/>
            <a:ext cx="2941638" cy="496888"/>
          </a:xfrm>
          <a:prstGeom prst="rect">
            <a:avLst/>
          </a:prstGeom>
        </p:spPr>
        <p:txBody>
          <a:bodyPr vert="horz" lIns="91440" tIns="45720" rIns="91440" bIns="45720" rtlCol="0" anchor="b"/>
          <a:lstStyle>
            <a:lvl1pPr algn="r">
              <a:defRPr sz="1200"/>
            </a:lvl1pPr>
          </a:lstStyle>
          <a:p>
            <a:fld id="{5C5C30FF-83CD-4AB0-8E75-2FF5399F865D}" type="slidenum">
              <a:rPr lang="en-GB" smtClean="0"/>
              <a:t>‹#›</a:t>
            </a:fld>
            <a:endParaRPr lang="en-GB"/>
          </a:p>
        </p:txBody>
      </p:sp>
    </p:spTree>
    <p:extLst>
      <p:ext uri="{BB962C8B-B14F-4D97-AF65-F5344CB8AC3E}">
        <p14:creationId xmlns:p14="http://schemas.microsoft.com/office/powerpoint/2010/main" val="2932289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75496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15121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A894AE-061A-684E-AB07-38A14DF36F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0696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DD732-07F2-6F44-B922-D71801EBFCE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F12FE0E-2F7A-F04F-816F-B05975E6F5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544E412-0481-1D47-AB35-F54527D4379A}"/>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9B0967D3-E571-6940-BAC2-89B451FB1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076B48-6CFA-0A4C-BA1E-06CBD9AEDA3A}"/>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59506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6B9EB-147B-024B-BAF3-3A1520D90B0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221B5D4-296D-604C-9006-7F187E137E0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4C1FA9-A92C-0B4C-8C3C-4C95C382E672}"/>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C4817D4E-F741-A940-B08F-272E7A07DA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38ED5F-D8ED-E049-BCA2-626E51D3A923}"/>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4202082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F608BB-8033-574D-9815-7CFA528A68D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9DF2E85-7528-3C4B-8BDC-032AA367529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B34DDBC-FE44-C545-A6FE-D07E2803D0E8}"/>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54DF1187-A1EF-764A-9603-BCB7CCD57A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DB799F-83D6-654F-A395-F2A42496F8C9}"/>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6186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C5AB8-E9EC-384A-9EF9-3FF0CC3F03E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F12A81F-BCC9-D24D-8843-A3F959F44FE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5B2A24C-C032-6D4D-825F-05536D116F80}"/>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2ED7E924-0D55-1044-9C2E-ED94D2183B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D5C541-278D-F540-8B5B-675EA47ECC23}"/>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1268145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39BDE-3236-EB41-954E-0811F0E136B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DD6948B-9A63-0F41-873F-84B9953AEA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59D3AD8-F41F-5C42-AF62-25F7F3BD5267}"/>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F7C46F09-983C-F347-B3A3-8A1965105A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3447C8-F46B-8D46-9284-2C2967890BD0}"/>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2136396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4BB54-C2A5-EE4D-B44D-8184BAED03A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2C27E65-E130-C64A-B3FA-9F0E6B0BB06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5F6A5CA-833A-D840-9CF2-3B765AD0007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5E78C40-1907-5540-9EEF-0838B175681B}"/>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6" name="Footer Placeholder 5">
            <a:extLst>
              <a:ext uri="{FF2B5EF4-FFF2-40B4-BE49-F238E27FC236}">
                <a16:creationId xmlns:a16="http://schemas.microsoft.com/office/drawing/2014/main" id="{57651724-739A-FB40-9B75-D208FFD325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83112A-110B-9549-91A4-3EF742E431A9}"/>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117640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755AB-ACBB-5043-A267-EC77B5BEFEA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0C4A049-B002-084D-8E1F-7746355CD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CD1E627F-10BF-994D-BA72-005DB61DACC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49034D4-BA42-1D44-8482-76B5C022174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1AB7178-5C2F-1E48-B227-7DD6EEC708F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79477A8-E882-4444-AC31-A151FDD1B2AE}"/>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8" name="Footer Placeholder 7">
            <a:extLst>
              <a:ext uri="{FF2B5EF4-FFF2-40B4-BE49-F238E27FC236}">
                <a16:creationId xmlns:a16="http://schemas.microsoft.com/office/drawing/2014/main" id="{7E6BED36-0177-2E45-A888-293A2391367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E0D7420-A38E-0D4D-BFEB-92432241F101}"/>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541920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99863-4AE7-E24A-BB77-8D2F81C1309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F2A5147-02DE-2540-9557-C23A808E6509}"/>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4" name="Footer Placeholder 3">
            <a:extLst>
              <a:ext uri="{FF2B5EF4-FFF2-40B4-BE49-F238E27FC236}">
                <a16:creationId xmlns:a16="http://schemas.microsoft.com/office/drawing/2014/main" id="{26F74BED-CEB5-964B-A1FC-D8642F33C7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664DB17-A023-E24C-93D0-ECBCBA4EC5BD}"/>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1853735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3DCF46-04EA-8B44-9EA6-5F4CD7551063}"/>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3" name="Footer Placeholder 2">
            <a:extLst>
              <a:ext uri="{FF2B5EF4-FFF2-40B4-BE49-F238E27FC236}">
                <a16:creationId xmlns:a16="http://schemas.microsoft.com/office/drawing/2014/main" id="{7E7EC164-5783-B04E-B250-D4DE390D2E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6B1E53-8EB8-8345-BE1A-C0C0E0DC45B9}"/>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985645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A2C07-C2A7-864C-BABA-14787FC3CA3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2C36433-9FEB-814F-A00D-E14E823120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2632C86-7F34-884F-AF60-67E7B10BA5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0E05C47-E799-DF4E-954A-3CA29DF96CDA}"/>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6" name="Footer Placeholder 5">
            <a:extLst>
              <a:ext uri="{FF2B5EF4-FFF2-40B4-BE49-F238E27FC236}">
                <a16:creationId xmlns:a16="http://schemas.microsoft.com/office/drawing/2014/main" id="{13B51E6F-FB9F-5442-8B35-681D97F57C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714D66-E7F1-8E4F-ACD5-2F7DF84B7F75}"/>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1726088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EFD78-1546-C941-B1CD-08F3A097AF86}"/>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A7C2E75-5F40-EE4D-9173-3A738244A3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E030EA-7D93-EA4B-8843-7892393A6C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18E92B1-E3B2-6C4A-9645-AFD16FBE6347}"/>
              </a:ext>
            </a:extLst>
          </p:cNvPr>
          <p:cNvSpPr>
            <a:spLocks noGrp="1"/>
          </p:cNvSpPr>
          <p:nvPr>
            <p:ph type="dt" sz="half" idx="10"/>
          </p:nvPr>
        </p:nvSpPr>
        <p:spPr/>
        <p:txBody>
          <a:bodyPr/>
          <a:lstStyle/>
          <a:p>
            <a:fld id="{09DA6D2E-7237-DB45-82B3-72C6998196B0}" type="datetimeFigureOut">
              <a:rPr lang="en-US" smtClean="0"/>
              <a:t>3/19/2023</a:t>
            </a:fld>
            <a:endParaRPr lang="en-US"/>
          </a:p>
        </p:txBody>
      </p:sp>
      <p:sp>
        <p:nvSpPr>
          <p:cNvPr id="6" name="Footer Placeholder 5">
            <a:extLst>
              <a:ext uri="{FF2B5EF4-FFF2-40B4-BE49-F238E27FC236}">
                <a16:creationId xmlns:a16="http://schemas.microsoft.com/office/drawing/2014/main" id="{10757EFF-E03C-7D4D-9062-C410716AF4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64BCB5-7AC0-124A-A12B-DA307422CF44}"/>
              </a:ext>
            </a:extLst>
          </p:cNvPr>
          <p:cNvSpPr>
            <a:spLocks noGrp="1"/>
          </p:cNvSpPr>
          <p:nvPr>
            <p:ph type="sldNum" sz="quarter" idx="12"/>
          </p:nvPr>
        </p:nvSpPr>
        <p:spPr/>
        <p:txBody>
          <a:bodyPr/>
          <a:lstStyle/>
          <a:p>
            <a:fld id="{F525D18E-500F-0746-B66D-4BA730F81BCA}" type="slidenum">
              <a:rPr lang="en-US" smtClean="0"/>
              <a:t>‹#›</a:t>
            </a:fld>
            <a:endParaRPr lang="en-US"/>
          </a:p>
        </p:txBody>
      </p:sp>
    </p:spTree>
    <p:extLst>
      <p:ext uri="{BB962C8B-B14F-4D97-AF65-F5344CB8AC3E}">
        <p14:creationId xmlns:p14="http://schemas.microsoft.com/office/powerpoint/2010/main" val="323939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9CA8E1-B461-3A4E-B057-823FF69FA9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A4D061E-08CC-7547-8FFC-DDCC6FC1B3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CE5FC9-92B7-8446-ADB3-956DF69326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DA6D2E-7237-DB45-82B3-72C6998196B0}" type="datetimeFigureOut">
              <a:rPr lang="en-US" smtClean="0"/>
              <a:t>3/19/2023</a:t>
            </a:fld>
            <a:endParaRPr lang="en-US"/>
          </a:p>
        </p:txBody>
      </p:sp>
      <p:sp>
        <p:nvSpPr>
          <p:cNvPr id="5" name="Footer Placeholder 4">
            <a:extLst>
              <a:ext uri="{FF2B5EF4-FFF2-40B4-BE49-F238E27FC236}">
                <a16:creationId xmlns:a16="http://schemas.microsoft.com/office/drawing/2014/main" id="{8AA31D46-C1B0-5B47-A801-3E709DA8C9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BEA4D0F-8054-4946-8490-0A7685B931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5D18E-500F-0746-B66D-4BA730F81BCA}" type="slidenum">
              <a:rPr lang="en-US" smtClean="0"/>
              <a:t>‹#›</a:t>
            </a:fld>
            <a:endParaRPr lang="en-US"/>
          </a:p>
        </p:txBody>
      </p:sp>
    </p:spTree>
    <p:extLst>
      <p:ext uri="{BB962C8B-B14F-4D97-AF65-F5344CB8AC3E}">
        <p14:creationId xmlns:p14="http://schemas.microsoft.com/office/powerpoint/2010/main" val="2848758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254358" y="214227"/>
            <a:ext cx="2640591" cy="11669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179995" y="0"/>
            <a:ext cx="7112717"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a:t>
            </a:r>
            <a:r>
              <a:rPr lang="en-US" sz="2400" b="1" u="sng" dirty="0">
                <a:ln w="0"/>
                <a:solidFill>
                  <a:srgbClr val="002060"/>
                </a:solidFill>
                <a:effectLst>
                  <a:outerShdw blurRad="38100" dist="25400" dir="5400000" algn="ctr" rotWithShape="0">
                    <a:srgbClr val="6E747A">
                      <a:alpha val="43000"/>
                    </a:srgbClr>
                  </a:outerShdw>
                </a:effectLst>
                <a:latin typeface="Calibri" panose="020F0502020204030204"/>
              </a:rPr>
              <a:t>8</a:t>
            </a: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 Art: Journey of Knowledge-Term one Hindu Art</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830997"/>
          </a:xfrm>
          <a:prstGeom prst="rect">
            <a:avLst/>
          </a:prstGeom>
          <a:solidFill>
            <a:schemeClr val="accent5">
              <a:lumMod val="20000"/>
              <a:lumOff val="80000"/>
            </a:schemeClr>
          </a:solidFill>
          <a:ln w="3175">
            <a:noFill/>
          </a:ln>
        </p:spPr>
        <p:txBody>
          <a:bodyPr wrap="square" rtlCol="0">
            <a:spAutoFit/>
          </a:bodyPr>
          <a:lstStyle/>
          <a:p>
            <a:r>
              <a:rPr lang="en-GB" sz="1200" b="1" dirty="0">
                <a:solidFill>
                  <a:srgbClr val="FF0000"/>
                </a:solidFill>
              </a:rPr>
              <a:t>Context and Introduction: Pupils will build upon prior knowledge pupils have learned within this subject area in year 7. They will develop exiting knowledge on the formal elements in order to improve their skillset.  They will be given an introduction to portraits and how to breakdown proportions to create realistic features as well as the possible opportunity to experience printmaking and inks.  Pupils will learn about different types of Artists and craftsperson's. They will be given more ownership in their planning and  personal response.</a:t>
            </a:r>
            <a:endParaRPr lang="en-GB" sz="1200" b="1" i="1" dirty="0">
              <a:solidFill>
                <a:srgbClr val="FF0000"/>
              </a:solidFill>
            </a:endParaRP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720955004"/>
              </p:ext>
            </p:extLst>
          </p:nvPr>
        </p:nvGraphicFramePr>
        <p:xfrm>
          <a:off x="68239" y="1547392"/>
          <a:ext cx="12063194" cy="6294120"/>
        </p:xfrm>
        <a:graphic>
          <a:graphicData uri="http://schemas.openxmlformats.org/drawingml/2006/table">
            <a:tbl>
              <a:tblPr firstRow="1" bandRow="1">
                <a:tableStyleId>{5940675A-B579-460E-94D1-54222C63F5DA}</a:tableStyleId>
              </a:tblPr>
              <a:tblGrid>
                <a:gridCol w="6335649">
                  <a:extLst>
                    <a:ext uri="{9D8B030D-6E8A-4147-A177-3AD203B41FA5}">
                      <a16:colId xmlns:a16="http://schemas.microsoft.com/office/drawing/2014/main" val="3001272792"/>
                    </a:ext>
                  </a:extLst>
                </a:gridCol>
                <a:gridCol w="330767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922779">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r>
                        <a:rPr lang="en-GB" sz="1100" b="0" u="none" baseline="0" dirty="0">
                          <a:solidFill>
                            <a:srgbClr val="002060"/>
                          </a:solidFill>
                        </a:rPr>
                        <a:t>Hindu art and culture – Ganesh and the history of Hindu Art.</a:t>
                      </a:r>
                    </a:p>
                    <a:p>
                      <a:pPr marL="0" indent="0" algn="l">
                        <a:buFont typeface="Arial" panose="020B0604020202020204" pitchFamily="34" charset="0"/>
                        <a:buNone/>
                      </a:pPr>
                      <a:r>
                        <a:rPr lang="en-GB" sz="1100" b="0" u="none" baseline="0" dirty="0">
                          <a:solidFill>
                            <a:srgbClr val="002060"/>
                          </a:solidFill>
                        </a:rPr>
                        <a:t>Henna designs – Types and themes of henna patterns and their application.</a:t>
                      </a:r>
                    </a:p>
                    <a:p>
                      <a:pPr marL="0" indent="0" algn="l">
                        <a:buFont typeface="Arial" panose="020B0604020202020204" pitchFamily="34" charset="0"/>
                        <a:buNone/>
                      </a:pPr>
                      <a:r>
                        <a:rPr lang="en-GB" sz="1100" b="0" u="none" baseline="0" dirty="0">
                          <a:solidFill>
                            <a:srgbClr val="002060"/>
                          </a:solidFill>
                        </a:rPr>
                        <a:t>Tonal shading</a:t>
                      </a:r>
                    </a:p>
                    <a:p>
                      <a:pPr marL="0" indent="0" algn="l">
                        <a:buFont typeface="Arial" panose="020B0604020202020204" pitchFamily="34" charset="0"/>
                        <a:buNone/>
                      </a:pPr>
                      <a:r>
                        <a:rPr lang="en-GB" sz="1100" b="0" u="none" baseline="0" dirty="0">
                          <a:solidFill>
                            <a:srgbClr val="002060"/>
                          </a:solidFill>
                        </a:rPr>
                        <a:t>Mark making</a:t>
                      </a:r>
                    </a:p>
                    <a:p>
                      <a:pPr marL="0" indent="0" algn="l">
                        <a:buFont typeface="Arial" panose="020B0604020202020204" pitchFamily="34" charset="0"/>
                        <a:buNone/>
                      </a:pPr>
                      <a:r>
                        <a:rPr lang="en-GB" sz="1100" b="0" u="none" baseline="0" dirty="0">
                          <a:solidFill>
                            <a:srgbClr val="002060"/>
                          </a:solidFill>
                        </a:rPr>
                        <a:t>Colour theory</a:t>
                      </a:r>
                    </a:p>
                    <a:p>
                      <a:pPr marL="0" indent="0" algn="l">
                        <a:buFont typeface="Arial" panose="020B0604020202020204" pitchFamily="34" charset="0"/>
                        <a:buNone/>
                      </a:pPr>
                      <a:r>
                        <a:rPr lang="en-GB" sz="1100" b="0" u="none" baseline="0" dirty="0">
                          <a:solidFill>
                            <a:srgbClr val="002060"/>
                          </a:solidFill>
                        </a:rPr>
                        <a:t>Harmonious shading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Creating a personal response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Paisley design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Blending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Line</a:t>
                      </a:r>
                      <a:r>
                        <a:rPr kumimoji="0" lang="en-GB" sz="1100" b="0" i="0" u="none" strike="noStrike" kern="1200" cap="none" spc="0" normalizeH="0" baseline="0" noProof="0" dirty="0">
                          <a:ln>
                            <a:noFill/>
                          </a:ln>
                          <a:solidFill>
                            <a:srgbClr val="0070C0"/>
                          </a:solidFill>
                          <a:effectLst/>
                          <a:uLnTx/>
                          <a:uFillTx/>
                          <a:latin typeface="+mn-lt"/>
                          <a:ea typeface="+mn-ea"/>
                          <a:cs typeface="+mn-cs"/>
                        </a:rPr>
                        <a:t>:</a:t>
                      </a:r>
                      <a:r>
                        <a:rPr kumimoji="0" lang="en-GB" sz="1100" b="1" i="0" u="none" strike="noStrike" kern="1200" cap="none" spc="0" normalizeH="0" baseline="0" noProof="0" dirty="0">
                          <a:ln>
                            <a:noFill/>
                          </a:ln>
                          <a:solidFill>
                            <a:srgbClr val="0070C0"/>
                          </a:solidFill>
                          <a:effectLst/>
                          <a:uLnTx/>
                          <a:uFillTx/>
                          <a:latin typeface="+mn-lt"/>
                          <a:ea typeface="+mn-ea"/>
                          <a:cs typeface="+mn-cs"/>
                        </a:rPr>
                        <a:t> </a:t>
                      </a:r>
                      <a:r>
                        <a:rPr lang="en-GB" sz="1100" b="1" i="0" u="none" kern="1200" baseline="0" dirty="0">
                          <a:solidFill>
                            <a:srgbClr val="0070C0"/>
                          </a:solidFill>
                          <a:effectLst/>
                          <a:latin typeface="+mn-lt"/>
                          <a:ea typeface="+mn-ea"/>
                          <a:cs typeface="+mn-cs"/>
                        </a:rPr>
                        <a:t>Mark making</a:t>
                      </a:r>
                      <a:r>
                        <a:rPr lang="en-GB" sz="1100" b="1" i="0" u="none" kern="1200" baseline="0" dirty="0">
                          <a:solidFill>
                            <a:schemeClr val="tx1"/>
                          </a:solidFill>
                          <a:effectLst/>
                          <a:latin typeface="+mn-lt"/>
                          <a:ea typeface="+mn-ea"/>
                          <a:cs typeface="+mn-cs"/>
                        </a:rPr>
                        <a:t>: is the application of any mark upon a page, descriptive lines are lines such as crosshatching or tone that help to describe the image. Crosshatching and other mark making techniques that help to develop tone within a piece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i="0" u="none" kern="1200" baseline="0" dirty="0">
                        <a:solidFill>
                          <a:schemeClr val="tx1"/>
                        </a:solidFill>
                        <a:effectLst/>
                        <a:latin typeface="+mn-lt"/>
                        <a:ea typeface="+mn-ea"/>
                        <a:cs typeface="+mn-cs"/>
                      </a:endParaRPr>
                    </a:p>
                    <a:p>
                      <a:pPr marL="0" indent="0" algn="l">
                        <a:buFont typeface="Arial" panose="020B0604020202020204" pitchFamily="34" charset="0"/>
                        <a:buNone/>
                      </a:pPr>
                      <a:r>
                        <a:rPr kumimoji="0" lang="en-GB" sz="1100" b="0" i="0" u="none" strike="noStrike" kern="1200" cap="none" spc="0" normalizeH="0" baseline="0" noProof="0" dirty="0">
                          <a:ln>
                            <a:noFill/>
                          </a:ln>
                          <a:solidFill>
                            <a:srgbClr val="002060"/>
                          </a:solidFill>
                          <a:effectLst/>
                          <a:uLnTx/>
                          <a:uFillTx/>
                          <a:latin typeface="+mn-lt"/>
                          <a:ea typeface="+mn-ea"/>
                          <a:cs typeface="+mn-cs"/>
                        </a:rPr>
                        <a:t>Colour: </a:t>
                      </a:r>
                      <a:r>
                        <a:rPr lang="en-GB" sz="1100" b="1" u="none" baseline="0" dirty="0">
                          <a:solidFill>
                            <a:schemeClr val="tx1"/>
                          </a:solidFill>
                          <a:latin typeface="+mn-lt"/>
                        </a:rPr>
                        <a:t>Complimentary colours are opposite each other on the colour wheel, When placed next to each other they create a strong contrast.</a:t>
                      </a:r>
                      <a:r>
                        <a:rPr lang="en-GB" sz="1100" b="1" u="none" baseline="0" dirty="0">
                          <a:solidFill>
                            <a:schemeClr val="tx1"/>
                          </a:solidFill>
                        </a:rPr>
                        <a:t> Primary colours are red blue and yellow</a:t>
                      </a:r>
                    </a:p>
                    <a:p>
                      <a:pPr marL="0" indent="0" algn="l">
                        <a:buFont typeface="Arial" panose="020B0604020202020204" pitchFamily="34" charset="0"/>
                        <a:buNone/>
                      </a:pPr>
                      <a:r>
                        <a:rPr lang="en-GB" sz="1100" b="1" u="none" baseline="0" dirty="0">
                          <a:solidFill>
                            <a:schemeClr val="tx1"/>
                          </a:solidFill>
                        </a:rPr>
                        <a:t>Secondary colours are green purple and orange. Black is not a colour but a shade. It is the absence of colour and is created by mixing all colours together.</a:t>
                      </a:r>
                      <a:r>
                        <a:rPr lang="en-US" sz="1100" b="1" u="none" baseline="0" dirty="0">
                          <a:solidFill>
                            <a:schemeClr val="tx1"/>
                          </a:solidFill>
                          <a:latin typeface="+mn-lt"/>
                          <a:cs typeface="Arial" panose="020B0604020202020204" pitchFamily="34" charset="0"/>
                        </a:rPr>
                        <a:t> Harmonious shading is the blending of </a:t>
                      </a:r>
                      <a:r>
                        <a:rPr lang="en-US" sz="1100" b="1" u="none" baseline="0" dirty="0" err="1">
                          <a:solidFill>
                            <a:schemeClr val="tx1"/>
                          </a:solidFill>
                          <a:latin typeface="+mn-lt"/>
                          <a:cs typeface="Arial" panose="020B0604020202020204" pitchFamily="34" charset="0"/>
                        </a:rPr>
                        <a:t>colours</a:t>
                      </a:r>
                      <a:r>
                        <a:rPr lang="en-US" sz="1100" b="1" u="none" baseline="0" dirty="0">
                          <a:solidFill>
                            <a:schemeClr val="tx1"/>
                          </a:solidFill>
                          <a:latin typeface="+mn-lt"/>
                          <a:cs typeface="Arial" panose="020B0604020202020204" pitchFamily="34" charset="0"/>
                        </a:rPr>
                        <a:t> that sit next to each other on the </a:t>
                      </a:r>
                      <a:r>
                        <a:rPr lang="en-US" sz="1100" b="1" u="none" baseline="0" dirty="0" err="1">
                          <a:solidFill>
                            <a:schemeClr val="tx1"/>
                          </a:solidFill>
                          <a:latin typeface="+mn-lt"/>
                          <a:cs typeface="Arial" panose="020B0604020202020204" pitchFamily="34" charset="0"/>
                        </a:rPr>
                        <a:t>colour</a:t>
                      </a:r>
                      <a:r>
                        <a:rPr lang="en-US" sz="1100" b="1" u="none" baseline="0" dirty="0">
                          <a:solidFill>
                            <a:schemeClr val="tx1"/>
                          </a:solidFill>
                          <a:latin typeface="+mn-lt"/>
                          <a:cs typeface="Arial" panose="020B0604020202020204" pitchFamily="34" charset="0"/>
                        </a:rPr>
                        <a:t> wheel. </a:t>
                      </a:r>
                    </a:p>
                    <a:p>
                      <a:pPr marL="0" indent="0" algn="l">
                        <a:buFont typeface="Arial" panose="020B0604020202020204" pitchFamily="34" charset="0"/>
                        <a:buNone/>
                      </a:pPr>
                      <a:endParaRPr lang="en-US" sz="1100" b="1" u="none" baseline="0" dirty="0">
                        <a:solidFill>
                          <a:schemeClr val="tx1"/>
                        </a:solidFill>
                        <a:latin typeface="+mn-lt"/>
                        <a:cs typeface="Arial" panose="020B0604020202020204" pitchFamily="34" charset="0"/>
                      </a:endParaRPr>
                    </a:p>
                    <a:p>
                      <a:pPr marL="0" indent="0" algn="l">
                        <a:buFont typeface="Arial" panose="020B0604020202020204" pitchFamily="34" charset="0"/>
                        <a:buNone/>
                      </a:pPr>
                      <a:r>
                        <a:rPr kumimoji="0" lang="en-GB" sz="1100" b="0" i="0" u="none" strike="noStrike" kern="1200" cap="none" spc="0" normalizeH="0" baseline="0" noProof="0" dirty="0">
                          <a:ln>
                            <a:noFill/>
                          </a:ln>
                          <a:solidFill>
                            <a:srgbClr val="002060"/>
                          </a:solidFill>
                          <a:effectLst/>
                          <a:uLnTx/>
                          <a:uFillTx/>
                          <a:latin typeface="+mn-lt"/>
                          <a:ea typeface="+mn-ea"/>
                          <a:cs typeface="+mn-cs"/>
                        </a:rPr>
                        <a:t>Tone:</a:t>
                      </a:r>
                      <a:r>
                        <a:rPr lang="en-US" sz="1100" b="1" u="none" baseline="0" dirty="0">
                          <a:solidFill>
                            <a:schemeClr val="tx1"/>
                          </a:solidFill>
                          <a:latin typeface="+mn-lt"/>
                          <a:cs typeface="Arial" panose="020B0604020202020204" pitchFamily="34" charset="0"/>
                        </a:rPr>
                        <a:t> </a:t>
                      </a:r>
                      <a:r>
                        <a:rPr lang="en-GB" sz="1100" b="1" i="0" u="none" kern="1200" baseline="0" dirty="0">
                          <a:solidFill>
                            <a:schemeClr val="tx1"/>
                          </a:solidFill>
                          <a:effectLst/>
                          <a:latin typeface="+mn-lt"/>
                          <a:ea typeface="+mn-ea"/>
                          <a:cs typeface="+mn-cs"/>
                        </a:rPr>
                        <a:t>mark making can be used to develop tone. Gradient is the development from dark to light using </a:t>
                      </a:r>
                    </a:p>
                    <a:p>
                      <a:pPr marL="0" indent="0" algn="l">
                        <a:buFont typeface="Arial" panose="020B0604020202020204" pitchFamily="34" charset="0"/>
                        <a:buNone/>
                      </a:pPr>
                      <a:r>
                        <a:rPr lang="en-GB" sz="1100" b="1" i="0" u="none" kern="1200" baseline="0" dirty="0">
                          <a:solidFill>
                            <a:schemeClr val="tx1"/>
                          </a:solidFill>
                          <a:effectLst/>
                          <a:latin typeface="+mn-lt"/>
                          <a:ea typeface="+mn-ea"/>
                          <a:cs typeface="+mn-cs"/>
                        </a:rPr>
                        <a:t> shading or mark making.</a:t>
                      </a:r>
                    </a:p>
                    <a:p>
                      <a:pPr marL="0" indent="0" algn="l">
                        <a:buFont typeface="Arial" panose="020B0604020202020204" pitchFamily="34" charset="0"/>
                        <a:buNone/>
                      </a:pPr>
                      <a:endParaRPr lang="en-GB" sz="1100" b="1" i="0" u="none" kern="1200" baseline="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Pattern:</a:t>
                      </a:r>
                      <a:r>
                        <a:rPr lang="en-US" sz="1100" b="1" u="none" baseline="0" dirty="0">
                          <a:solidFill>
                            <a:schemeClr val="tx1"/>
                          </a:solidFill>
                          <a:latin typeface="+mn-lt"/>
                          <a:cs typeface="Arial" panose="020B0604020202020204" pitchFamily="34" charset="0"/>
                        </a:rPr>
                        <a:t>Pattern is a repeated decorative design. </a:t>
                      </a:r>
                      <a:r>
                        <a:rPr kumimoji="0" lang="en-GB" sz="1100" b="1" i="0" u="none" strike="noStrike" kern="1200" cap="none" spc="0" normalizeH="0" baseline="0" noProof="0" dirty="0">
                          <a:ln>
                            <a:noFill/>
                          </a:ln>
                          <a:solidFill>
                            <a:schemeClr val="tx1"/>
                          </a:solidFill>
                          <a:effectLst/>
                          <a:uLnTx/>
                          <a:uFillTx/>
                          <a:latin typeface="+mn-lt"/>
                          <a:ea typeface="+mn-ea"/>
                          <a:cs typeface="+mn-cs"/>
                        </a:rPr>
                        <a:t>A m</a:t>
                      </a:r>
                      <a:r>
                        <a:rPr lang="en-GB" sz="1100" b="1" u="none" dirty="0" err="1">
                          <a:solidFill>
                            <a:schemeClr val="tx1"/>
                          </a:solidFill>
                          <a:latin typeface="+mn-lt"/>
                        </a:rPr>
                        <a:t>andala</a:t>
                      </a:r>
                      <a:r>
                        <a:rPr lang="en-GB" sz="1100" b="1" u="none" dirty="0">
                          <a:solidFill>
                            <a:schemeClr val="tx1"/>
                          </a:solidFill>
                          <a:latin typeface="+mn-lt"/>
                        </a:rPr>
                        <a:t> is a circular pattern representing the universe in Hindu and Buddhist symbolism.</a:t>
                      </a:r>
                      <a:r>
                        <a:rPr lang="en-GB" sz="1100" b="1" i="0" u="none" dirty="0">
                          <a:solidFill>
                            <a:schemeClr val="tx1"/>
                          </a:solidFill>
                          <a:effectLst/>
                          <a:latin typeface="+mn-lt"/>
                        </a:rPr>
                        <a:t> A paisley pattern is a design using a teardrop-shaped motif with a curved upper end. </a:t>
                      </a:r>
                      <a:r>
                        <a:rPr lang="en-GB" sz="1100" b="1" dirty="0"/>
                        <a:t>Henna is temporary body art created from reddish-brown dyes staining the skin.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none" baseline="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u="none" baseline="0" dirty="0">
                          <a:solidFill>
                            <a:schemeClr val="tx2"/>
                          </a:solidFill>
                          <a:latin typeface="+mn-lt"/>
                        </a:rPr>
                        <a:t>Blending: </a:t>
                      </a:r>
                      <a:r>
                        <a:rPr lang="en-GB" sz="1100" b="1" u="none" baseline="0" dirty="0">
                          <a:solidFill>
                            <a:schemeClr val="tx1"/>
                          </a:solidFill>
                          <a:latin typeface="+mn-lt"/>
                        </a:rPr>
                        <a:t>blending by overlapping two oil pastel colours together, (harmonious colours) they </a:t>
                      </a:r>
                    </a:p>
                    <a:p>
                      <a:pPr marL="0" indent="0" algn="l">
                        <a:buFont typeface="Arial" panose="020B0604020202020204" pitchFamily="34" charset="0"/>
                        <a:buNone/>
                      </a:pPr>
                      <a:endParaRPr lang="en-GB" sz="1100" b="1" i="0" u="none" kern="1200" baseline="0" dirty="0">
                        <a:solidFill>
                          <a:schemeClr val="tx1"/>
                        </a:solidFill>
                        <a:effectLst/>
                        <a:latin typeface="+mn-lt"/>
                        <a:ea typeface="+mn-ea"/>
                        <a:cs typeface="+mn-cs"/>
                      </a:endParaRPr>
                    </a:p>
                    <a:p>
                      <a:pPr marL="171450" indent="-171450" algn="l">
                        <a:buFont typeface="Arial" panose="020B0604020202020204" pitchFamily="34" charset="0"/>
                        <a:buChar char="•"/>
                      </a:pPr>
                      <a:endParaRPr lang="en-GB" sz="1100" b="1" u="none" baseline="0" dirty="0">
                        <a:solidFill>
                          <a:schemeClr val="tx1"/>
                        </a:solidFill>
                      </a:endParaRPr>
                    </a:p>
                    <a:p>
                      <a:pPr marL="0" indent="0" algn="l">
                        <a:buFont typeface="Arial" panose="020B0604020202020204" pitchFamily="34" charset="0"/>
                        <a:buNone/>
                      </a:pPr>
                      <a:r>
                        <a:rPr lang="en-GB" sz="1100" b="1" u="none" baseline="0" dirty="0">
                          <a:solidFill>
                            <a:schemeClr val="tx1"/>
                          </a:solidFill>
                        </a:rPr>
                        <a:t> </a:t>
                      </a:r>
                    </a:p>
                    <a:p>
                      <a:pPr marL="171450" indent="-171450" algn="l">
                        <a:buFont typeface="Arial" panose="020B0604020202020204" pitchFamily="34" charset="0"/>
                        <a:buChar char="•"/>
                      </a:pPr>
                      <a:endParaRPr lang="en-GB" sz="1100" b="1" u="none" baseline="0" dirty="0">
                        <a:solidFill>
                          <a:schemeClr val="tx1"/>
                        </a:solidFill>
                      </a:endParaRPr>
                    </a:p>
                    <a:p>
                      <a:pPr marL="0" indent="0" algn="l">
                        <a:buFont typeface="Arial" panose="020B0604020202020204" pitchFamily="34" charset="0"/>
                        <a:buNone/>
                      </a:pPr>
                      <a:r>
                        <a:rPr lang="en-GB" sz="1100" b="1" u="none" baseline="0" dirty="0">
                          <a:solidFill>
                            <a:schemeClr val="tx1"/>
                          </a:solidFill>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u="none" baseline="0" dirty="0">
                        <a:solidFill>
                          <a:schemeClr val="tx1"/>
                        </a:solidFill>
                        <a:latin typeface="+mn-lt"/>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u="none" baseline="0"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Mastery of oil pastels </a:t>
                      </a:r>
                    </a:p>
                    <a:p>
                      <a:pPr marL="0" indent="0" algn="l">
                        <a:buFont typeface="Arial" panose="020B0604020202020204" pitchFamily="34" charset="0"/>
                        <a:buNone/>
                      </a:pPr>
                      <a:r>
                        <a:rPr lang="en-GB" sz="1100" b="0" u="none" dirty="0">
                          <a:solidFill>
                            <a:srgbClr val="002060"/>
                          </a:solidFill>
                        </a:rPr>
                        <a:t>Intricate paisley designs</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1" u="none" baseline="0" dirty="0">
                          <a:solidFill>
                            <a:schemeClr val="tx1"/>
                          </a:solidFill>
                          <a:latin typeface="+mn-lt"/>
                        </a:rPr>
                        <a:t>Complimentary colours, </a:t>
                      </a:r>
                      <a:r>
                        <a:rPr lang="en-GB" sz="1100" b="1" u="none" dirty="0">
                          <a:solidFill>
                            <a:schemeClr val="tx1"/>
                          </a:solidFill>
                          <a:latin typeface="+mn-lt"/>
                        </a:rPr>
                        <a:t>Mandala</a:t>
                      </a:r>
                      <a:r>
                        <a:rPr lang="en-GB" sz="1100" b="1" i="0" u="none" dirty="0">
                          <a:solidFill>
                            <a:schemeClr val="tx1"/>
                          </a:solidFill>
                          <a:effectLst/>
                          <a:latin typeface="+mn-lt"/>
                        </a:rPr>
                        <a:t>, Paisley, </a:t>
                      </a:r>
                      <a:r>
                        <a:rPr lang="en-US" sz="1100" b="1" u="none" dirty="0">
                          <a:solidFill>
                            <a:schemeClr val="tx1"/>
                          </a:solidFill>
                          <a:latin typeface="+mn-lt"/>
                          <a:cs typeface="Arial" panose="020B0604020202020204" pitchFamily="34" charset="0"/>
                        </a:rPr>
                        <a:t>Hinduism, Pattern, Harmonious, Intricate, Complex, Media, Detail, Layer, Composition,</a:t>
                      </a:r>
                      <a:r>
                        <a:rPr lang="en-GB" sz="1100" b="1" u="none" baseline="0" dirty="0">
                          <a:solidFill>
                            <a:schemeClr val="tx1"/>
                          </a:solidFill>
                          <a:latin typeface="+mn-lt"/>
                          <a:cs typeface="Arial" panose="020B0604020202020204" pitchFamily="34" charset="0"/>
                        </a:rPr>
                        <a:t> Line, Tone, Gradient,  Mark making, Secondary source, crosshatching, </a:t>
                      </a:r>
                      <a:r>
                        <a:rPr lang="en-GB" sz="1100" b="1" u="none" baseline="0" dirty="0">
                          <a:solidFill>
                            <a:schemeClr val="tx1"/>
                          </a:solidFill>
                          <a:latin typeface="+mn-lt"/>
                        </a:rPr>
                        <a:t>Primary colour, </a:t>
                      </a:r>
                      <a:r>
                        <a:rPr lang="en-GB" sz="1100" b="1" u="none" dirty="0">
                          <a:solidFill>
                            <a:schemeClr val="tx1"/>
                          </a:solidFill>
                          <a:latin typeface="+mn-lt"/>
                          <a:cs typeface="+mn-cs"/>
                        </a:rPr>
                        <a:t>Secondary</a:t>
                      </a:r>
                      <a:r>
                        <a:rPr lang="en-GB" sz="1100" b="1" u="none" baseline="0" dirty="0">
                          <a:solidFill>
                            <a:schemeClr val="tx1"/>
                          </a:solidFill>
                          <a:latin typeface="+mn-lt"/>
                          <a:cs typeface="+mn-cs"/>
                        </a:rPr>
                        <a:t> colour</a:t>
                      </a:r>
                      <a:r>
                        <a:rPr lang="en-US" sz="1100" b="1" u="none" baseline="0" dirty="0">
                          <a:solidFill>
                            <a:schemeClr val="tx1"/>
                          </a:solidFill>
                          <a:latin typeface="+mn-lt"/>
                          <a:cs typeface="Arial" panose="020B0604020202020204" pitchFamily="34" charset="0"/>
                        </a:rPr>
                        <a:t>, </a:t>
                      </a:r>
                      <a:r>
                        <a:rPr lang="en-US" sz="1100" b="1" u="none" dirty="0">
                          <a:solidFill>
                            <a:schemeClr val="tx1"/>
                          </a:solidFill>
                          <a:latin typeface="+mn-lt"/>
                          <a:cs typeface="Arial" panose="020B0604020202020204" pitchFamily="34" charset="0"/>
                        </a:rPr>
                        <a:t>Harmonious blending, henna, Ganesh, culture.</a:t>
                      </a:r>
                      <a:endParaRPr lang="en-GB" sz="1100" b="1" u="none" baseline="0" dirty="0">
                        <a:solidFill>
                          <a:schemeClr val="tx1"/>
                        </a:solidFill>
                        <a:latin typeface="+mn-lt"/>
                        <a:cs typeface="Arial" panose="020B0604020202020204" pitchFamily="34" charset="0"/>
                      </a:endParaRPr>
                    </a:p>
                    <a:p>
                      <a:pPr marL="171450" indent="-171450" algn="l">
                        <a:buFont typeface="Arial" panose="020B0604020202020204" pitchFamily="34" charset="0"/>
                        <a:buChar char="•"/>
                      </a:pPr>
                      <a:endParaRPr lang="en-US" sz="1100" b="1" u="none" dirty="0">
                        <a:solidFill>
                          <a:schemeClr val="tx1"/>
                        </a:solidFill>
                        <a:latin typeface="+mn-lt"/>
                        <a:cs typeface="Arial" panose="020B0604020202020204" pitchFamily="34" charset="0"/>
                      </a:endParaRPr>
                    </a:p>
                    <a:p>
                      <a:pPr marL="171450" indent="-171450" algn="l">
                        <a:buFont typeface="Arial" panose="020B0604020202020204" pitchFamily="34" charset="0"/>
                        <a:buChar char="•"/>
                      </a:pPr>
                      <a:endParaRPr lang="en-US" sz="1100" b="1" u="none"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sng" strike="noStrike" kern="1200" cap="none" spc="0" normalizeH="0" baseline="0" noProof="0" dirty="0">
                          <a:ln>
                            <a:noFill/>
                          </a:ln>
                          <a:solidFill>
                            <a:srgbClr val="002060"/>
                          </a:solidFill>
                          <a:effectLst/>
                          <a:uLnTx/>
                          <a:uFillTx/>
                          <a:latin typeface="+mn-lt"/>
                          <a:ea typeface="+mn-ea"/>
                          <a:cs typeface="+mn-cs"/>
                        </a:rPr>
                        <a:t>SKILLS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u="none" baseline="0" dirty="0">
                          <a:solidFill>
                            <a:schemeClr val="tx1"/>
                          </a:solidFill>
                          <a:latin typeface="+mn-lt"/>
                          <a:cs typeface="Arial" panose="020B0604020202020204" pitchFamily="34" charset="0"/>
                        </a:rPr>
                        <a:t>Pattern</a:t>
                      </a:r>
                      <a:r>
                        <a:rPr lang="en-GB" sz="1100" b="0" u="none" baseline="0" dirty="0">
                          <a:solidFill>
                            <a:schemeClr val="tx1"/>
                          </a:solidFill>
                        </a:rPr>
                        <a:t>, Detail, </a:t>
                      </a:r>
                      <a:r>
                        <a:rPr lang="en-US" sz="1100" b="0" u="none" baseline="0" dirty="0" err="1">
                          <a:solidFill>
                            <a:schemeClr val="tx1"/>
                          </a:solidFill>
                          <a:latin typeface="+mn-lt"/>
                          <a:cs typeface="Arial" panose="020B0604020202020204" pitchFamily="34" charset="0"/>
                        </a:rPr>
                        <a:t>Colour</a:t>
                      </a:r>
                      <a:r>
                        <a:rPr lang="en-US" sz="1100" b="0" u="none" baseline="0" dirty="0">
                          <a:solidFill>
                            <a:schemeClr val="tx1"/>
                          </a:solidFill>
                          <a:latin typeface="+mn-lt"/>
                          <a:cs typeface="Arial" panose="020B0604020202020204" pitchFamily="34" charset="0"/>
                        </a:rPr>
                        <a:t> blending</a:t>
                      </a:r>
                      <a:r>
                        <a:rPr lang="en-GB" sz="1100" b="0" u="none" baseline="0" dirty="0">
                          <a:solidFill>
                            <a:schemeClr val="tx1"/>
                          </a:solidFill>
                          <a:latin typeface="+mn-lt"/>
                          <a:cs typeface="Arial" panose="020B0604020202020204" pitchFamily="34" charset="0"/>
                        </a:rPr>
                        <a:t>, layering, oil pastel, evaluating, mark making.</a:t>
                      </a:r>
                      <a:endParaRPr lang="en-US" sz="1100" b="0" u="none" baseline="0" dirty="0">
                        <a:solidFill>
                          <a:schemeClr val="tx1"/>
                        </a:solidFill>
                        <a:latin typeface="+mn-lt"/>
                        <a:cs typeface="Arial" panose="020B0604020202020204" pitchFamily="34" charset="0"/>
                      </a:endParaRPr>
                    </a:p>
                  </a:txBody>
                  <a:tcPr/>
                </a:tc>
                <a:tc>
                  <a:txBody>
                    <a:bodyPr/>
                    <a:lstStyle/>
                    <a:p>
                      <a:pPr algn="l"/>
                      <a:r>
                        <a:rPr lang="en-GB" sz="1100" b="0" u="sng" dirty="0">
                          <a:solidFill>
                            <a:srgbClr val="002060"/>
                          </a:solidFill>
                        </a:rPr>
                        <a:t>Personal Development</a:t>
                      </a:r>
                    </a:p>
                    <a:p>
                      <a:pPr algn="l"/>
                      <a:r>
                        <a:rPr lang="en-US" sz="1100" b="0" u="none" dirty="0">
                          <a:solidFill>
                            <a:srgbClr val="002060"/>
                          </a:solidFill>
                        </a:rPr>
                        <a:t>Discussions regarding Hindu culture and gods and goddesses</a:t>
                      </a:r>
                    </a:p>
                    <a:p>
                      <a:pPr algn="l"/>
                      <a:r>
                        <a:rPr lang="en-US" sz="1100" b="0" u="none" dirty="0">
                          <a:solidFill>
                            <a:srgbClr val="002060"/>
                          </a:solidFill>
                        </a:rPr>
                        <a:t>Respecting other cultures and religions</a:t>
                      </a:r>
                    </a:p>
                    <a:p>
                      <a:pPr algn="l"/>
                      <a:r>
                        <a:rPr lang="en-US" sz="1100" b="0" u="none" dirty="0">
                          <a:solidFill>
                            <a:srgbClr val="002060"/>
                          </a:solidFill>
                        </a:rPr>
                        <a:t>Resilience</a:t>
                      </a:r>
                    </a:p>
                    <a:p>
                      <a:pPr algn="l"/>
                      <a:r>
                        <a:rPr lang="en-US" sz="1100" b="0" u="none" dirty="0">
                          <a:solidFill>
                            <a:srgbClr val="002060"/>
                          </a:solidFill>
                        </a:rPr>
                        <a:t>Refine and reworking</a:t>
                      </a:r>
                    </a:p>
                    <a:p>
                      <a:pPr algn="l"/>
                      <a:endParaRPr lang="en-US" sz="1100" b="0" u="sng" dirty="0">
                        <a:solidFill>
                          <a:srgbClr val="002060"/>
                        </a:solidFill>
                      </a:endParaRPr>
                    </a:p>
                    <a:p>
                      <a:pPr algn="l"/>
                      <a:endParaRPr lang="en-US" sz="1100" b="0" u="sng" dirty="0">
                        <a:solidFill>
                          <a:srgbClr val="002060"/>
                        </a:solidFill>
                      </a:endParaRP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Cultural stories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Ganesh and Henna reading aloud slide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Evaluations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2D regular</a:t>
                      </a:r>
                      <a:r>
                        <a:rPr kumimoji="0" lang="en-GB" sz="1100" b="0" i="0" u="none" strike="noStrike" kern="1200" cap="none" spc="0" normalizeH="0" noProof="0" dirty="0">
                          <a:ln>
                            <a:noFill/>
                          </a:ln>
                          <a:solidFill>
                            <a:prstClr val="black"/>
                          </a:solidFill>
                          <a:effectLst/>
                          <a:uLnTx/>
                          <a:uFillTx/>
                          <a:latin typeface="+mn-lt"/>
                          <a:ea typeface="+mn-ea"/>
                          <a:cs typeface="+mn-cs"/>
                        </a:rPr>
                        <a:t> and irregular shapes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100" baseline="0" dirty="0">
                          <a:solidFill>
                            <a:prstClr val="black"/>
                          </a:solidFill>
                          <a:latin typeface="+mn-lt"/>
                        </a:rPr>
                        <a:t>Measurements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100" baseline="0" dirty="0">
                          <a:solidFill>
                            <a:prstClr val="black"/>
                          </a:solidFill>
                          <a:latin typeface="+mn-lt"/>
                        </a:rPr>
                        <a:t>Ratio of paint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100" baseline="0" dirty="0">
                          <a:solidFill>
                            <a:prstClr val="black"/>
                          </a:solidFill>
                          <a:latin typeface="+mn-lt"/>
                        </a:rPr>
                        <a:t>fractions.</a:t>
                      </a:r>
                    </a:p>
                    <a:p>
                      <a:pPr algn="l"/>
                      <a:endParaRPr lang="en-GB" sz="1100" b="0" u="none" dirty="0">
                        <a:solidFill>
                          <a:srgbClr val="002060"/>
                        </a:solidFill>
                      </a:endParaRPr>
                    </a:p>
                    <a:p>
                      <a:pPr algn="l"/>
                      <a:r>
                        <a:rPr lang="en-GB" sz="1100" b="1" u="sng" dirty="0">
                          <a:solidFill>
                            <a:srgbClr val="002060"/>
                          </a:solidFill>
                        </a:rPr>
                        <a:t>WHERE NEXT?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Confident use of collage . </a:t>
                      </a:r>
                      <a:r>
                        <a:rPr lang="en-GB" sz="1100" b="0" u="none" dirty="0">
                          <a:solidFill>
                            <a:srgbClr val="002060"/>
                          </a:solidFill>
                        </a:rPr>
                        <a:t>The skills and elements will be the building blocks for year 9 and KS4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KS4 -  Artist research, development, experimentation, plan and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u="none" dirty="0">
                        <a:solidFill>
                          <a:srgbClr val="002060"/>
                        </a:solidFill>
                      </a:endParaRP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lvl="0" defTabSz="457200">
              <a:defRPr/>
            </a:pPr>
            <a:r>
              <a:rPr kumimoji="0" lang="en-GB" sz="1200" b="0" i="1" u="none" strike="noStrike" kern="1200" cap="none" spc="0" normalizeH="0" baseline="0" noProof="0" dirty="0">
                <a:ln>
                  <a:noFill/>
                </a:ln>
                <a:solidFill>
                  <a:prstClr val="black"/>
                </a:solidFill>
                <a:effectLst/>
                <a:uLnTx/>
                <a:uFillTx/>
                <a:latin typeface="Calibri" panose="020F0502020204030204"/>
                <a:ea typeface="+mn-ea"/>
                <a:cs typeface="+mn-cs"/>
              </a:rPr>
              <a:t>Career link – </a:t>
            </a:r>
            <a:r>
              <a:rPr lang="en-GB" sz="1200" dirty="0">
                <a:solidFill>
                  <a:prstClr val="black"/>
                </a:solidFill>
              </a:rPr>
              <a:t> Textile industry, make-up, meditation, architect, craftsperson, illustrator</a:t>
            </a:r>
          </a:p>
        </p:txBody>
      </p:sp>
    </p:spTree>
    <p:extLst>
      <p:ext uri="{BB962C8B-B14F-4D97-AF65-F5344CB8AC3E}">
        <p14:creationId xmlns:p14="http://schemas.microsoft.com/office/powerpoint/2010/main" val="7593928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254358" y="214227"/>
            <a:ext cx="2640591" cy="11669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51146" y="0"/>
            <a:ext cx="7370416"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a:t>
            </a:r>
            <a:r>
              <a:rPr lang="en-US" sz="2400" b="1" u="sng" dirty="0">
                <a:ln w="0"/>
                <a:solidFill>
                  <a:srgbClr val="002060"/>
                </a:solidFill>
                <a:effectLst>
                  <a:outerShdw blurRad="38100" dist="25400" dir="5400000" algn="ctr" rotWithShape="0">
                    <a:srgbClr val="6E747A">
                      <a:alpha val="43000"/>
                    </a:srgbClr>
                  </a:outerShdw>
                </a:effectLst>
                <a:latin typeface="Calibri" panose="020F0502020204030204"/>
              </a:rPr>
              <a:t>8</a:t>
            </a: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 Art: Journey of Knowledge-Term Two Cleo </a:t>
            </a:r>
            <a:r>
              <a:rPr kumimoji="0" lang="en-US" sz="2400" b="1" i="0" u="sng" strike="noStrike" kern="1200" cap="none" spc="0" normalizeH="0" baseline="0" noProof="0" dirty="0" err="1">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Mussi</a:t>
            </a:r>
            <a:endPar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830997"/>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Pupils will build upon prior knowledge pupils have learned within this subject area in year 7. They will develop exiting knowledge on the formal elements in order to improve their skillset.  They will be given an introduction to portraits and how to breakdown proportions to create realistic features as well as the possible opportunity to experience printmaking and inks.  Pupils will learn about different types of Artists and craftsperson's. They will be given more ownership in their planning and  personal response.</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090729282"/>
              </p:ext>
            </p:extLst>
          </p:nvPr>
        </p:nvGraphicFramePr>
        <p:xfrm>
          <a:off x="68239" y="1547392"/>
          <a:ext cx="12063194" cy="6126480"/>
        </p:xfrm>
        <a:graphic>
          <a:graphicData uri="http://schemas.openxmlformats.org/drawingml/2006/table">
            <a:tbl>
              <a:tblPr firstRow="1" bandRow="1">
                <a:tableStyleId>{5940675A-B579-460E-94D1-54222C63F5DA}</a:tableStyleId>
              </a:tblPr>
              <a:tblGrid>
                <a:gridCol w="6335649">
                  <a:extLst>
                    <a:ext uri="{9D8B030D-6E8A-4147-A177-3AD203B41FA5}">
                      <a16:colId xmlns:a16="http://schemas.microsoft.com/office/drawing/2014/main" val="3001272792"/>
                    </a:ext>
                  </a:extLst>
                </a:gridCol>
                <a:gridCol w="330767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922779">
                <a:tc>
                  <a:txBody>
                    <a:bodyPr/>
                    <a:lstStyle/>
                    <a:p>
                      <a:pPr marL="0" indent="0" algn="l">
                        <a:buFont typeface="Arial" panose="020B0604020202020204" pitchFamily="34" charset="0"/>
                        <a:buNone/>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Constructing aa critical artist study.</a:t>
                      </a:r>
                      <a:r>
                        <a:rPr lang="en-GB" sz="1100" b="1" u="none" baseline="0" dirty="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none" baseline="0" dirty="0">
                          <a:solidFill>
                            <a:srgbClr val="0070C0"/>
                          </a:solidFill>
                        </a:rPr>
                        <a:t>Mosaic patterns and their use in artwork.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none" baseline="0" dirty="0">
                          <a:solidFill>
                            <a:srgbClr val="0070C0"/>
                          </a:solidFill>
                        </a:rPr>
                        <a:t>The work of Cleo </a:t>
                      </a:r>
                      <a:r>
                        <a:rPr lang="en-GB" sz="1100" b="1" u="none" baseline="0" dirty="0" err="1">
                          <a:solidFill>
                            <a:srgbClr val="0070C0"/>
                          </a:solidFill>
                        </a:rPr>
                        <a:t>Mussi</a:t>
                      </a:r>
                      <a:r>
                        <a:rPr lang="en-GB" sz="1100" b="1" u="none" baseline="0" dirty="0">
                          <a:solidFill>
                            <a:srgbClr val="0070C0"/>
                          </a:solidFill>
                        </a:rPr>
                        <a: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none" baseline="0" dirty="0">
                          <a:solidFill>
                            <a:srgbClr val="0070C0"/>
                          </a:solidFill>
                        </a:rPr>
                        <a:t>Art history – Mosaics and their roots in Ancient Greece and development in Rome.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Planning for a personal response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Creating a personal response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How to evaluate your own work and others effectively.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Line:</a:t>
                      </a:r>
                      <a:r>
                        <a:rPr kumimoji="0" lang="en-GB" sz="1100" b="1" i="0" u="none" strike="noStrike" kern="1200" cap="none" spc="0" normalizeH="0" baseline="0" noProof="0" dirty="0">
                          <a:ln>
                            <a:noFill/>
                          </a:ln>
                          <a:solidFill>
                            <a:schemeClr val="tx1"/>
                          </a:solidFill>
                          <a:effectLst/>
                          <a:uLnTx/>
                          <a:uFillTx/>
                          <a:latin typeface="+mn-lt"/>
                          <a:ea typeface="+mn-ea"/>
                          <a:cs typeface="+mn-cs"/>
                        </a:rPr>
                        <a:t> </a:t>
                      </a:r>
                      <a:r>
                        <a:rPr lang="en-GB" sz="1100" b="1" i="0" u="none" kern="1200" baseline="0" dirty="0">
                          <a:solidFill>
                            <a:schemeClr val="tx1"/>
                          </a:solidFill>
                          <a:effectLst/>
                          <a:latin typeface="+mn-lt"/>
                          <a:ea typeface="+mn-ea"/>
                          <a:cs typeface="+mn-cs"/>
                        </a:rPr>
                        <a:t>Mark making is the application of any mark upon a page, descriptive lines are lines such as crosshatching or tone that help to describe the image. Crosshatching and other mark making techniques that help to develop tone within a piece</a:t>
                      </a:r>
                    </a:p>
                    <a:p>
                      <a:pPr marL="0" indent="0" algn="l">
                        <a:buFont typeface="Arial" panose="020B0604020202020204" pitchFamily="34" charset="0"/>
                        <a:buNone/>
                      </a:pPr>
                      <a:r>
                        <a:rPr kumimoji="0" lang="en-GB" sz="1100" b="0" i="0" u="none" strike="noStrike" kern="1200" cap="none" spc="0" normalizeH="0" baseline="0" noProof="0" dirty="0">
                          <a:ln>
                            <a:noFill/>
                          </a:ln>
                          <a:solidFill>
                            <a:srgbClr val="002060"/>
                          </a:solidFill>
                          <a:effectLst/>
                          <a:uLnTx/>
                          <a:uFillTx/>
                          <a:latin typeface="+mn-lt"/>
                          <a:ea typeface="+mn-ea"/>
                          <a:cs typeface="+mn-cs"/>
                        </a:rPr>
                        <a:t>Form: </a:t>
                      </a:r>
                      <a:r>
                        <a:rPr lang="en-GB" sz="1100" b="1" u="none" baseline="0" dirty="0">
                          <a:solidFill>
                            <a:schemeClr val="tx1"/>
                          </a:solidFill>
                        </a:rPr>
                        <a:t>Positive space is the subject of the work. Negative space is the space around and in between the subjects. </a:t>
                      </a:r>
                      <a:r>
                        <a:rPr lang="en-GB" sz="1100" b="1" i="0" kern="1200" dirty="0">
                          <a:solidFill>
                            <a:schemeClr val="tx1"/>
                          </a:solidFill>
                          <a:effectLst/>
                          <a:latin typeface="+mn-lt"/>
                          <a:ea typeface="+mn-ea"/>
                          <a:cs typeface="+mn-cs"/>
                        </a:rPr>
                        <a:t>Proportion is the principle of art that refers to relative size. </a:t>
                      </a:r>
                      <a:r>
                        <a:rPr lang="en-GB" sz="1100" b="1" i="0" u="none" kern="1200" baseline="0" dirty="0">
                          <a:solidFill>
                            <a:schemeClr val="tx1"/>
                          </a:solidFill>
                          <a:effectLst/>
                          <a:latin typeface="+mn-lt"/>
                          <a:ea typeface="+mn-ea"/>
                          <a:cs typeface="+mn-cs"/>
                        </a:rPr>
                        <a:t>The eyes are situated in the middle of the face  with an eye sized gap in-between them. The eyebrows and nose are in proportion to the ears. </a:t>
                      </a:r>
                      <a:r>
                        <a:rPr lang="en-GB" sz="1100" b="1" u="none" baseline="0" dirty="0">
                          <a:solidFill>
                            <a:schemeClr val="tx1"/>
                          </a:solidFill>
                        </a:rPr>
                        <a:t>2D shapes are flat An eye can be created by following steps that break the form down into shapes</a:t>
                      </a:r>
                    </a:p>
                    <a:p>
                      <a:pPr marL="0" indent="0" algn="l">
                        <a:buFont typeface="Arial" panose="020B0604020202020204" pitchFamily="34" charset="0"/>
                        <a:buNone/>
                      </a:pPr>
                      <a:r>
                        <a:rPr kumimoji="0" lang="en-GB" sz="1100" b="0" i="0" u="none" strike="noStrike" kern="1200" cap="none" spc="0" normalizeH="0" baseline="0" noProof="0" dirty="0">
                          <a:ln>
                            <a:noFill/>
                          </a:ln>
                          <a:solidFill>
                            <a:srgbClr val="002060"/>
                          </a:solidFill>
                          <a:effectLst/>
                          <a:uLnTx/>
                          <a:uFillTx/>
                          <a:latin typeface="+mn-lt"/>
                          <a:ea typeface="+mn-ea"/>
                          <a:cs typeface="+mn-cs"/>
                        </a:rPr>
                        <a:t>Tone:</a:t>
                      </a:r>
                      <a:r>
                        <a:rPr lang="en-US" sz="1100" b="1" u="none" baseline="0" dirty="0">
                          <a:solidFill>
                            <a:schemeClr val="tx1"/>
                          </a:solidFill>
                          <a:latin typeface="+mn-lt"/>
                          <a:cs typeface="Arial" panose="020B0604020202020204" pitchFamily="34" charset="0"/>
                        </a:rPr>
                        <a:t> </a:t>
                      </a:r>
                      <a:r>
                        <a:rPr lang="en-GB" sz="1100" b="1" i="0" u="none" kern="1200" baseline="0" dirty="0">
                          <a:solidFill>
                            <a:schemeClr val="tx1"/>
                          </a:solidFill>
                          <a:effectLst/>
                          <a:latin typeface="+mn-lt"/>
                          <a:ea typeface="+mn-ea"/>
                          <a:cs typeface="+mn-cs"/>
                        </a:rPr>
                        <a:t>mark making can be used to develop tone. Gradient is the development from dark to light using </a:t>
                      </a:r>
                    </a:p>
                    <a:p>
                      <a:pPr marL="0" indent="0" algn="l">
                        <a:buFont typeface="Arial" panose="020B0604020202020204" pitchFamily="34" charset="0"/>
                        <a:buNone/>
                      </a:pPr>
                      <a:r>
                        <a:rPr lang="en-GB" sz="1100" b="1" i="0" u="none" kern="1200" baseline="0" dirty="0">
                          <a:solidFill>
                            <a:schemeClr val="tx1"/>
                          </a:solidFill>
                          <a:effectLst/>
                          <a:latin typeface="+mn-lt"/>
                          <a:ea typeface="+mn-ea"/>
                          <a:cs typeface="+mn-cs"/>
                        </a:rPr>
                        <a:t> shading or mark making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Texture:</a:t>
                      </a:r>
                      <a:r>
                        <a:rPr kumimoji="0" lang="en-GB" sz="1100" b="1" i="0" u="none" strike="noStrike" kern="1200" cap="none" spc="0" normalizeH="0" baseline="0" noProof="0" dirty="0">
                          <a:ln>
                            <a:noFill/>
                          </a:ln>
                          <a:solidFill>
                            <a:schemeClr val="tx1"/>
                          </a:solidFill>
                          <a:effectLst/>
                          <a:uLnTx/>
                          <a:uFillTx/>
                          <a:latin typeface="+mn-lt"/>
                          <a:ea typeface="+mn-ea"/>
                          <a:cs typeface="+mn-cs"/>
                        </a:rPr>
                        <a:t> </a:t>
                      </a:r>
                      <a:r>
                        <a:rPr lang="en-GB" sz="1100" b="1" u="none" baseline="0" dirty="0">
                          <a:solidFill>
                            <a:schemeClr val="tx1"/>
                          </a:solidFill>
                        </a:rPr>
                        <a:t>Collage is the assembly of small pieces of card, paper or media to create a whole image.</a:t>
                      </a:r>
                      <a:endParaRPr lang="en-US" sz="1100" b="1" u="none" baseline="0"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Pattern:</a:t>
                      </a:r>
                      <a:r>
                        <a:rPr lang="en-US" sz="1100" b="1" u="none" baseline="0" dirty="0">
                          <a:solidFill>
                            <a:schemeClr val="tx1"/>
                          </a:solidFill>
                          <a:latin typeface="+mn-lt"/>
                          <a:cs typeface="Arial" panose="020B0604020202020204" pitchFamily="34" charset="0"/>
                        </a:rPr>
                        <a:t>Pattern is a repeated decorative design. </a:t>
                      </a:r>
                      <a:r>
                        <a:rPr lang="en-US" sz="1100" b="1" u="none" baseline="0" dirty="0" err="1">
                          <a:solidFill>
                            <a:schemeClr val="tx1"/>
                          </a:solidFill>
                          <a:latin typeface="+mn-lt"/>
                          <a:cs typeface="Arial" panose="020B0604020202020204" pitchFamily="34" charset="0"/>
                        </a:rPr>
                        <a:t>Zentangle</a:t>
                      </a:r>
                      <a:r>
                        <a:rPr lang="en-US" sz="1100" b="1" u="none" baseline="0" dirty="0">
                          <a:solidFill>
                            <a:schemeClr val="tx1"/>
                          </a:solidFill>
                          <a:latin typeface="+mn-lt"/>
                          <a:cs typeface="Arial" panose="020B0604020202020204" pitchFamily="34" charset="0"/>
                        </a:rPr>
                        <a:t> is an intricate, </a:t>
                      </a:r>
                      <a:r>
                        <a:rPr lang="en-US" sz="1100" b="1" u="none" baseline="0" dirty="0" err="1">
                          <a:solidFill>
                            <a:schemeClr val="tx1"/>
                          </a:solidFill>
                          <a:latin typeface="+mn-lt"/>
                          <a:cs typeface="Arial" panose="020B0604020202020204" pitchFamily="34" charset="0"/>
                        </a:rPr>
                        <a:t>freeflowing</a:t>
                      </a:r>
                      <a:r>
                        <a:rPr lang="en-US" sz="1100" b="1" u="none" baseline="0" dirty="0">
                          <a:solidFill>
                            <a:schemeClr val="tx1"/>
                          </a:solidFill>
                          <a:latin typeface="+mn-lt"/>
                          <a:cs typeface="Arial" panose="020B0604020202020204" pitchFamily="34" charset="0"/>
                        </a:rPr>
                        <a:t> pattern or doodle intended to calm and relax the creator. </a:t>
                      </a:r>
                      <a:r>
                        <a:rPr kumimoji="0" lang="en-GB" sz="1100" b="1" i="0" u="none" strike="noStrike" kern="1200" cap="none" spc="0" normalizeH="0" baseline="0" noProof="0" dirty="0">
                          <a:ln>
                            <a:noFill/>
                          </a:ln>
                          <a:solidFill>
                            <a:schemeClr val="tx1"/>
                          </a:solidFill>
                          <a:effectLst/>
                          <a:uLnTx/>
                          <a:uFillTx/>
                          <a:latin typeface="+mn-lt"/>
                          <a:ea typeface="+mn-ea"/>
                          <a:cs typeface="+mn-cs"/>
                        </a:rPr>
                        <a:t>A m</a:t>
                      </a:r>
                      <a:r>
                        <a:rPr lang="en-GB" sz="1100" b="1" u="none" dirty="0" err="1">
                          <a:solidFill>
                            <a:schemeClr val="tx1"/>
                          </a:solidFill>
                          <a:latin typeface="+mn-lt"/>
                        </a:rPr>
                        <a:t>andala</a:t>
                      </a:r>
                      <a:r>
                        <a:rPr lang="en-GB" sz="1100" b="1" u="none" dirty="0">
                          <a:solidFill>
                            <a:schemeClr val="tx1"/>
                          </a:solidFill>
                          <a:latin typeface="+mn-lt"/>
                        </a:rPr>
                        <a:t>, a circular pattern representing the universe in Hindu and Buddhist symbolism.</a:t>
                      </a:r>
                      <a:r>
                        <a:rPr lang="en-GB" sz="1100" b="1" i="0" u="none" dirty="0">
                          <a:solidFill>
                            <a:schemeClr val="tx1"/>
                          </a:solidFill>
                          <a:effectLst/>
                          <a:latin typeface="+mn-lt"/>
                        </a:rPr>
                        <a:t> A paisley pattern is a design using a teardrop-shaped motif with a curved upper end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Composition</a:t>
                      </a:r>
                      <a:r>
                        <a:rPr lang="en-GB" sz="1100" b="1" u="none" dirty="0">
                          <a:solidFill>
                            <a:schemeClr val="tx1"/>
                          </a:solidFill>
                          <a:latin typeface="+mn-lt"/>
                        </a:rPr>
                        <a:t> </a:t>
                      </a:r>
                      <a:r>
                        <a:rPr lang="en-GB" sz="1100" b="1" u="none" baseline="0" dirty="0">
                          <a:solidFill>
                            <a:schemeClr val="tx1"/>
                          </a:solidFill>
                        </a:rPr>
                        <a:t>A craftsperson who uses3D materials such as mosaics to create small and large pieces of art.</a:t>
                      </a:r>
                    </a:p>
                    <a:p>
                      <a:pPr marL="0" indent="0" algn="l">
                        <a:buFont typeface="Arial" panose="020B0604020202020204" pitchFamily="34" charset="0"/>
                        <a:buNone/>
                      </a:pPr>
                      <a:r>
                        <a:rPr lang="en-GB" sz="1100" b="1" u="none" baseline="0" dirty="0">
                          <a:solidFill>
                            <a:schemeClr val="tx1"/>
                          </a:solidFill>
                        </a:rPr>
                        <a:t>A mosaic is a piece of art or image made from the assemblage of small pieces of coloured glass or stone.</a:t>
                      </a:r>
                    </a:p>
                    <a:p>
                      <a:pPr marL="0" indent="0" algn="l">
                        <a:buFont typeface="Arial" panose="020B0604020202020204" pitchFamily="34" charset="0"/>
                        <a:buNone/>
                      </a:pPr>
                      <a:r>
                        <a:rPr lang="en-GB" sz="1100" b="1" i="0" u="none" kern="1200" baseline="0" dirty="0">
                          <a:solidFill>
                            <a:schemeClr val="tx1"/>
                          </a:solidFill>
                          <a:effectLst/>
                          <a:latin typeface="+mn-lt"/>
                          <a:ea typeface="+mn-ea"/>
                          <a:cs typeface="+mn-cs"/>
                        </a:rPr>
                        <a:t>A portrait is a painting, drawing, photograph, or engraving of a person, it usually focuses only on the face or head and shoulders. Secondary source is when you use a photograph or </a:t>
                      </a:r>
                    </a:p>
                    <a:p>
                      <a:pPr marL="0" indent="0" algn="l">
                        <a:buFont typeface="Arial" panose="020B0604020202020204" pitchFamily="34" charset="0"/>
                        <a:buNone/>
                      </a:pPr>
                      <a:r>
                        <a:rPr lang="en-GB" sz="1100" b="1" i="0" u="none" kern="1200" baseline="0" dirty="0">
                          <a:solidFill>
                            <a:schemeClr val="tx1"/>
                          </a:solidFill>
                          <a:effectLst/>
                          <a:latin typeface="+mn-lt"/>
                          <a:ea typeface="+mn-ea"/>
                          <a:cs typeface="+mn-cs"/>
                        </a:rPr>
                        <a:t>     researched image to draw from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100" b="1" u="none" baseline="0" dirty="0">
                        <a:solidFill>
                          <a:schemeClr val="tx1"/>
                        </a:solidFill>
                        <a:latin typeface="+mn-lt"/>
                      </a:endParaRPr>
                    </a:p>
                    <a:p>
                      <a:pPr marL="0" indent="0" algn="l">
                        <a:buFont typeface="Arial" panose="020B0604020202020204" pitchFamily="34" charset="0"/>
                        <a:buNone/>
                      </a:pPr>
                      <a:endParaRPr lang="en-GB" sz="1100" b="1" i="0" u="none" kern="1200" baseline="0" dirty="0">
                        <a:solidFill>
                          <a:schemeClr val="tx1"/>
                        </a:solidFill>
                        <a:effectLst/>
                        <a:latin typeface="+mn-lt"/>
                        <a:ea typeface="+mn-ea"/>
                        <a:cs typeface="+mn-cs"/>
                      </a:endParaRPr>
                    </a:p>
                    <a:p>
                      <a:pPr marL="171450" indent="-171450" algn="l">
                        <a:buFont typeface="Arial" panose="020B0604020202020204" pitchFamily="34" charset="0"/>
                        <a:buChar char="•"/>
                      </a:pPr>
                      <a:endParaRPr lang="en-GB" sz="1100" b="1" u="none" baseline="0" dirty="0">
                        <a:solidFill>
                          <a:schemeClr val="tx1"/>
                        </a:solidFill>
                      </a:endParaRPr>
                    </a:p>
                    <a:p>
                      <a:pPr marL="0" indent="0" algn="l">
                        <a:buFont typeface="Arial" panose="020B0604020202020204" pitchFamily="34" charset="0"/>
                        <a:buNone/>
                      </a:pPr>
                      <a:r>
                        <a:rPr lang="en-GB" sz="1100" b="1" u="none" baseline="0" dirty="0">
                          <a:solidFill>
                            <a:schemeClr val="tx1"/>
                          </a:solidFill>
                        </a:rPr>
                        <a:t> </a:t>
                      </a:r>
                    </a:p>
                    <a:p>
                      <a:pPr marL="171450" indent="-171450" algn="l">
                        <a:buFont typeface="Arial" panose="020B0604020202020204" pitchFamily="34" charset="0"/>
                        <a:buChar char="•"/>
                      </a:pPr>
                      <a:endParaRPr lang="en-GB" sz="1100" b="1" u="none" baseline="0" dirty="0">
                        <a:solidFill>
                          <a:schemeClr val="tx1"/>
                        </a:solidFill>
                      </a:endParaRPr>
                    </a:p>
                    <a:p>
                      <a:pPr marL="0" indent="0" algn="l">
                        <a:buFont typeface="Arial" panose="020B0604020202020204" pitchFamily="34" charset="0"/>
                        <a:buNone/>
                      </a:pPr>
                      <a:r>
                        <a:rPr lang="en-GB" sz="1100" b="1" u="none" baseline="0" dirty="0">
                          <a:solidFill>
                            <a:schemeClr val="tx1"/>
                          </a:solidFill>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u="none" baseline="0" dirty="0">
                        <a:solidFill>
                          <a:schemeClr val="tx1"/>
                        </a:solidFill>
                        <a:latin typeface="+mn-lt"/>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u="none" baseline="0"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Mastery of collage </a:t>
                      </a:r>
                    </a:p>
                    <a:p>
                      <a:pPr marL="0" indent="0" algn="l">
                        <a:buFont typeface="Arial" panose="020B0604020202020204" pitchFamily="34" charset="0"/>
                        <a:buNone/>
                      </a:pPr>
                      <a:r>
                        <a:rPr lang="en-GB" sz="1100" b="0" u="none" dirty="0">
                          <a:solidFill>
                            <a:srgbClr val="002060"/>
                          </a:solidFill>
                        </a:rPr>
                        <a:t>Sculptural/ printing opportunities</a:t>
                      </a:r>
                    </a:p>
                    <a:p>
                      <a:pPr marL="0" indent="0" algn="l">
                        <a:buFont typeface="Arial" panose="020B0604020202020204" pitchFamily="34" charset="0"/>
                        <a:buNone/>
                      </a:pPr>
                      <a:r>
                        <a:rPr lang="en-GB" sz="1100" b="0" u="none" dirty="0">
                          <a:solidFill>
                            <a:srgbClr val="002060"/>
                          </a:solidFill>
                        </a:rPr>
                        <a:t>Mastery of features/ profiles</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1" u="none" baseline="0" dirty="0">
                          <a:solidFill>
                            <a:schemeClr val="tx1"/>
                          </a:solidFill>
                          <a:latin typeface="+mn-lt"/>
                        </a:rPr>
                        <a:t>Reclaimed</a:t>
                      </a:r>
                      <a:r>
                        <a:rPr lang="en-US" sz="1100" b="1" u="none" dirty="0">
                          <a:solidFill>
                            <a:schemeClr val="tx1"/>
                          </a:solidFill>
                          <a:latin typeface="+mn-lt"/>
                          <a:cs typeface="Arial" panose="020B0604020202020204" pitchFamily="34" charset="0"/>
                        </a:rPr>
                        <a:t>, Intricate, Complex, Background, Mosaic, Craftsperson, Assembly, Construction, Positive space, Negative space, Collage, Media, Ceramic, Application, Detail, Layer, Composition, </a:t>
                      </a:r>
                      <a:r>
                        <a:rPr lang="en-GB" sz="1100" b="1" u="none" baseline="0" dirty="0">
                          <a:solidFill>
                            <a:schemeClr val="tx1"/>
                          </a:solidFill>
                          <a:latin typeface="+mn-lt"/>
                        </a:rPr>
                        <a:t>Portrait</a:t>
                      </a:r>
                      <a:r>
                        <a:rPr lang="en-GB" sz="1100" b="1" u="none" baseline="0" dirty="0">
                          <a:solidFill>
                            <a:schemeClr val="tx1"/>
                          </a:solidFill>
                          <a:latin typeface="+mn-lt"/>
                          <a:cs typeface="+mn-cs"/>
                        </a:rPr>
                        <a:t>, </a:t>
                      </a:r>
                      <a:r>
                        <a:rPr lang="en-GB" sz="1100" b="1" u="none" baseline="0" dirty="0">
                          <a:solidFill>
                            <a:schemeClr val="tx1"/>
                          </a:solidFill>
                          <a:latin typeface="+mn-lt"/>
                          <a:cs typeface="Arial" panose="020B0604020202020204" pitchFamily="34" charset="0"/>
                        </a:rPr>
                        <a:t>Proportion, Line, Tone, Gradient,  Mark making, Secondary source, crosshatching, watercolour, splatter, Print, Sketch, Trace, </a:t>
                      </a:r>
                      <a:r>
                        <a:rPr lang="en-GB" sz="1100" b="1" u="none" baseline="0" dirty="0">
                          <a:solidFill>
                            <a:schemeClr val="tx1"/>
                          </a:solidFill>
                          <a:latin typeface="+mn-lt"/>
                        </a:rPr>
                        <a:t>Primary colour, </a:t>
                      </a:r>
                      <a:r>
                        <a:rPr lang="en-GB" sz="1100" b="1" u="none" dirty="0">
                          <a:solidFill>
                            <a:schemeClr val="tx1"/>
                          </a:solidFill>
                          <a:latin typeface="+mn-lt"/>
                          <a:cs typeface="+mn-cs"/>
                        </a:rPr>
                        <a:t>Secondary</a:t>
                      </a:r>
                      <a:r>
                        <a:rPr lang="en-GB" sz="1100" b="1" u="none" baseline="0" dirty="0">
                          <a:solidFill>
                            <a:schemeClr val="tx1"/>
                          </a:solidFill>
                          <a:latin typeface="+mn-lt"/>
                          <a:cs typeface="+mn-cs"/>
                        </a:rPr>
                        <a:t> colour</a:t>
                      </a:r>
                      <a:r>
                        <a:rPr lang="en-US" sz="1100" b="1" u="none" baseline="0" dirty="0">
                          <a:solidFill>
                            <a:schemeClr val="tx1"/>
                          </a:solidFill>
                          <a:latin typeface="+mn-lt"/>
                          <a:cs typeface="Arial" panose="020B0604020202020204" pitchFamily="34" charset="0"/>
                        </a:rPr>
                        <a:t>, </a:t>
                      </a:r>
                      <a:r>
                        <a:rPr lang="en-US" sz="1100" b="1" u="none" dirty="0">
                          <a:solidFill>
                            <a:schemeClr val="tx1"/>
                          </a:solidFill>
                          <a:latin typeface="+mn-lt"/>
                          <a:cs typeface="Arial" panose="020B0604020202020204" pitchFamily="34" charset="0"/>
                        </a:rPr>
                        <a:t>Harmonious blending, 2D</a:t>
                      </a:r>
                      <a:r>
                        <a:rPr lang="en-US" sz="1100" b="1" u="none" baseline="0" dirty="0">
                          <a:solidFill>
                            <a:schemeClr val="tx1"/>
                          </a:solidFill>
                          <a:latin typeface="+mn-lt"/>
                          <a:cs typeface="Arial" panose="020B0604020202020204" pitchFamily="34" charset="0"/>
                        </a:rPr>
                        <a:t> shapes, Architecture, Measure</a:t>
                      </a:r>
                    </a:p>
                    <a:p>
                      <a:pPr marL="0" indent="0" algn="l">
                        <a:buFont typeface="Arial" panose="020B0604020202020204" pitchFamily="34" charset="0"/>
                        <a:buNone/>
                      </a:pPr>
                      <a:endParaRPr lang="en-GB" sz="1100" b="1" u="none" baseline="0" dirty="0">
                        <a:solidFill>
                          <a:schemeClr val="tx1"/>
                        </a:solidFill>
                        <a:latin typeface="+mn-lt"/>
                        <a:cs typeface="Arial" panose="020B0604020202020204" pitchFamily="34" charset="0"/>
                      </a:endParaRPr>
                    </a:p>
                    <a:p>
                      <a:pPr marL="171450" indent="-171450" algn="l">
                        <a:buFont typeface="Arial" panose="020B0604020202020204" pitchFamily="34" charset="0"/>
                        <a:buChar char="•"/>
                      </a:pPr>
                      <a:endParaRPr lang="en-US" sz="1100" b="1" u="none" dirty="0">
                        <a:solidFill>
                          <a:schemeClr val="tx1"/>
                        </a:solidFill>
                        <a:latin typeface="+mn-lt"/>
                        <a:cs typeface="Arial" panose="020B0604020202020204" pitchFamily="34" charset="0"/>
                      </a:endParaRPr>
                    </a:p>
                    <a:p>
                      <a:pPr marL="171450" indent="-171450" algn="l">
                        <a:buFont typeface="Arial" panose="020B0604020202020204" pitchFamily="34" charset="0"/>
                        <a:buChar char="•"/>
                      </a:pPr>
                      <a:endParaRPr lang="en-US" sz="1100" b="1" u="none"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sng" strike="noStrike" kern="1200" cap="none" spc="0" normalizeH="0" baseline="0" noProof="0" dirty="0">
                          <a:ln>
                            <a:noFill/>
                          </a:ln>
                          <a:solidFill>
                            <a:srgbClr val="002060"/>
                          </a:solidFill>
                          <a:effectLst/>
                          <a:uLnTx/>
                          <a:uFillTx/>
                          <a:latin typeface="+mn-lt"/>
                          <a:ea typeface="+mn-ea"/>
                          <a:cs typeface="+mn-cs"/>
                        </a:rPr>
                        <a:t>SKILLS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u="none" baseline="0" dirty="0">
                          <a:solidFill>
                            <a:schemeClr val="tx1"/>
                          </a:solidFill>
                          <a:latin typeface="+mn-lt"/>
                          <a:cs typeface="Arial" panose="020B0604020202020204" pitchFamily="34" charset="0"/>
                        </a:rPr>
                        <a:t>Pattern, </a:t>
                      </a:r>
                      <a:r>
                        <a:rPr lang="en-GB" sz="1100" b="0" u="none" baseline="0" dirty="0">
                          <a:solidFill>
                            <a:schemeClr val="tx1"/>
                          </a:solidFill>
                        </a:rPr>
                        <a:t>Construction , Collage, Detail, </a:t>
                      </a:r>
                      <a:r>
                        <a:rPr lang="en-US" sz="1100" b="0" u="none" baseline="0" dirty="0" err="1">
                          <a:solidFill>
                            <a:schemeClr val="tx1"/>
                          </a:solidFill>
                          <a:latin typeface="+mn-lt"/>
                          <a:cs typeface="Arial" panose="020B0604020202020204" pitchFamily="34" charset="0"/>
                        </a:rPr>
                        <a:t>Colour</a:t>
                      </a:r>
                      <a:r>
                        <a:rPr lang="en-US" sz="1100" b="0" u="none" baseline="0" dirty="0">
                          <a:solidFill>
                            <a:schemeClr val="tx1"/>
                          </a:solidFill>
                          <a:latin typeface="+mn-lt"/>
                          <a:cs typeface="Arial" panose="020B0604020202020204" pitchFamily="34" charset="0"/>
                        </a:rPr>
                        <a:t>, </a:t>
                      </a:r>
                      <a:r>
                        <a:rPr lang="en-GB" sz="1100" b="0" u="none" baseline="0" dirty="0">
                          <a:solidFill>
                            <a:schemeClr val="tx1"/>
                          </a:solidFill>
                          <a:latin typeface="+mn-lt"/>
                          <a:cs typeface="Arial" panose="020B0604020202020204" pitchFamily="34" charset="0"/>
                        </a:rPr>
                        <a:t>planning, evaluating, layering, composition, features, use of ink, thick to thin </a:t>
                      </a:r>
                      <a:r>
                        <a:rPr lang="en-GB" sz="1100" b="0" u="none" baseline="0" dirty="0" err="1">
                          <a:solidFill>
                            <a:schemeClr val="tx1"/>
                          </a:solidFill>
                          <a:latin typeface="+mn-lt"/>
                          <a:cs typeface="Arial" panose="020B0604020202020204" pitchFamily="34" charset="0"/>
                        </a:rPr>
                        <a:t>lnes</a:t>
                      </a:r>
                      <a:r>
                        <a:rPr lang="en-GB" sz="1100" b="0" u="none" baseline="0" dirty="0">
                          <a:solidFill>
                            <a:schemeClr val="tx1"/>
                          </a:solidFill>
                          <a:latin typeface="+mn-lt"/>
                          <a:cs typeface="Arial" panose="020B0604020202020204" pitchFamily="34" charset="0"/>
                        </a:rPr>
                        <a:t>.</a:t>
                      </a:r>
                      <a:endParaRPr lang="en-US" sz="1100" b="0" u="none" baseline="0" dirty="0">
                        <a:solidFill>
                          <a:schemeClr val="tx1"/>
                        </a:solidFill>
                        <a:latin typeface="+mn-lt"/>
                        <a:cs typeface="Arial" panose="020B0604020202020204" pitchFamily="34" charset="0"/>
                      </a:endParaRPr>
                    </a:p>
                  </a:txBody>
                  <a:tcPr/>
                </a:tc>
                <a:tc>
                  <a:txBody>
                    <a:bodyPr/>
                    <a:lstStyle/>
                    <a:p>
                      <a:pPr algn="l"/>
                      <a:r>
                        <a:rPr lang="en-GB" sz="1100" b="0" u="sng" dirty="0">
                          <a:solidFill>
                            <a:srgbClr val="002060"/>
                          </a:solidFill>
                        </a:rPr>
                        <a:t>Personal Development</a:t>
                      </a:r>
                    </a:p>
                    <a:p>
                      <a:pPr algn="l"/>
                      <a:r>
                        <a:rPr lang="en-US" sz="1100" b="0" u="none" dirty="0">
                          <a:solidFill>
                            <a:srgbClr val="002060"/>
                          </a:solidFill>
                        </a:rPr>
                        <a:t>Discussions regarding crafts persons</a:t>
                      </a:r>
                    </a:p>
                    <a:p>
                      <a:pPr algn="l"/>
                      <a:r>
                        <a:rPr lang="en-US" sz="1100" b="0" u="none" dirty="0">
                          <a:solidFill>
                            <a:srgbClr val="002060"/>
                          </a:solidFill>
                        </a:rPr>
                        <a:t>Respecting other cultures and religions</a:t>
                      </a:r>
                    </a:p>
                    <a:p>
                      <a:pPr algn="l"/>
                      <a:r>
                        <a:rPr lang="en-US" sz="1100" b="0" u="none" dirty="0">
                          <a:solidFill>
                            <a:srgbClr val="002060"/>
                          </a:solidFill>
                        </a:rPr>
                        <a:t>Resilience</a:t>
                      </a:r>
                    </a:p>
                    <a:p>
                      <a:pPr algn="l"/>
                      <a:r>
                        <a:rPr lang="en-US" sz="1100" b="0" u="none" dirty="0">
                          <a:solidFill>
                            <a:srgbClr val="002060"/>
                          </a:solidFill>
                        </a:rPr>
                        <a:t>Refine and reworking</a:t>
                      </a:r>
                    </a:p>
                    <a:p>
                      <a:pPr algn="l"/>
                      <a:endParaRPr lang="en-US" sz="1100" b="0" u="sng" dirty="0">
                        <a:solidFill>
                          <a:srgbClr val="002060"/>
                        </a:solidFill>
                      </a:endParaRPr>
                    </a:p>
                    <a:p>
                      <a:pPr algn="l"/>
                      <a:endParaRPr lang="en-US" sz="1100" b="0" u="sng" dirty="0">
                        <a:solidFill>
                          <a:srgbClr val="002060"/>
                        </a:solidFill>
                      </a:endParaRP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Cultural stories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Biographies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Glossary of key terms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Plans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Evaluations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2D regular</a:t>
                      </a:r>
                      <a:r>
                        <a:rPr kumimoji="0" lang="en-GB" sz="1100" b="0" i="0" u="none" strike="noStrike" kern="1200" cap="none" spc="0" normalizeH="0" noProof="0" dirty="0">
                          <a:ln>
                            <a:noFill/>
                          </a:ln>
                          <a:solidFill>
                            <a:prstClr val="black"/>
                          </a:solidFill>
                          <a:effectLst/>
                          <a:uLnTx/>
                          <a:uFillTx/>
                          <a:latin typeface="+mn-lt"/>
                          <a:ea typeface="+mn-ea"/>
                          <a:cs typeface="+mn-cs"/>
                        </a:rPr>
                        <a:t> and irregular shapes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100" baseline="0" dirty="0">
                          <a:solidFill>
                            <a:prstClr val="black"/>
                          </a:solidFill>
                          <a:latin typeface="+mn-lt"/>
                        </a:rPr>
                        <a:t>Measurements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100" baseline="0" dirty="0">
                          <a:solidFill>
                            <a:prstClr val="black"/>
                          </a:solidFill>
                          <a:latin typeface="+mn-lt"/>
                        </a:rPr>
                        <a:t>Ratio of paint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100" baseline="0" dirty="0">
                          <a:solidFill>
                            <a:prstClr val="black"/>
                          </a:solidFill>
                          <a:latin typeface="+mn-lt"/>
                        </a:rPr>
                        <a:t>fractions.</a:t>
                      </a:r>
                    </a:p>
                    <a:p>
                      <a:pPr algn="l"/>
                      <a:endParaRPr lang="en-GB" sz="1100" b="0" u="none" dirty="0">
                        <a:solidFill>
                          <a:srgbClr val="002060"/>
                        </a:solidFill>
                      </a:endParaRPr>
                    </a:p>
                    <a:p>
                      <a:pPr algn="l"/>
                      <a:r>
                        <a:rPr lang="en-GB" sz="1100" b="1" u="sng" dirty="0">
                          <a:solidFill>
                            <a:srgbClr val="002060"/>
                          </a:solidFill>
                        </a:rPr>
                        <a:t>WHERE NEXT?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Confident and safe use of watercolour and craft knives </a:t>
                      </a:r>
                      <a:r>
                        <a:rPr lang="en-GB" sz="1100" b="0" u="none" dirty="0">
                          <a:solidFill>
                            <a:srgbClr val="002060"/>
                          </a:solidFill>
                        </a:rPr>
                        <a:t>The skills and elements will be the building blocks for year 9 and KS4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KS4 -  Artist research, development, experimentation, plan and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u="none" dirty="0">
                        <a:solidFill>
                          <a:srgbClr val="002060"/>
                        </a:solidFill>
                      </a:endParaRP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lvl="0" defTabSz="457200">
              <a:defRPr/>
            </a:pPr>
            <a:r>
              <a:rPr kumimoji="0" lang="en-GB" sz="1200" b="0" i="1" u="none" strike="noStrike" kern="1200" cap="none" spc="0" normalizeH="0" baseline="0" noProof="0" dirty="0">
                <a:ln>
                  <a:noFill/>
                </a:ln>
                <a:solidFill>
                  <a:prstClr val="black"/>
                </a:solidFill>
                <a:effectLst/>
                <a:uLnTx/>
                <a:uFillTx/>
                <a:latin typeface="Calibri" panose="020F0502020204030204"/>
                <a:ea typeface="+mn-ea"/>
                <a:cs typeface="+mn-cs"/>
              </a:rPr>
              <a:t>Career link – </a:t>
            </a:r>
            <a:r>
              <a:rPr lang="en-GB" sz="1200" dirty="0">
                <a:solidFill>
                  <a:prstClr val="black"/>
                </a:solidFill>
              </a:rPr>
              <a:t> Textile industry, make-up, meditation, architect, craftsperson, illustrator</a:t>
            </a:r>
          </a:p>
        </p:txBody>
      </p:sp>
    </p:spTree>
    <p:extLst>
      <p:ext uri="{BB962C8B-B14F-4D97-AF65-F5344CB8AC3E}">
        <p14:creationId xmlns:p14="http://schemas.microsoft.com/office/powerpoint/2010/main" val="3210620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151CC8F-9689-4EB7-8675-CD1D9B4563C9}"/>
              </a:ext>
            </a:extLst>
          </p:cNvPr>
          <p:cNvSpPr/>
          <p:nvPr/>
        </p:nvSpPr>
        <p:spPr>
          <a:xfrm>
            <a:off x="9254358" y="214227"/>
            <a:ext cx="2640591" cy="11669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tangle 3">
            <a:extLst>
              <a:ext uri="{FF2B5EF4-FFF2-40B4-BE49-F238E27FC236}">
                <a16:creationId xmlns:a16="http://schemas.microsoft.com/office/drawing/2014/main" id="{5AFAD1CB-A943-4AA4-98D0-ACDEB906C165}"/>
              </a:ext>
            </a:extLst>
          </p:cNvPr>
          <p:cNvSpPr/>
          <p:nvPr/>
        </p:nvSpPr>
        <p:spPr>
          <a:xfrm>
            <a:off x="3505" y="0"/>
            <a:ext cx="7465698" cy="502702"/>
          </a:xfrm>
          <a:prstGeom prst="rect">
            <a:avLst/>
          </a:prstGeom>
          <a:noFill/>
        </p:spPr>
        <p:txBody>
          <a:bodyPr wrap="none" lIns="132080" tIns="66040" rIns="132080" bIns="6604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Year </a:t>
            </a:r>
            <a:r>
              <a:rPr lang="en-US" sz="2400" b="1" u="sng" dirty="0">
                <a:ln w="0"/>
                <a:solidFill>
                  <a:srgbClr val="002060"/>
                </a:solidFill>
                <a:effectLst>
                  <a:outerShdw blurRad="38100" dist="25400" dir="5400000" algn="ctr" rotWithShape="0">
                    <a:srgbClr val="6E747A">
                      <a:alpha val="43000"/>
                    </a:srgbClr>
                  </a:outerShdw>
                </a:effectLst>
                <a:latin typeface="Calibri" panose="020F0502020204030204"/>
              </a:rPr>
              <a:t>8</a:t>
            </a:r>
            <a:r>
              <a:rPr kumimoji="0" lang="en-US" sz="2400" b="1" i="0" u="sng" strike="noStrike" kern="1200" cap="none" spc="0" normalizeH="0" baseline="0" noProof="0" dirty="0">
                <a:ln w="0"/>
                <a:solidFill>
                  <a:srgbClr val="002060"/>
                </a:solidFill>
                <a:effectLst>
                  <a:outerShdw blurRad="38100" dist="25400" dir="5400000" algn="ctr" rotWithShape="0">
                    <a:srgbClr val="6E747A">
                      <a:alpha val="43000"/>
                    </a:srgbClr>
                  </a:outerShdw>
                </a:effectLst>
                <a:uLnTx/>
                <a:uFillTx/>
                <a:latin typeface="Calibri" panose="020F0502020204030204"/>
                <a:ea typeface="+mn-ea"/>
                <a:cs typeface="+mn-cs"/>
              </a:rPr>
              <a:t> Art: Journey of Knowledge Term Three Luke Dixon</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550226"/>
            <a:ext cx="8984043" cy="830997"/>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Pupils will build upon prior knowledge pupils have learned within this subject area in year 7. They will develop exiting knowledge on the formal elements in order to improve their skillset.  They will be given an introduction to portraits and how to breakdown proportions to create realistic features as well as the possible opportunity to experience printmaking and inks.  Pupils will learn about different types of Artists and craftsperson's. They will be given more ownership in their planning and  personal response.</a:t>
            </a:r>
            <a:endParaRPr lang="en-GB" sz="1200" b="1"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650640347"/>
              </p:ext>
            </p:extLst>
          </p:nvPr>
        </p:nvGraphicFramePr>
        <p:xfrm>
          <a:off x="68239" y="1547392"/>
          <a:ext cx="12063194" cy="5288280"/>
        </p:xfrm>
        <a:graphic>
          <a:graphicData uri="http://schemas.openxmlformats.org/drawingml/2006/table">
            <a:tbl>
              <a:tblPr firstRow="1" bandRow="1">
                <a:tableStyleId>{5940675A-B579-460E-94D1-54222C63F5DA}</a:tableStyleId>
              </a:tblPr>
              <a:tblGrid>
                <a:gridCol w="6335649">
                  <a:extLst>
                    <a:ext uri="{9D8B030D-6E8A-4147-A177-3AD203B41FA5}">
                      <a16:colId xmlns:a16="http://schemas.microsoft.com/office/drawing/2014/main" val="3001272792"/>
                    </a:ext>
                  </a:extLst>
                </a:gridCol>
                <a:gridCol w="3307671">
                  <a:extLst>
                    <a:ext uri="{9D8B030D-6E8A-4147-A177-3AD203B41FA5}">
                      <a16:colId xmlns:a16="http://schemas.microsoft.com/office/drawing/2014/main" val="1897910160"/>
                    </a:ext>
                  </a:extLst>
                </a:gridCol>
                <a:gridCol w="2419874">
                  <a:extLst>
                    <a:ext uri="{9D8B030D-6E8A-4147-A177-3AD203B41FA5}">
                      <a16:colId xmlns:a16="http://schemas.microsoft.com/office/drawing/2014/main" val="3498275268"/>
                    </a:ext>
                  </a:extLst>
                </a:gridCol>
              </a:tblGrid>
              <a:tr h="4921647">
                <a:tc>
                  <a:txBody>
                    <a:bodyPr/>
                    <a:lstStyle/>
                    <a:p>
                      <a:pPr marL="0" indent="0" algn="l">
                        <a:buFont typeface="Arial" panose="020B0604020202020204" pitchFamily="34" charset="0"/>
                        <a:buNone/>
                      </a:pPr>
                      <a:r>
                        <a:rPr lang="en-GB" sz="1100" b="1" u="sng" baseline="0" dirty="0">
                          <a:solidFill>
                            <a:srgbClr val="002060"/>
                          </a:solidFill>
                        </a:rPr>
                        <a:t>CORE KNOWLEDGE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Constructing a critical artist study on the work of Luke Dixon.</a:t>
                      </a:r>
                      <a:endParaRPr lang="en-GB" sz="1100" b="1" u="none"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Planning for a personal response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Creating a personal response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How to evaluate your own work and others effectively.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Line:</a:t>
                      </a:r>
                      <a:r>
                        <a:rPr kumimoji="0" lang="en-GB" sz="1100" b="1" i="0" u="none" strike="noStrike" kern="1200" cap="none" spc="0" normalizeH="0" baseline="0" noProof="0" dirty="0">
                          <a:ln>
                            <a:noFill/>
                          </a:ln>
                          <a:solidFill>
                            <a:schemeClr val="tx1"/>
                          </a:solidFill>
                          <a:effectLst/>
                          <a:uLnTx/>
                          <a:uFillTx/>
                          <a:latin typeface="+mn-lt"/>
                          <a:ea typeface="+mn-ea"/>
                          <a:cs typeface="+mn-cs"/>
                        </a:rPr>
                        <a:t> </a:t>
                      </a:r>
                      <a:r>
                        <a:rPr lang="en-GB" sz="1100" b="1" i="0" u="none" kern="1200" baseline="0" dirty="0">
                          <a:solidFill>
                            <a:schemeClr val="tx1"/>
                          </a:solidFill>
                          <a:effectLst/>
                          <a:latin typeface="+mn-lt"/>
                          <a:ea typeface="+mn-ea"/>
                          <a:cs typeface="+mn-cs"/>
                        </a:rPr>
                        <a:t>Mark making is the application of any mark upon a page, descriptive lines are lines such as crosshatching or tone that help to describe the image. Crosshatching and other mark making techniques that help to develop tone within a piece</a:t>
                      </a:r>
                    </a:p>
                    <a:p>
                      <a:pPr marL="0" indent="0" algn="l">
                        <a:buFont typeface="Arial" panose="020B0604020202020204" pitchFamily="34" charset="0"/>
                        <a:buNone/>
                      </a:pPr>
                      <a:r>
                        <a:rPr kumimoji="0" lang="en-GB" sz="1100" b="0" i="0" u="none" strike="noStrike" kern="1200" cap="none" spc="0" normalizeH="0" baseline="0" noProof="0" dirty="0">
                          <a:ln>
                            <a:noFill/>
                          </a:ln>
                          <a:solidFill>
                            <a:srgbClr val="002060"/>
                          </a:solidFill>
                          <a:effectLst/>
                          <a:uLnTx/>
                          <a:uFillTx/>
                          <a:latin typeface="+mn-lt"/>
                          <a:ea typeface="+mn-ea"/>
                          <a:cs typeface="+mn-cs"/>
                        </a:rPr>
                        <a:t>Colour: </a:t>
                      </a:r>
                      <a:r>
                        <a:rPr lang="en-GB" sz="1100" b="1" u="none" baseline="0" dirty="0">
                          <a:solidFill>
                            <a:schemeClr val="tx1"/>
                          </a:solidFill>
                          <a:latin typeface="+mn-lt"/>
                        </a:rPr>
                        <a:t>Complimentary colours are opposite each other on the colour wheel, When placed next to each other they create a strong contrast.</a:t>
                      </a:r>
                      <a:r>
                        <a:rPr lang="en-GB" sz="1100" b="1" u="none" baseline="0" dirty="0">
                          <a:solidFill>
                            <a:schemeClr val="tx1"/>
                          </a:solidFill>
                        </a:rPr>
                        <a:t> Primary colours are red blue and yellow</a:t>
                      </a:r>
                    </a:p>
                    <a:p>
                      <a:pPr marL="0" indent="0" algn="l">
                        <a:buFont typeface="Arial" panose="020B0604020202020204" pitchFamily="34" charset="0"/>
                        <a:buNone/>
                      </a:pPr>
                      <a:r>
                        <a:rPr lang="en-GB" sz="1100" b="1" u="none" baseline="0" dirty="0">
                          <a:solidFill>
                            <a:schemeClr val="tx1"/>
                          </a:solidFill>
                        </a:rPr>
                        <a:t>Secondary colours are green purple and orange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u="none" baseline="0" dirty="0">
                          <a:solidFill>
                            <a:schemeClr val="tx1"/>
                          </a:solidFill>
                        </a:rPr>
                        <a:t>Black is not a colour but a shade. It is the absence of colour and is created by mixing all colours together.</a:t>
                      </a:r>
                      <a:r>
                        <a:rPr lang="en-US" sz="1100" b="1" u="none" baseline="0" dirty="0">
                          <a:solidFill>
                            <a:schemeClr val="tx1"/>
                          </a:solidFill>
                          <a:latin typeface="+mn-lt"/>
                          <a:cs typeface="Arial" panose="020B0604020202020204" pitchFamily="34" charset="0"/>
                        </a:rPr>
                        <a:t> Harmonious shading is the blending of </a:t>
                      </a:r>
                      <a:r>
                        <a:rPr lang="en-US" sz="1100" b="1" u="none" baseline="0" dirty="0" err="1">
                          <a:solidFill>
                            <a:schemeClr val="tx1"/>
                          </a:solidFill>
                          <a:latin typeface="+mn-lt"/>
                          <a:cs typeface="Arial" panose="020B0604020202020204" pitchFamily="34" charset="0"/>
                        </a:rPr>
                        <a:t>colours</a:t>
                      </a:r>
                      <a:r>
                        <a:rPr lang="en-US" sz="1100" b="1" u="none" baseline="0" dirty="0">
                          <a:solidFill>
                            <a:schemeClr val="tx1"/>
                          </a:solidFill>
                          <a:latin typeface="+mn-lt"/>
                          <a:cs typeface="Arial" panose="020B0604020202020204" pitchFamily="34" charset="0"/>
                        </a:rPr>
                        <a:t> that sit next to each other on the </a:t>
                      </a:r>
                      <a:r>
                        <a:rPr lang="en-US" sz="1100" b="1" u="none" baseline="0" dirty="0" err="1">
                          <a:solidFill>
                            <a:schemeClr val="tx1"/>
                          </a:solidFill>
                          <a:latin typeface="+mn-lt"/>
                          <a:cs typeface="Arial" panose="020B0604020202020204" pitchFamily="34" charset="0"/>
                        </a:rPr>
                        <a:t>colour</a:t>
                      </a:r>
                      <a:r>
                        <a:rPr lang="en-US" sz="1100" b="1" u="none" baseline="0" dirty="0">
                          <a:solidFill>
                            <a:schemeClr val="tx1"/>
                          </a:solidFill>
                          <a:latin typeface="+mn-lt"/>
                          <a:cs typeface="Arial" panose="020B0604020202020204" pitchFamily="34" charset="0"/>
                        </a:rPr>
                        <a:t> wheel. Water </a:t>
                      </a:r>
                      <a:r>
                        <a:rPr lang="en-US" sz="1100" b="1" u="none" baseline="0" dirty="0" err="1">
                          <a:solidFill>
                            <a:schemeClr val="tx1"/>
                          </a:solidFill>
                          <a:latin typeface="+mn-lt"/>
                          <a:cs typeface="Arial" panose="020B0604020202020204" pitchFamily="34" charset="0"/>
                        </a:rPr>
                        <a:t>colours</a:t>
                      </a:r>
                      <a:r>
                        <a:rPr lang="en-US" sz="1100" b="1" u="none" baseline="0" dirty="0">
                          <a:solidFill>
                            <a:schemeClr val="tx1"/>
                          </a:solidFill>
                          <a:latin typeface="+mn-lt"/>
                          <a:cs typeface="Arial" panose="020B0604020202020204" pitchFamily="34" charset="0"/>
                        </a:rPr>
                        <a:t> can create tone and depth by layering </a:t>
                      </a:r>
                    </a:p>
                    <a:p>
                      <a:pPr marL="0" indent="0" algn="l">
                        <a:buFont typeface="Arial" panose="020B0604020202020204" pitchFamily="34" charset="0"/>
                        <a:buNone/>
                      </a:pPr>
                      <a:r>
                        <a:rPr kumimoji="0" lang="en-GB" sz="1100" b="0" i="0" u="none" strike="noStrike" kern="1200" cap="none" spc="0" normalizeH="0" baseline="0" noProof="0" dirty="0">
                          <a:ln>
                            <a:noFill/>
                          </a:ln>
                          <a:solidFill>
                            <a:srgbClr val="002060"/>
                          </a:solidFill>
                          <a:effectLst/>
                          <a:uLnTx/>
                          <a:uFillTx/>
                          <a:latin typeface="+mn-lt"/>
                          <a:ea typeface="+mn-ea"/>
                          <a:cs typeface="+mn-cs"/>
                        </a:rPr>
                        <a:t>Form: </a:t>
                      </a:r>
                      <a:r>
                        <a:rPr lang="en-GB" sz="1100" b="1" u="none" baseline="0" dirty="0">
                          <a:solidFill>
                            <a:schemeClr val="tx1"/>
                          </a:solidFill>
                        </a:rPr>
                        <a:t>Positive space is the subject of the work. Negative space is the space around and in between the subjects. </a:t>
                      </a:r>
                      <a:r>
                        <a:rPr lang="en-GB" sz="1100" b="1" i="0" kern="1200" dirty="0">
                          <a:solidFill>
                            <a:schemeClr val="tx1"/>
                          </a:solidFill>
                          <a:effectLst/>
                          <a:latin typeface="+mn-lt"/>
                          <a:ea typeface="+mn-ea"/>
                          <a:cs typeface="+mn-cs"/>
                        </a:rPr>
                        <a:t>Proportion is the principle of art that refers to relative size. </a:t>
                      </a:r>
                      <a:r>
                        <a:rPr lang="en-GB" sz="1100" b="1" i="0" u="none" kern="1200" baseline="0" dirty="0">
                          <a:solidFill>
                            <a:schemeClr val="tx1"/>
                          </a:solidFill>
                          <a:effectLst/>
                          <a:latin typeface="+mn-lt"/>
                          <a:ea typeface="+mn-ea"/>
                          <a:cs typeface="+mn-cs"/>
                        </a:rPr>
                        <a:t>The eyes are situated in the middle of the face  with an eye sized gap in-between them. The eyebrows and nose are in proportion to the ears. </a:t>
                      </a:r>
                      <a:r>
                        <a:rPr lang="en-GB" sz="1100" b="1" u="none" baseline="0" dirty="0">
                          <a:solidFill>
                            <a:schemeClr val="tx1"/>
                          </a:solidFill>
                        </a:rPr>
                        <a:t>2D shapes are flat An eye can be created by following steps that break the form down into shapes</a:t>
                      </a:r>
                    </a:p>
                    <a:p>
                      <a:pPr marL="0" indent="0" algn="l">
                        <a:buFont typeface="Arial" panose="020B0604020202020204" pitchFamily="34" charset="0"/>
                        <a:buNone/>
                      </a:pPr>
                      <a:r>
                        <a:rPr kumimoji="0" lang="en-GB" sz="1100" b="0" i="0" u="none" strike="noStrike" kern="1200" cap="none" spc="0" normalizeH="0" baseline="0" noProof="0" dirty="0">
                          <a:ln>
                            <a:noFill/>
                          </a:ln>
                          <a:solidFill>
                            <a:srgbClr val="002060"/>
                          </a:solidFill>
                          <a:effectLst/>
                          <a:uLnTx/>
                          <a:uFillTx/>
                          <a:latin typeface="+mn-lt"/>
                          <a:ea typeface="+mn-ea"/>
                          <a:cs typeface="+mn-cs"/>
                        </a:rPr>
                        <a:t>Tone:</a:t>
                      </a:r>
                      <a:r>
                        <a:rPr lang="en-US" sz="1100" b="1" u="none" baseline="0" dirty="0">
                          <a:solidFill>
                            <a:schemeClr val="tx1"/>
                          </a:solidFill>
                          <a:latin typeface="+mn-lt"/>
                          <a:cs typeface="Arial" panose="020B0604020202020204" pitchFamily="34" charset="0"/>
                        </a:rPr>
                        <a:t> </a:t>
                      </a:r>
                      <a:r>
                        <a:rPr lang="en-GB" sz="1100" b="1" i="0" u="none" kern="1200" baseline="0" dirty="0">
                          <a:solidFill>
                            <a:schemeClr val="tx1"/>
                          </a:solidFill>
                          <a:effectLst/>
                          <a:latin typeface="+mn-lt"/>
                          <a:ea typeface="+mn-ea"/>
                          <a:cs typeface="+mn-cs"/>
                        </a:rPr>
                        <a:t>mark making can be used to develop tone. Gradient is the development from dark to light using </a:t>
                      </a:r>
                    </a:p>
                    <a:p>
                      <a:pPr marL="0" indent="0" algn="l">
                        <a:buFont typeface="Arial" panose="020B0604020202020204" pitchFamily="34" charset="0"/>
                        <a:buNone/>
                      </a:pPr>
                      <a:r>
                        <a:rPr lang="en-GB" sz="1100" b="1" i="0" u="none" kern="1200" baseline="0" dirty="0">
                          <a:solidFill>
                            <a:schemeClr val="tx1"/>
                          </a:solidFill>
                          <a:effectLst/>
                          <a:latin typeface="+mn-lt"/>
                          <a:ea typeface="+mn-ea"/>
                          <a:cs typeface="+mn-cs"/>
                        </a:rPr>
                        <a:t> shading or mark making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Texture:</a:t>
                      </a:r>
                      <a:r>
                        <a:rPr kumimoji="0" lang="en-GB" sz="1100" b="1" i="0" u="none" strike="noStrike" kern="1200" cap="none" spc="0" normalizeH="0" baseline="0" noProof="0" dirty="0">
                          <a:ln>
                            <a:noFill/>
                          </a:ln>
                          <a:solidFill>
                            <a:schemeClr val="tx1"/>
                          </a:solidFill>
                          <a:effectLst/>
                          <a:uLnTx/>
                          <a:uFillTx/>
                          <a:latin typeface="+mn-lt"/>
                          <a:ea typeface="+mn-ea"/>
                          <a:cs typeface="+mn-cs"/>
                        </a:rPr>
                        <a:t> </a:t>
                      </a:r>
                      <a:r>
                        <a:rPr lang="en-GB" sz="1100" b="1" u="none" baseline="0" dirty="0">
                          <a:solidFill>
                            <a:schemeClr val="tx1"/>
                          </a:solidFill>
                        </a:rPr>
                        <a:t>Collage is the assembly of small pieces of card, paper or media to create a whole image.</a:t>
                      </a:r>
                      <a:endParaRPr lang="en-US" sz="1100" b="1" u="none" baseline="0"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Pattern:</a:t>
                      </a:r>
                      <a:r>
                        <a:rPr lang="en-US" sz="1100" b="1" u="none" baseline="0" dirty="0">
                          <a:solidFill>
                            <a:schemeClr val="tx1"/>
                          </a:solidFill>
                          <a:latin typeface="+mn-lt"/>
                          <a:cs typeface="Arial" panose="020B0604020202020204" pitchFamily="34" charset="0"/>
                        </a:rPr>
                        <a:t>Pattern is a repeated decorative design. </a:t>
                      </a:r>
                      <a:r>
                        <a:rPr lang="en-US" sz="1100" b="1" u="none" baseline="0" dirty="0" err="1">
                          <a:solidFill>
                            <a:schemeClr val="tx1"/>
                          </a:solidFill>
                          <a:latin typeface="+mn-lt"/>
                          <a:cs typeface="Arial" panose="020B0604020202020204" pitchFamily="34" charset="0"/>
                        </a:rPr>
                        <a:t>Zentangle</a:t>
                      </a:r>
                      <a:r>
                        <a:rPr lang="en-US" sz="1100" b="1" u="none" baseline="0" dirty="0">
                          <a:solidFill>
                            <a:schemeClr val="tx1"/>
                          </a:solidFill>
                          <a:latin typeface="+mn-lt"/>
                          <a:cs typeface="Arial" panose="020B0604020202020204" pitchFamily="34" charset="0"/>
                        </a:rPr>
                        <a:t> is an intricate, </a:t>
                      </a:r>
                      <a:r>
                        <a:rPr lang="en-US" sz="1100" b="1" u="none" baseline="0" dirty="0" err="1">
                          <a:solidFill>
                            <a:schemeClr val="tx1"/>
                          </a:solidFill>
                          <a:latin typeface="+mn-lt"/>
                          <a:cs typeface="Arial" panose="020B0604020202020204" pitchFamily="34" charset="0"/>
                        </a:rPr>
                        <a:t>freeflowing</a:t>
                      </a:r>
                      <a:r>
                        <a:rPr lang="en-US" sz="1100" b="1" u="none" baseline="0" dirty="0">
                          <a:solidFill>
                            <a:schemeClr val="tx1"/>
                          </a:solidFill>
                          <a:latin typeface="+mn-lt"/>
                          <a:cs typeface="Arial" panose="020B0604020202020204" pitchFamily="34" charset="0"/>
                        </a:rPr>
                        <a:t> pattern or doodle intended to calm and relax the creator. </a:t>
                      </a:r>
                      <a:r>
                        <a:rPr kumimoji="0" lang="en-GB" sz="1100" b="1" i="0" u="none" strike="noStrike" kern="1200" cap="none" spc="0" normalizeH="0" baseline="0" noProof="0" dirty="0">
                          <a:ln>
                            <a:noFill/>
                          </a:ln>
                          <a:solidFill>
                            <a:schemeClr val="tx1"/>
                          </a:solidFill>
                          <a:effectLst/>
                          <a:uLnTx/>
                          <a:uFillTx/>
                          <a:latin typeface="+mn-lt"/>
                          <a:ea typeface="+mn-ea"/>
                          <a:cs typeface="+mn-cs"/>
                        </a:rPr>
                        <a:t>A m</a:t>
                      </a:r>
                      <a:r>
                        <a:rPr lang="en-GB" sz="1100" b="1" u="none" dirty="0" err="1">
                          <a:solidFill>
                            <a:schemeClr val="tx1"/>
                          </a:solidFill>
                          <a:latin typeface="+mn-lt"/>
                        </a:rPr>
                        <a:t>andala</a:t>
                      </a:r>
                      <a:r>
                        <a:rPr lang="en-GB" sz="1100" b="1" u="none" dirty="0">
                          <a:solidFill>
                            <a:schemeClr val="tx1"/>
                          </a:solidFill>
                          <a:latin typeface="+mn-lt"/>
                        </a:rPr>
                        <a:t>, a circular pattern representing the universe in Hindu and Buddhist symbolism.</a:t>
                      </a:r>
                      <a:r>
                        <a:rPr lang="en-GB" sz="1100" b="1" i="0" u="none" dirty="0">
                          <a:solidFill>
                            <a:schemeClr val="tx1"/>
                          </a:solidFill>
                          <a:effectLst/>
                          <a:latin typeface="+mn-lt"/>
                        </a:rPr>
                        <a:t> A paisley pattern is a design using a teardrop-shaped motif with a curved upper end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Composition: </a:t>
                      </a:r>
                      <a:r>
                        <a:rPr lang="en-GB" sz="1100" b="1" i="0" u="none" kern="1200" baseline="0" dirty="0">
                          <a:solidFill>
                            <a:schemeClr val="tx1"/>
                          </a:solidFill>
                          <a:effectLst/>
                          <a:latin typeface="+mn-lt"/>
                          <a:ea typeface="+mn-ea"/>
                          <a:cs typeface="+mn-cs"/>
                        </a:rPr>
                        <a:t>A portrait is a painting, drawing, photograph, or engraving of a person, it usually focuses only on the face or head and shoulders. Secondary source is when you use a photograph or researched image to draw from.</a:t>
                      </a:r>
                      <a:r>
                        <a:rPr lang="en-GB" sz="1100" b="1" u="none" baseline="0" dirty="0">
                          <a:solidFill>
                            <a:schemeClr val="tx1"/>
                          </a:solidFill>
                        </a:rPr>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u="none" baseline="0" dirty="0">
                        <a:solidFill>
                          <a:schemeClr val="tx1"/>
                        </a:solidFill>
                        <a:latin typeface="+mn-lt"/>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1" u="none" baseline="0"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100" b="1" i="0" u="sng" strike="noStrike" kern="1200" cap="none" spc="0" normalizeH="0" baseline="0" noProof="0" dirty="0">
                        <a:ln>
                          <a:noFill/>
                        </a:ln>
                        <a:solidFill>
                          <a:srgbClr val="002060"/>
                        </a:solidFill>
                        <a:effectLst/>
                        <a:uLnTx/>
                        <a:uFillTx/>
                        <a:latin typeface="+mn-lt"/>
                        <a:ea typeface="+mn-ea"/>
                        <a:cs typeface="+mn-cs"/>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Mastery of </a:t>
                      </a:r>
                      <a:r>
                        <a:rPr lang="en-GB" sz="1100" b="0" u="none" dirty="0" err="1">
                          <a:solidFill>
                            <a:srgbClr val="002060"/>
                          </a:solidFill>
                        </a:rPr>
                        <a:t>potraiture</a:t>
                      </a:r>
                      <a:endParaRPr lang="en-GB" sz="1100" b="0" u="none" dirty="0">
                        <a:solidFill>
                          <a:srgbClr val="002060"/>
                        </a:solidFill>
                      </a:endParaRPr>
                    </a:p>
                    <a:p>
                      <a:pPr marL="0" indent="0" algn="l">
                        <a:buFont typeface="Arial" panose="020B0604020202020204" pitchFamily="34" charset="0"/>
                        <a:buNone/>
                      </a:pPr>
                      <a:r>
                        <a:rPr lang="en-GB" sz="1100" b="0" u="none" dirty="0">
                          <a:solidFill>
                            <a:srgbClr val="002060"/>
                          </a:solidFill>
                        </a:rPr>
                        <a:t>Printing/drawing opportunities</a:t>
                      </a:r>
                    </a:p>
                    <a:p>
                      <a:pPr marL="0" indent="0" algn="l">
                        <a:buFont typeface="Arial" panose="020B0604020202020204" pitchFamily="34" charset="0"/>
                        <a:buNone/>
                      </a:pPr>
                      <a:r>
                        <a:rPr lang="en-GB" sz="1100" b="0" u="none" dirty="0">
                          <a:solidFill>
                            <a:srgbClr val="002060"/>
                          </a:solidFill>
                        </a:rPr>
                        <a:t>Mastery of features/ profiles</a:t>
                      </a: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endParaRPr lang="en-GB" sz="1100" b="0" u="none"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r>
                        <a:rPr lang="en-GB" sz="1100" b="1" u="none" baseline="0" dirty="0">
                          <a:solidFill>
                            <a:schemeClr val="tx1"/>
                          </a:solidFill>
                          <a:latin typeface="+mn-lt"/>
                        </a:rPr>
                        <a:t>Complimentary colours,</a:t>
                      </a:r>
                      <a:r>
                        <a:rPr lang="en-US" sz="1100" b="1" u="none" dirty="0">
                          <a:solidFill>
                            <a:schemeClr val="tx1"/>
                          </a:solidFill>
                          <a:latin typeface="+mn-lt"/>
                          <a:cs typeface="Arial" panose="020B0604020202020204" pitchFamily="34" charset="0"/>
                        </a:rPr>
                        <a:t>, Pattern, </a:t>
                      </a:r>
                      <a:r>
                        <a:rPr lang="en-US" sz="1100" b="1" u="none" dirty="0" err="1">
                          <a:solidFill>
                            <a:schemeClr val="tx1"/>
                          </a:solidFill>
                          <a:latin typeface="+mn-lt"/>
                          <a:cs typeface="Arial" panose="020B0604020202020204" pitchFamily="34" charset="0"/>
                        </a:rPr>
                        <a:t>Zentangle</a:t>
                      </a:r>
                      <a:r>
                        <a:rPr lang="en-US" sz="1100" b="1" u="none" dirty="0">
                          <a:solidFill>
                            <a:schemeClr val="tx1"/>
                          </a:solidFill>
                          <a:latin typeface="+mn-lt"/>
                          <a:cs typeface="Arial" panose="020B0604020202020204" pitchFamily="34" charset="0"/>
                        </a:rPr>
                        <a:t>, portraiture, graphic, Harmonious, Intricate, Complex, Background, Craftsperson, Assembly, Construction, Positive space, Negative space, Media, Application, Detail, Layer, Composition, </a:t>
                      </a:r>
                      <a:r>
                        <a:rPr lang="en-GB" sz="1100" b="1" u="none" baseline="0" dirty="0">
                          <a:solidFill>
                            <a:schemeClr val="tx1"/>
                          </a:solidFill>
                          <a:latin typeface="+mn-lt"/>
                        </a:rPr>
                        <a:t>Portrait</a:t>
                      </a:r>
                      <a:r>
                        <a:rPr lang="en-GB" sz="1100" b="1" u="none" baseline="0" dirty="0">
                          <a:solidFill>
                            <a:schemeClr val="tx1"/>
                          </a:solidFill>
                          <a:latin typeface="+mn-lt"/>
                          <a:cs typeface="+mn-cs"/>
                        </a:rPr>
                        <a:t>, </a:t>
                      </a:r>
                      <a:r>
                        <a:rPr lang="en-GB" sz="1100" b="1" u="none" baseline="0" dirty="0">
                          <a:solidFill>
                            <a:schemeClr val="tx1"/>
                          </a:solidFill>
                          <a:latin typeface="+mn-lt"/>
                          <a:cs typeface="Arial" panose="020B0604020202020204" pitchFamily="34" charset="0"/>
                        </a:rPr>
                        <a:t>Proportion, Line, Tone, Gradient,  Mark making, Secondary source, crosshatching, watercolour, splatter, Print, Sketch, Trace, </a:t>
                      </a:r>
                      <a:r>
                        <a:rPr lang="en-GB" sz="1100" b="1" u="none" baseline="0" dirty="0">
                          <a:solidFill>
                            <a:schemeClr val="tx1"/>
                          </a:solidFill>
                          <a:latin typeface="+mn-lt"/>
                        </a:rPr>
                        <a:t>Primary colour, </a:t>
                      </a:r>
                      <a:r>
                        <a:rPr lang="en-GB" sz="1100" b="1" u="none" dirty="0">
                          <a:solidFill>
                            <a:schemeClr val="tx1"/>
                          </a:solidFill>
                          <a:latin typeface="+mn-lt"/>
                          <a:cs typeface="+mn-cs"/>
                        </a:rPr>
                        <a:t>Secondary</a:t>
                      </a:r>
                      <a:r>
                        <a:rPr lang="en-GB" sz="1100" b="1" u="none" baseline="0" dirty="0">
                          <a:solidFill>
                            <a:schemeClr val="tx1"/>
                          </a:solidFill>
                          <a:latin typeface="+mn-lt"/>
                          <a:cs typeface="+mn-cs"/>
                        </a:rPr>
                        <a:t> colour</a:t>
                      </a:r>
                      <a:r>
                        <a:rPr lang="en-US" sz="1100" b="1" u="none" baseline="0" dirty="0">
                          <a:solidFill>
                            <a:schemeClr val="tx1"/>
                          </a:solidFill>
                          <a:latin typeface="+mn-lt"/>
                          <a:cs typeface="Arial" panose="020B0604020202020204" pitchFamily="34" charset="0"/>
                        </a:rPr>
                        <a:t>, </a:t>
                      </a:r>
                      <a:r>
                        <a:rPr lang="en-US" sz="1100" b="1" u="none" dirty="0">
                          <a:solidFill>
                            <a:schemeClr val="tx1"/>
                          </a:solidFill>
                          <a:latin typeface="+mn-lt"/>
                          <a:cs typeface="Arial" panose="020B0604020202020204" pitchFamily="34" charset="0"/>
                        </a:rPr>
                        <a:t>Harmonious blending, 2D</a:t>
                      </a:r>
                      <a:r>
                        <a:rPr lang="en-US" sz="1100" b="1" u="none" baseline="0" dirty="0">
                          <a:solidFill>
                            <a:schemeClr val="tx1"/>
                          </a:solidFill>
                          <a:latin typeface="+mn-lt"/>
                          <a:cs typeface="Arial" panose="020B0604020202020204" pitchFamily="34" charset="0"/>
                        </a:rPr>
                        <a:t> shapes, Measure</a:t>
                      </a:r>
                    </a:p>
                    <a:p>
                      <a:pPr marL="0" indent="0" algn="l">
                        <a:buFont typeface="Arial" panose="020B0604020202020204" pitchFamily="34" charset="0"/>
                        <a:buNone/>
                      </a:pPr>
                      <a:endParaRPr lang="en-GB" sz="1100" b="1" u="none" baseline="0" dirty="0">
                        <a:solidFill>
                          <a:schemeClr val="tx1"/>
                        </a:solidFill>
                        <a:latin typeface="+mn-lt"/>
                        <a:cs typeface="Arial" panose="020B0604020202020204" pitchFamily="34" charset="0"/>
                      </a:endParaRPr>
                    </a:p>
                    <a:p>
                      <a:pPr marL="171450" indent="-171450" algn="l">
                        <a:buFont typeface="Arial" panose="020B0604020202020204" pitchFamily="34" charset="0"/>
                        <a:buChar char="•"/>
                      </a:pPr>
                      <a:endParaRPr lang="en-US" sz="1100" b="1" u="none" dirty="0">
                        <a:solidFill>
                          <a:schemeClr val="tx1"/>
                        </a:solidFill>
                        <a:latin typeface="+mn-lt"/>
                        <a:cs typeface="Arial" panose="020B0604020202020204" pitchFamily="34" charset="0"/>
                      </a:endParaRPr>
                    </a:p>
                    <a:p>
                      <a:pPr marL="171450" indent="-171450" algn="l">
                        <a:buFont typeface="Arial" panose="020B0604020202020204" pitchFamily="34" charset="0"/>
                        <a:buChar char="•"/>
                      </a:pPr>
                      <a:endParaRPr lang="en-US" sz="1100" b="1" u="none" dirty="0">
                        <a:solidFill>
                          <a:schemeClr val="tx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100" b="0" i="0" u="sng" strike="noStrike" kern="1200" cap="none" spc="0" normalizeH="0" baseline="0" noProof="0" dirty="0">
                          <a:ln>
                            <a:noFill/>
                          </a:ln>
                          <a:solidFill>
                            <a:srgbClr val="002060"/>
                          </a:solidFill>
                          <a:effectLst/>
                          <a:uLnTx/>
                          <a:uFillTx/>
                          <a:latin typeface="+mn-lt"/>
                          <a:ea typeface="+mn-ea"/>
                          <a:cs typeface="+mn-cs"/>
                        </a:rPr>
                        <a:t>SKILLS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100" b="0" u="none" baseline="0" dirty="0">
                          <a:solidFill>
                            <a:schemeClr val="tx1"/>
                          </a:solidFill>
                          <a:latin typeface="+mn-lt"/>
                          <a:cs typeface="Arial" panose="020B0604020202020204" pitchFamily="34" charset="0"/>
                        </a:rPr>
                        <a:t>Pattern/</a:t>
                      </a:r>
                      <a:r>
                        <a:rPr lang="en-US" sz="1100" b="0" u="none" baseline="0" dirty="0" err="1">
                          <a:solidFill>
                            <a:schemeClr val="tx1"/>
                          </a:solidFill>
                          <a:latin typeface="+mn-lt"/>
                          <a:cs typeface="Arial" panose="020B0604020202020204" pitchFamily="34" charset="0"/>
                        </a:rPr>
                        <a:t>zentangle</a:t>
                      </a:r>
                      <a:r>
                        <a:rPr lang="en-US" sz="1100" b="0" u="none" baseline="0" dirty="0">
                          <a:solidFill>
                            <a:schemeClr val="tx1"/>
                          </a:solidFill>
                          <a:latin typeface="+mn-lt"/>
                          <a:cs typeface="Arial" panose="020B0604020202020204" pitchFamily="34" charset="0"/>
                        </a:rPr>
                        <a:t>,</a:t>
                      </a:r>
                      <a:r>
                        <a:rPr lang="en-GB" sz="1100" b="0" u="none" baseline="0" dirty="0">
                          <a:solidFill>
                            <a:schemeClr val="tx1"/>
                          </a:solidFill>
                        </a:rPr>
                        <a:t>, Detail, </a:t>
                      </a:r>
                      <a:r>
                        <a:rPr lang="en-US" sz="1100" b="0" u="none" baseline="0" dirty="0" err="1">
                          <a:solidFill>
                            <a:schemeClr val="tx1"/>
                          </a:solidFill>
                          <a:latin typeface="+mn-lt"/>
                          <a:cs typeface="Arial" panose="020B0604020202020204" pitchFamily="34" charset="0"/>
                        </a:rPr>
                        <a:t>Colour</a:t>
                      </a:r>
                      <a:r>
                        <a:rPr lang="en-US" sz="1100" b="0" u="none" baseline="0" dirty="0">
                          <a:solidFill>
                            <a:schemeClr val="tx1"/>
                          </a:solidFill>
                          <a:latin typeface="+mn-lt"/>
                          <a:cs typeface="Arial" panose="020B0604020202020204" pitchFamily="34" charset="0"/>
                        </a:rPr>
                        <a:t> blending</a:t>
                      </a:r>
                      <a:r>
                        <a:rPr lang="en-GB" sz="1100" b="0" u="none" baseline="0" dirty="0">
                          <a:solidFill>
                            <a:schemeClr val="tx1"/>
                          </a:solidFill>
                          <a:latin typeface="+mn-lt"/>
                          <a:cs typeface="Arial" panose="020B0604020202020204" pitchFamily="34" charset="0"/>
                        </a:rPr>
                        <a:t>, expressive watercolour, planning, evaluating, mark-making, colour mixing, print,, proportions, portraits, features, graphic representation, graphite transfer.</a:t>
                      </a:r>
                      <a:endParaRPr lang="en-US" sz="1100" b="0" u="none" baseline="0" dirty="0">
                        <a:solidFill>
                          <a:schemeClr val="tx1"/>
                        </a:solidFill>
                        <a:latin typeface="+mn-lt"/>
                        <a:cs typeface="Arial" panose="020B0604020202020204" pitchFamily="34" charset="0"/>
                      </a:endParaRPr>
                    </a:p>
                  </a:txBody>
                  <a:tcPr/>
                </a:tc>
                <a:tc>
                  <a:txBody>
                    <a:bodyPr/>
                    <a:lstStyle/>
                    <a:p>
                      <a:pPr algn="l"/>
                      <a:r>
                        <a:rPr lang="en-GB" sz="1100" b="0" u="sng" dirty="0">
                          <a:solidFill>
                            <a:srgbClr val="002060"/>
                          </a:solidFill>
                        </a:rPr>
                        <a:t>Personal Development</a:t>
                      </a:r>
                    </a:p>
                    <a:p>
                      <a:pPr algn="l"/>
                      <a:r>
                        <a:rPr lang="en-US" sz="1100" b="0" u="none" dirty="0">
                          <a:solidFill>
                            <a:srgbClr val="002060"/>
                          </a:solidFill>
                        </a:rPr>
                        <a:t>Discussions regarding crafts persons</a:t>
                      </a:r>
                    </a:p>
                    <a:p>
                      <a:pPr algn="l"/>
                      <a:r>
                        <a:rPr lang="en-US" sz="1100" b="0" u="none" dirty="0">
                          <a:solidFill>
                            <a:srgbClr val="002060"/>
                          </a:solidFill>
                        </a:rPr>
                        <a:t>Respecting other cultures and religions</a:t>
                      </a:r>
                    </a:p>
                    <a:p>
                      <a:pPr algn="l"/>
                      <a:r>
                        <a:rPr lang="en-US" sz="1100" b="0" u="none" dirty="0">
                          <a:solidFill>
                            <a:srgbClr val="002060"/>
                          </a:solidFill>
                        </a:rPr>
                        <a:t>Resilience</a:t>
                      </a:r>
                    </a:p>
                    <a:p>
                      <a:pPr algn="l"/>
                      <a:r>
                        <a:rPr lang="en-US" sz="1100" b="0" u="none" dirty="0">
                          <a:solidFill>
                            <a:srgbClr val="002060"/>
                          </a:solidFill>
                        </a:rPr>
                        <a:t>Refine and reworking</a:t>
                      </a:r>
                    </a:p>
                    <a:p>
                      <a:pPr algn="l"/>
                      <a:endParaRPr lang="en-US" sz="1100" b="0" u="sng" dirty="0">
                        <a:solidFill>
                          <a:srgbClr val="002060"/>
                        </a:solidFill>
                      </a:endParaRPr>
                    </a:p>
                    <a:p>
                      <a:pPr algn="l"/>
                      <a:endParaRPr lang="en-US" sz="1100" b="0" u="sng" dirty="0">
                        <a:solidFill>
                          <a:srgbClr val="002060"/>
                        </a:solidFill>
                      </a:endParaRPr>
                    </a:p>
                    <a:p>
                      <a:pPr algn="l"/>
                      <a:r>
                        <a:rPr lang="en-US" sz="1100" b="0" u="sng" dirty="0">
                          <a:solidFill>
                            <a:srgbClr val="002060"/>
                          </a:solidFill>
                        </a:rPr>
                        <a:t>L</a:t>
                      </a:r>
                      <a:r>
                        <a:rPr lang="en-GB" sz="1100" b="0" u="sng" dirty="0" err="1">
                          <a:solidFill>
                            <a:srgbClr val="002060"/>
                          </a:solidFill>
                        </a:rPr>
                        <a:t>iteracy</a:t>
                      </a:r>
                      <a:r>
                        <a:rPr lang="en-GB" sz="1100" b="0" u="sng" dirty="0">
                          <a:solidFill>
                            <a:srgbClr val="002060"/>
                          </a:solidFill>
                        </a:rPr>
                        <a:t> Focus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Cultural stories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Biographies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Glossary of key terms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Plans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Evaluations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b="0" u="sng" dirty="0">
                        <a:solidFill>
                          <a:srgbClr val="002060"/>
                        </a:solidFill>
                      </a:endParaRPr>
                    </a:p>
                    <a:p>
                      <a:pPr algn="l"/>
                      <a:r>
                        <a:rPr lang="en-US" sz="1100" b="0" u="sng" dirty="0">
                          <a:solidFill>
                            <a:srgbClr val="002060"/>
                          </a:solidFill>
                        </a:rPr>
                        <a:t>N</a:t>
                      </a:r>
                      <a:r>
                        <a:rPr lang="en-GB" sz="1100" b="0" u="sng" dirty="0" err="1">
                          <a:solidFill>
                            <a:srgbClr val="002060"/>
                          </a:solidFill>
                        </a:rPr>
                        <a:t>umeracy</a:t>
                      </a:r>
                      <a:r>
                        <a:rPr lang="en-GB" sz="1100" b="0" u="sng" dirty="0">
                          <a:solidFill>
                            <a:srgbClr val="002060"/>
                          </a:solidFill>
                        </a:rPr>
                        <a:t> focus</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prstClr val="black"/>
                          </a:solidFill>
                          <a:effectLst/>
                          <a:uLnTx/>
                          <a:uFillTx/>
                          <a:latin typeface="+mn-lt"/>
                          <a:ea typeface="+mn-ea"/>
                          <a:cs typeface="+mn-cs"/>
                        </a:rPr>
                        <a:t>2D regular</a:t>
                      </a:r>
                      <a:r>
                        <a:rPr kumimoji="0" lang="en-GB" sz="1100" b="0" i="0" u="none" strike="noStrike" kern="1200" cap="none" spc="0" normalizeH="0" noProof="0" dirty="0">
                          <a:ln>
                            <a:noFill/>
                          </a:ln>
                          <a:solidFill>
                            <a:prstClr val="black"/>
                          </a:solidFill>
                          <a:effectLst/>
                          <a:uLnTx/>
                          <a:uFillTx/>
                          <a:latin typeface="+mn-lt"/>
                          <a:ea typeface="+mn-ea"/>
                          <a:cs typeface="+mn-cs"/>
                        </a:rPr>
                        <a:t> and irregular shapes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100" baseline="0" dirty="0">
                          <a:solidFill>
                            <a:prstClr val="black"/>
                          </a:solidFill>
                          <a:latin typeface="+mn-lt"/>
                        </a:rPr>
                        <a:t>Measurements</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100" baseline="0" dirty="0">
                          <a:solidFill>
                            <a:prstClr val="black"/>
                          </a:solidFill>
                          <a:latin typeface="+mn-lt"/>
                        </a:rPr>
                        <a:t>Ratio of paint </a:t>
                      </a:r>
                    </a:p>
                    <a:p>
                      <a:pPr marL="0" marR="0" lvl="0" indent="0" algn="l" defTabSz="457200" rtl="0" eaLnBrk="1" fontAlgn="auto" latinLnBrk="0" hangingPunct="1">
                        <a:lnSpc>
                          <a:spcPct val="100000"/>
                        </a:lnSpc>
                        <a:spcBef>
                          <a:spcPts val="0"/>
                        </a:spcBef>
                        <a:spcAft>
                          <a:spcPts val="0"/>
                        </a:spcAft>
                        <a:buClrTx/>
                        <a:buSzTx/>
                        <a:buFontTx/>
                        <a:buNone/>
                        <a:tabLst/>
                        <a:defRPr/>
                      </a:pPr>
                      <a:r>
                        <a:rPr lang="en-GB" sz="1100" baseline="0" dirty="0">
                          <a:solidFill>
                            <a:prstClr val="black"/>
                          </a:solidFill>
                          <a:latin typeface="+mn-lt"/>
                        </a:rPr>
                        <a:t>fractions.</a:t>
                      </a:r>
                    </a:p>
                    <a:p>
                      <a:pPr algn="l"/>
                      <a:endParaRPr lang="en-GB" sz="1100" b="0" u="none" dirty="0">
                        <a:solidFill>
                          <a:srgbClr val="002060"/>
                        </a:solidFill>
                      </a:endParaRPr>
                    </a:p>
                    <a:p>
                      <a:pPr algn="l"/>
                      <a:r>
                        <a:rPr lang="en-GB" sz="1100" b="1" u="sng" dirty="0">
                          <a:solidFill>
                            <a:srgbClr val="002060"/>
                          </a:solidFill>
                        </a:rPr>
                        <a:t>WHERE NEXT?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Confident and safe use of watercolour and craft knives </a:t>
                      </a:r>
                      <a:r>
                        <a:rPr lang="en-GB" sz="1100" b="0" u="none" dirty="0">
                          <a:solidFill>
                            <a:srgbClr val="002060"/>
                          </a:solidFill>
                        </a:rPr>
                        <a:t>The skills and elements will be the building blocks for year 9 and KS4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dirty="0">
                          <a:ln>
                            <a:noFill/>
                          </a:ln>
                          <a:solidFill>
                            <a:srgbClr val="002060"/>
                          </a:solidFill>
                          <a:effectLst/>
                          <a:uLnTx/>
                          <a:uFillTx/>
                          <a:latin typeface="+mn-lt"/>
                          <a:ea typeface="+mn-ea"/>
                          <a:cs typeface="+mn-cs"/>
                        </a:rPr>
                        <a:t>KS4 -  Artist research, development, experimentation, plan and response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srgbClr val="00206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b="0" u="none" dirty="0">
                        <a:solidFill>
                          <a:srgbClr val="002060"/>
                        </a:solidFill>
                      </a:endParaRPr>
                    </a:p>
                    <a:p>
                      <a:pPr algn="l"/>
                      <a:r>
                        <a:rPr lang="en-GB" sz="1100" b="0" u="none" dirty="0">
                          <a:solidFill>
                            <a:srgbClr val="002060"/>
                          </a:solidFill>
                        </a:rPr>
                        <a:t> </a:t>
                      </a:r>
                    </a:p>
                  </a:txBody>
                  <a:tcPr/>
                </a:tc>
                <a:extLst>
                  <a:ext uri="{0D108BD9-81ED-4DB2-BD59-A6C34878D82A}">
                    <a16:rowId xmlns:a16="http://schemas.microsoft.com/office/drawing/2014/main" val="1196057531"/>
                  </a:ext>
                </a:extLst>
              </a:tr>
            </a:tbl>
          </a:graphicData>
        </a:graphic>
      </p:graphicFrame>
      <p:sp>
        <p:nvSpPr>
          <p:cNvPr id="3" name="TextBox 2">
            <a:extLst>
              <a:ext uri="{FF2B5EF4-FFF2-40B4-BE49-F238E27FC236}">
                <a16:creationId xmlns:a16="http://schemas.microsoft.com/office/drawing/2014/main" id="{DAF1A2B9-78B7-485C-8FE3-4C6AFC205AEA}"/>
              </a:ext>
            </a:extLst>
          </p:cNvPr>
          <p:cNvSpPr txBox="1"/>
          <p:nvPr/>
        </p:nvSpPr>
        <p:spPr>
          <a:xfrm>
            <a:off x="9320198" y="251351"/>
            <a:ext cx="2640592" cy="10772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1" i="0" u="sng" strike="noStrike" kern="1200" cap="none" spc="0" normalizeH="0" baseline="0" noProof="0" dirty="0">
                <a:ln>
                  <a:noFill/>
                </a:ln>
                <a:solidFill>
                  <a:prstClr val="black"/>
                </a:solidFill>
                <a:effectLst/>
                <a:uLnTx/>
                <a:uFillTx/>
                <a:latin typeface="Calibri" panose="020F0502020204030204"/>
                <a:ea typeface="+mn-ea"/>
                <a:cs typeface="+mn-cs"/>
              </a:rPr>
              <a:t>The bigger picture: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lvl="0" defTabSz="457200">
              <a:defRPr/>
            </a:pPr>
            <a:r>
              <a:rPr kumimoji="0" lang="en-GB" sz="1200" b="0" i="1" u="none" strike="noStrike" kern="1200" cap="none" spc="0" normalizeH="0" baseline="0" noProof="0" dirty="0">
                <a:ln>
                  <a:noFill/>
                </a:ln>
                <a:solidFill>
                  <a:prstClr val="black"/>
                </a:solidFill>
                <a:effectLst/>
                <a:uLnTx/>
                <a:uFillTx/>
                <a:latin typeface="Calibri" panose="020F0502020204030204"/>
                <a:ea typeface="+mn-ea"/>
                <a:cs typeface="+mn-cs"/>
              </a:rPr>
              <a:t>Career link – </a:t>
            </a:r>
            <a:r>
              <a:rPr lang="en-GB" sz="1200" dirty="0">
                <a:solidFill>
                  <a:prstClr val="black"/>
                </a:solidFill>
              </a:rPr>
              <a:t> Textile industry, make-up, meditation, architect, craftsperson, illustrator</a:t>
            </a:r>
          </a:p>
        </p:txBody>
      </p:sp>
    </p:spTree>
    <p:extLst>
      <p:ext uri="{BB962C8B-B14F-4D97-AF65-F5344CB8AC3E}">
        <p14:creationId xmlns:p14="http://schemas.microsoft.com/office/powerpoint/2010/main" val="277598143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1952</TotalTime>
  <Words>1985</Words>
  <Application>Microsoft Office PowerPoint</Application>
  <PresentationFormat>Widescreen</PresentationFormat>
  <Paragraphs>206</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1_Office Theme</vt:lpstr>
      <vt:lpstr>PowerPoint Presentation</vt:lpstr>
      <vt:lpstr>PowerPoint Presentation</vt:lpstr>
      <vt:lpstr>PowerPoint Presentation</vt:lpstr>
    </vt:vector>
  </TitlesOfParts>
  <Company>Hillside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Graeme</dc:creator>
  <cp:lastModifiedBy>Smith, Graeme</cp:lastModifiedBy>
  <cp:revision>192</cp:revision>
  <cp:lastPrinted>2020-11-06T15:59:17Z</cp:lastPrinted>
  <dcterms:created xsi:type="dcterms:W3CDTF">2020-02-24T11:11:20Z</dcterms:created>
  <dcterms:modified xsi:type="dcterms:W3CDTF">2023-03-19T18:16:54Z</dcterms:modified>
</cp:coreProperties>
</file>