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74" r:id="rId2"/>
    <p:sldId id="280" r:id="rId3"/>
    <p:sldId id="281" r:id="rId4"/>
  </p:sldIdLst>
  <p:sldSz cx="12192000" cy="6858000"/>
  <p:notesSz cx="6788150" cy="99234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24" autoAdjust="0"/>
    <p:restoredTop sz="94660"/>
  </p:normalViewPr>
  <p:slideViewPr>
    <p:cSldViewPr snapToGrid="0">
      <p:cViewPr varScale="1">
        <p:scale>
          <a:sx n="95" d="100"/>
          <a:sy n="95" d="100"/>
        </p:scale>
        <p:origin x="52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4925" y="0"/>
            <a:ext cx="2941638" cy="496888"/>
          </a:xfrm>
          <a:prstGeom prst="rect">
            <a:avLst/>
          </a:prstGeom>
        </p:spPr>
        <p:txBody>
          <a:bodyPr vert="horz" lIns="91440" tIns="45720" rIns="91440" bIns="45720" rtlCol="0"/>
          <a:lstStyle>
            <a:lvl1pPr algn="r">
              <a:defRPr sz="1200"/>
            </a:lvl1pPr>
          </a:lstStyle>
          <a:p>
            <a:fld id="{0EE5A26D-8E16-4971-A485-424911D131D1}" type="datetimeFigureOut">
              <a:rPr lang="en-GB" smtClean="0"/>
              <a:t>22/04/2023</a:t>
            </a:fld>
            <a:endParaRPr lang="en-GB"/>
          </a:p>
        </p:txBody>
      </p:sp>
      <p:sp>
        <p:nvSpPr>
          <p:cNvPr id="4" name="Slide Image Placeholder 3"/>
          <p:cNvSpPr>
            <a:spLocks noGrp="1" noRot="1" noChangeAspect="1"/>
          </p:cNvSpPr>
          <p:nvPr>
            <p:ph type="sldImg" idx="2"/>
          </p:nvPr>
        </p:nvSpPr>
        <p:spPr>
          <a:xfrm>
            <a:off x="417513" y="1239838"/>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5200"/>
            <a:ext cx="5429250"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6575"/>
            <a:ext cx="2941638"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4925" y="9426575"/>
            <a:ext cx="2941638" cy="496888"/>
          </a:xfrm>
          <a:prstGeom prst="rect">
            <a:avLst/>
          </a:prstGeom>
        </p:spPr>
        <p:txBody>
          <a:bodyPr vert="horz" lIns="91440" tIns="45720" rIns="91440" bIns="45720" rtlCol="0" anchor="b"/>
          <a:lstStyle>
            <a:lvl1pPr algn="r">
              <a:defRPr sz="1200"/>
            </a:lvl1pPr>
          </a:lstStyle>
          <a:p>
            <a:fld id="{5C5C30FF-83CD-4AB0-8E75-2FF5399F865D}" type="slidenum">
              <a:rPr lang="en-GB" smtClean="0"/>
              <a:t>‹#›</a:t>
            </a:fld>
            <a:endParaRPr lang="en-GB"/>
          </a:p>
        </p:txBody>
      </p:sp>
    </p:spTree>
    <p:extLst>
      <p:ext uri="{BB962C8B-B14F-4D97-AF65-F5344CB8AC3E}">
        <p14:creationId xmlns:p14="http://schemas.microsoft.com/office/powerpoint/2010/main" val="2932289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A894AE-061A-684E-AB07-38A14DF36FF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4532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A894AE-061A-684E-AB07-38A14DF36FF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502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A894AE-061A-684E-AB07-38A14DF36FF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9051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DD732-07F2-6F44-B922-D71801EBFCE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F12FE0E-2F7A-F04F-816F-B05975E6F5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544E412-0481-1D47-AB35-F54527D4379A}"/>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5" name="Footer Placeholder 4">
            <a:extLst>
              <a:ext uri="{FF2B5EF4-FFF2-40B4-BE49-F238E27FC236}">
                <a16:creationId xmlns:a16="http://schemas.microsoft.com/office/drawing/2014/main" id="{9B0967D3-E571-6940-BAC2-89B451FB1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076B48-6CFA-0A4C-BA1E-06CBD9AEDA3A}"/>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3595064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6B9EB-147B-024B-BAF3-3A1520D90B0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221B5D4-296D-604C-9006-7F187E137E0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B4C1FA9-A92C-0B4C-8C3C-4C95C382E672}"/>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5" name="Footer Placeholder 4">
            <a:extLst>
              <a:ext uri="{FF2B5EF4-FFF2-40B4-BE49-F238E27FC236}">
                <a16:creationId xmlns:a16="http://schemas.microsoft.com/office/drawing/2014/main" id="{C4817D4E-F741-A940-B08F-272E7A07D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38ED5F-D8ED-E049-BCA2-626E51D3A923}"/>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4202082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F608BB-8033-574D-9815-7CFA528A68D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9DF2E85-7528-3C4B-8BDC-032AA367529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B34DDBC-FE44-C545-A6FE-D07E2803D0E8}"/>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5" name="Footer Placeholder 4">
            <a:extLst>
              <a:ext uri="{FF2B5EF4-FFF2-40B4-BE49-F238E27FC236}">
                <a16:creationId xmlns:a16="http://schemas.microsoft.com/office/drawing/2014/main" id="{54DF1187-A1EF-764A-9603-BCB7CCD57A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DB799F-83D6-654F-A395-F2A42496F8C9}"/>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361869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C5AB8-E9EC-384A-9EF9-3FF0CC3F03E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F12A81F-BCC9-D24D-8843-A3F959F44FE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5B2A24C-C032-6D4D-825F-05536D116F80}"/>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5" name="Footer Placeholder 4">
            <a:extLst>
              <a:ext uri="{FF2B5EF4-FFF2-40B4-BE49-F238E27FC236}">
                <a16:creationId xmlns:a16="http://schemas.microsoft.com/office/drawing/2014/main" id="{2ED7E924-0D55-1044-9C2E-ED94D2183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D5C541-278D-F540-8B5B-675EA47ECC23}"/>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126814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39BDE-3236-EB41-954E-0811F0E136B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DD6948B-9A63-0F41-873F-84B9953AEA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9D3AD8-F41F-5C42-AF62-25F7F3BD5267}"/>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5" name="Footer Placeholder 4">
            <a:extLst>
              <a:ext uri="{FF2B5EF4-FFF2-40B4-BE49-F238E27FC236}">
                <a16:creationId xmlns:a16="http://schemas.microsoft.com/office/drawing/2014/main" id="{F7C46F09-983C-F347-B3A3-8A1965105A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3447C8-F46B-8D46-9284-2C2967890BD0}"/>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2136396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4BB54-C2A5-EE4D-B44D-8184BAED03A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2C27E65-E130-C64A-B3FA-9F0E6B0BB06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5F6A5CA-833A-D840-9CF2-3B765AD0007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5E78C40-1907-5540-9EEF-0838B175681B}"/>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6" name="Footer Placeholder 5">
            <a:extLst>
              <a:ext uri="{FF2B5EF4-FFF2-40B4-BE49-F238E27FC236}">
                <a16:creationId xmlns:a16="http://schemas.microsoft.com/office/drawing/2014/main" id="{57651724-739A-FB40-9B75-D208FFD325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83112A-110B-9549-91A4-3EF742E431A9}"/>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3117640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755AB-ACBB-5043-A267-EC77B5BEFEA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0C4A049-B002-084D-8E1F-7746355CDD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D1E627F-10BF-994D-BA72-005DB61DACC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49034D4-BA42-1D44-8482-76B5C02217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1AB7178-5C2F-1E48-B227-7DD6EEC708F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79477A8-E882-4444-AC31-A151FDD1B2AE}"/>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8" name="Footer Placeholder 7">
            <a:extLst>
              <a:ext uri="{FF2B5EF4-FFF2-40B4-BE49-F238E27FC236}">
                <a16:creationId xmlns:a16="http://schemas.microsoft.com/office/drawing/2014/main" id="{7E6BED36-0177-2E45-A888-293A239136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0D7420-A38E-0D4D-BFEB-92432241F101}"/>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3541920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99863-4AE7-E24A-BB77-8D2F81C1309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F2A5147-02DE-2540-9557-C23A808E6509}"/>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4" name="Footer Placeholder 3">
            <a:extLst>
              <a:ext uri="{FF2B5EF4-FFF2-40B4-BE49-F238E27FC236}">
                <a16:creationId xmlns:a16="http://schemas.microsoft.com/office/drawing/2014/main" id="{26F74BED-CEB5-964B-A1FC-D8642F33C7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64DB17-A023-E24C-93D0-ECBCBA4EC5BD}"/>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3185373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3DCF46-04EA-8B44-9EA6-5F4CD7551063}"/>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3" name="Footer Placeholder 2">
            <a:extLst>
              <a:ext uri="{FF2B5EF4-FFF2-40B4-BE49-F238E27FC236}">
                <a16:creationId xmlns:a16="http://schemas.microsoft.com/office/drawing/2014/main" id="{7E7EC164-5783-B04E-B250-D4DE390D2E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6B1E53-8EB8-8345-BE1A-C0C0E0DC45B9}"/>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985645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A2C07-C2A7-864C-BABA-14787FC3CA3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2C36433-9FEB-814F-A00D-E14E823120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2632C86-7F34-884F-AF60-67E7B10BA5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0E05C47-E799-DF4E-954A-3CA29DF96CDA}"/>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6" name="Footer Placeholder 5">
            <a:extLst>
              <a:ext uri="{FF2B5EF4-FFF2-40B4-BE49-F238E27FC236}">
                <a16:creationId xmlns:a16="http://schemas.microsoft.com/office/drawing/2014/main" id="{13B51E6F-FB9F-5442-8B35-681D97F57C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714D66-E7F1-8E4F-ACD5-2F7DF84B7F75}"/>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1726088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EFD78-1546-C941-B1CD-08F3A097AF8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A7C2E75-5F40-EE4D-9173-3A738244A3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E030EA-7D93-EA4B-8843-7892393A6C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18E92B1-E3B2-6C4A-9645-AFD16FBE6347}"/>
              </a:ext>
            </a:extLst>
          </p:cNvPr>
          <p:cNvSpPr>
            <a:spLocks noGrp="1"/>
          </p:cNvSpPr>
          <p:nvPr>
            <p:ph type="dt" sz="half" idx="10"/>
          </p:nvPr>
        </p:nvSpPr>
        <p:spPr/>
        <p:txBody>
          <a:bodyPr/>
          <a:lstStyle/>
          <a:p>
            <a:fld id="{09DA6D2E-7237-DB45-82B3-72C6998196B0}" type="datetimeFigureOut">
              <a:rPr lang="en-US" smtClean="0"/>
              <a:t>4/22/2023</a:t>
            </a:fld>
            <a:endParaRPr lang="en-US"/>
          </a:p>
        </p:txBody>
      </p:sp>
      <p:sp>
        <p:nvSpPr>
          <p:cNvPr id="6" name="Footer Placeholder 5">
            <a:extLst>
              <a:ext uri="{FF2B5EF4-FFF2-40B4-BE49-F238E27FC236}">
                <a16:creationId xmlns:a16="http://schemas.microsoft.com/office/drawing/2014/main" id="{10757EFF-E03C-7D4D-9062-C410716AF4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4BCB5-7AC0-124A-A12B-DA307422CF44}"/>
              </a:ext>
            </a:extLst>
          </p:cNvPr>
          <p:cNvSpPr>
            <a:spLocks noGrp="1"/>
          </p:cNvSpPr>
          <p:nvPr>
            <p:ph type="sldNum" sz="quarter" idx="12"/>
          </p:nvPr>
        </p:nvSpPr>
        <p:spPr/>
        <p:txBody>
          <a:bodyPr/>
          <a:lstStyle/>
          <a:p>
            <a:fld id="{F525D18E-500F-0746-B66D-4BA730F81BCA}" type="slidenum">
              <a:rPr lang="en-US" smtClean="0"/>
              <a:t>‹#›</a:t>
            </a:fld>
            <a:endParaRPr lang="en-US"/>
          </a:p>
        </p:txBody>
      </p:sp>
    </p:spTree>
    <p:extLst>
      <p:ext uri="{BB962C8B-B14F-4D97-AF65-F5344CB8AC3E}">
        <p14:creationId xmlns:p14="http://schemas.microsoft.com/office/powerpoint/2010/main" val="323939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9CA8E1-B461-3A4E-B057-823FF69FA9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A4D061E-08CC-7547-8FFC-DDCC6FC1B3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5CE5FC9-92B7-8446-ADB3-956DF69326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A6D2E-7237-DB45-82B3-72C6998196B0}" type="datetimeFigureOut">
              <a:rPr lang="en-US" smtClean="0"/>
              <a:t>4/22/2023</a:t>
            </a:fld>
            <a:endParaRPr lang="en-US"/>
          </a:p>
        </p:txBody>
      </p:sp>
      <p:sp>
        <p:nvSpPr>
          <p:cNvPr id="5" name="Footer Placeholder 4">
            <a:extLst>
              <a:ext uri="{FF2B5EF4-FFF2-40B4-BE49-F238E27FC236}">
                <a16:creationId xmlns:a16="http://schemas.microsoft.com/office/drawing/2014/main" id="{8AA31D46-C1B0-5B47-A801-3E709DA8C9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BEA4D0F-8054-4946-8490-0A7685B931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25D18E-500F-0746-B66D-4BA730F81BCA}" type="slidenum">
              <a:rPr lang="en-US" smtClean="0"/>
              <a:t>‹#›</a:t>
            </a:fld>
            <a:endParaRPr lang="en-US"/>
          </a:p>
        </p:txBody>
      </p:sp>
    </p:spTree>
    <p:extLst>
      <p:ext uri="{BB962C8B-B14F-4D97-AF65-F5344CB8AC3E}">
        <p14:creationId xmlns:p14="http://schemas.microsoft.com/office/powerpoint/2010/main" val="2848758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51CC8F-9689-4EB7-8675-CD1D9B4563C9}"/>
              </a:ext>
            </a:extLst>
          </p:cNvPr>
          <p:cNvSpPr/>
          <p:nvPr/>
        </p:nvSpPr>
        <p:spPr>
          <a:xfrm>
            <a:off x="9445430" y="296115"/>
            <a:ext cx="2640591" cy="10686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5AFAD1CB-A943-4AA4-98D0-ACDEB906C165}"/>
              </a:ext>
            </a:extLst>
          </p:cNvPr>
          <p:cNvSpPr/>
          <p:nvPr/>
        </p:nvSpPr>
        <p:spPr>
          <a:xfrm>
            <a:off x="-74819" y="-55686"/>
            <a:ext cx="9586214" cy="502702"/>
          </a:xfrm>
          <a:prstGeom prst="rect">
            <a:avLst/>
          </a:prstGeom>
          <a:noFill/>
        </p:spPr>
        <p:txBody>
          <a:bodyPr wrap="none" lIns="132080" tIns="66040" rIns="132080" bIns="6604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dirty="0">
                <a:ln w="0"/>
                <a:solidFill>
                  <a:srgbClr val="002060"/>
                </a:solidFill>
                <a:effectLst>
                  <a:outerShdw blurRad="38100" dist="25400" dir="5400000" algn="ctr" rotWithShape="0">
                    <a:srgbClr val="6E747A">
                      <a:alpha val="43000"/>
                    </a:srgbClr>
                  </a:outerShdw>
                </a:effectLst>
                <a:uLnTx/>
                <a:uFillTx/>
                <a:latin typeface="Calibri" panose="020F0502020204030204"/>
                <a:ea typeface="+mn-ea"/>
                <a:cs typeface="+mn-cs"/>
              </a:rPr>
              <a:t>Year 9 Art : Journey of Knowledge Term one: Elements of Art – Mary Blair</a:t>
            </a:r>
          </a:p>
        </p:txBody>
      </p:sp>
      <p:sp>
        <p:nvSpPr>
          <p:cNvPr id="5" name="TextBox 4">
            <a:extLst>
              <a:ext uri="{FF2B5EF4-FFF2-40B4-BE49-F238E27FC236}">
                <a16:creationId xmlns:a16="http://schemas.microsoft.com/office/drawing/2014/main" id="{31CB9A6E-E90D-41E8-AD2D-6A0C767F502F}"/>
              </a:ext>
            </a:extLst>
          </p:cNvPr>
          <p:cNvSpPr txBox="1"/>
          <p:nvPr/>
        </p:nvSpPr>
        <p:spPr>
          <a:xfrm>
            <a:off x="60567" y="550226"/>
            <a:ext cx="8984043" cy="830997"/>
          </a:xfrm>
          <a:prstGeom prst="rect">
            <a:avLst/>
          </a:prstGeom>
          <a:solidFill>
            <a:schemeClr val="accent5">
              <a:lumMod val="20000"/>
              <a:lumOff val="80000"/>
            </a:schemeClr>
          </a:solidFill>
          <a:ln w="3175">
            <a:noFill/>
          </a:ln>
        </p:spPr>
        <p:txBody>
          <a:bodyPr wrap="square" rtlCol="0">
            <a:spAutoFit/>
          </a:bodyPr>
          <a:lstStyle/>
          <a:p>
            <a:r>
              <a:rPr lang="en-GB" sz="1200" b="1" i="1" dirty="0"/>
              <a:t>Pupils will build a deeper knowledge of the formal elements and materials used in Art. They will continue to develop their skills in research and critical studies, evaluating their work and others whilst planning thoughtful and meaningful personal responses. Pupils will have the opportunity to develop more resilience and independence within their learning, preparing them for KS4. The knowledge gained will allow pupils to make informed choices when choosing their option subjects.</a:t>
            </a:r>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4206005593"/>
              </p:ext>
            </p:extLst>
          </p:nvPr>
        </p:nvGraphicFramePr>
        <p:xfrm>
          <a:off x="116378" y="1565889"/>
          <a:ext cx="12015055" cy="5288280"/>
        </p:xfrm>
        <a:graphic>
          <a:graphicData uri="http://schemas.openxmlformats.org/drawingml/2006/table">
            <a:tbl>
              <a:tblPr firstRow="1" bandRow="1">
                <a:tableStyleId>{5940675A-B579-460E-94D1-54222C63F5DA}</a:tableStyleId>
              </a:tblPr>
              <a:tblGrid>
                <a:gridCol w="6287510">
                  <a:extLst>
                    <a:ext uri="{9D8B030D-6E8A-4147-A177-3AD203B41FA5}">
                      <a16:colId xmlns:a16="http://schemas.microsoft.com/office/drawing/2014/main" val="3001272792"/>
                    </a:ext>
                  </a:extLst>
                </a:gridCol>
                <a:gridCol w="3307671">
                  <a:extLst>
                    <a:ext uri="{9D8B030D-6E8A-4147-A177-3AD203B41FA5}">
                      <a16:colId xmlns:a16="http://schemas.microsoft.com/office/drawing/2014/main" val="1897910160"/>
                    </a:ext>
                  </a:extLst>
                </a:gridCol>
                <a:gridCol w="2419874">
                  <a:extLst>
                    <a:ext uri="{9D8B030D-6E8A-4147-A177-3AD203B41FA5}">
                      <a16:colId xmlns:a16="http://schemas.microsoft.com/office/drawing/2014/main" val="3498275268"/>
                    </a:ext>
                  </a:extLst>
                </a:gridCol>
              </a:tblGrid>
              <a:tr h="4922779">
                <a:tc>
                  <a:txBody>
                    <a:bodyPr/>
                    <a:lstStyle/>
                    <a:p>
                      <a:pPr marL="0" indent="0" algn="l">
                        <a:buFont typeface="Arial" panose="020B0604020202020204" pitchFamily="34" charset="0"/>
                        <a:buNone/>
                      </a:pPr>
                      <a:r>
                        <a:rPr lang="en-GB" sz="1100" b="1" u="sng" baseline="0" dirty="0">
                          <a:solidFill>
                            <a:srgbClr val="002060"/>
                          </a:solidFill>
                        </a:rPr>
                        <a:t>CORE KNOWLEDGE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Constructing a critical artist stud on the work of Mary Blair.</a:t>
                      </a:r>
                      <a:endParaRPr lang="en-GB" sz="1100" b="1" u="none"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Planning for a personal response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Creating a personal response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How to evaluate your own work and others effectively.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u="none" baseline="0" dirty="0">
                          <a:solidFill>
                            <a:schemeClr val="tx1"/>
                          </a:solidFill>
                          <a:latin typeface="+mn-lt"/>
                          <a:cs typeface="Arial" panose="020B0604020202020204" pitchFamily="34" charset="0"/>
                        </a:rPr>
                        <a:t>Experimentation in art is the trial and development of skills deemed appropriate for the project you are working on, in this case, Mary Blair.</a:t>
                      </a: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indent="0" algn="l">
                        <a:buFont typeface="Arial" panose="020B0604020202020204" pitchFamily="34" charset="0"/>
                        <a:buNone/>
                      </a:pPr>
                      <a:r>
                        <a:rPr kumimoji="0" lang="en-GB" sz="1100" b="0" i="0" u="none" strike="noStrike" kern="1200" cap="none" spc="0" normalizeH="0" baseline="0" noProof="0" dirty="0">
                          <a:ln>
                            <a:noFill/>
                          </a:ln>
                          <a:solidFill>
                            <a:srgbClr val="002060"/>
                          </a:solidFill>
                          <a:effectLst/>
                          <a:uLnTx/>
                          <a:uFillTx/>
                          <a:latin typeface="+mn-lt"/>
                          <a:ea typeface="+mn-ea"/>
                          <a:cs typeface="+mn-cs"/>
                        </a:rPr>
                        <a:t>Line:</a:t>
                      </a:r>
                      <a:r>
                        <a:rPr kumimoji="0" lang="en-GB" sz="1100" b="1" i="0" u="none" strike="noStrike" kern="1200" cap="none" spc="0" normalizeH="0" baseline="0" noProof="0" dirty="0">
                          <a:ln>
                            <a:noFill/>
                          </a:ln>
                          <a:solidFill>
                            <a:schemeClr val="tx1"/>
                          </a:solidFill>
                          <a:effectLst/>
                          <a:uLnTx/>
                          <a:uFillTx/>
                          <a:latin typeface="+mn-lt"/>
                          <a:ea typeface="+mn-ea"/>
                          <a:cs typeface="+mn-cs"/>
                        </a:rPr>
                        <a:t> Modernist</a:t>
                      </a:r>
                      <a:r>
                        <a:rPr lang="en-GB" sz="1100" b="1" u="none" baseline="0" dirty="0">
                          <a:solidFill>
                            <a:schemeClr val="tx1"/>
                          </a:solidFill>
                        </a:rPr>
                        <a:t> Art is a style that uses linework or colour application to create a form in an unusual way. Crosshatching is a technique where the artist uses a set of lines to develop tone. The closer together the lines the darker the tone.</a:t>
                      </a:r>
                      <a:r>
                        <a:rPr lang="en-GB" sz="1100" b="1" i="0" u="none" kern="1200" baseline="0" dirty="0">
                          <a:solidFill>
                            <a:schemeClr val="tx1"/>
                          </a:solidFill>
                          <a:effectLst/>
                          <a:latin typeface="+mn-lt"/>
                          <a:ea typeface="+mn-ea"/>
                          <a:cs typeface="+mn-cs"/>
                        </a:rPr>
                        <a:t> Geometric is the use of straight lines and shapes. Free-form is without shape or structure</a:t>
                      </a:r>
                      <a:endParaRPr kumimoji="0" lang="en-GB" sz="1100" b="1" i="0" u="none" strike="noStrike" kern="1200" cap="none" spc="0" normalizeH="0" baseline="0" noProof="0" dirty="0">
                        <a:ln>
                          <a:noFill/>
                        </a:ln>
                        <a:solidFill>
                          <a:schemeClr val="tx1"/>
                        </a:solidFill>
                        <a:effectLst/>
                        <a:uLnTx/>
                        <a:uFillTx/>
                        <a:latin typeface="+mn-lt"/>
                        <a:ea typeface="+mn-ea"/>
                        <a:cs typeface="+mn-cs"/>
                      </a:endParaRPr>
                    </a:p>
                    <a:p>
                      <a:pPr marL="0" indent="0" algn="l">
                        <a:buFont typeface="Arial" panose="020B0604020202020204" pitchFamily="34" charset="0"/>
                        <a:buNone/>
                      </a:pPr>
                      <a:r>
                        <a:rPr kumimoji="0" lang="en-GB" sz="1100" b="0" i="0" u="none" strike="noStrike" kern="1200" cap="none" spc="0" normalizeH="0" baseline="0" noProof="0" dirty="0">
                          <a:ln>
                            <a:noFill/>
                          </a:ln>
                          <a:solidFill>
                            <a:srgbClr val="002060"/>
                          </a:solidFill>
                          <a:effectLst/>
                          <a:uLnTx/>
                          <a:uFillTx/>
                          <a:latin typeface="+mn-lt"/>
                          <a:ea typeface="+mn-ea"/>
                          <a:cs typeface="+mn-cs"/>
                        </a:rPr>
                        <a:t>Colour</a:t>
                      </a:r>
                      <a:r>
                        <a:rPr kumimoji="0" lang="en-GB" sz="1100" b="0" i="0" u="none" strike="noStrike" kern="1200" cap="none" spc="0" normalizeH="0" baseline="0" noProof="0" dirty="0">
                          <a:ln>
                            <a:noFill/>
                          </a:ln>
                          <a:solidFill>
                            <a:schemeClr val="tx1"/>
                          </a:solidFill>
                          <a:effectLst/>
                          <a:uLnTx/>
                          <a:uFillTx/>
                          <a:latin typeface="+mn-lt"/>
                          <a:ea typeface="+mn-ea"/>
                          <a:cs typeface="+mn-cs"/>
                        </a:rPr>
                        <a:t>: Mary Blair uses primary colours in a modernist way that are unnatural in the artwork she creates. </a:t>
                      </a:r>
                      <a:r>
                        <a:rPr lang="en-US" sz="1100" b="1" u="none" baseline="0" dirty="0">
                          <a:solidFill>
                            <a:schemeClr val="tx1"/>
                          </a:solidFill>
                        </a:rPr>
                        <a:t>W</a:t>
                      </a:r>
                      <a:r>
                        <a:rPr lang="en-GB" sz="1100" b="1" u="none" baseline="0" dirty="0" err="1">
                          <a:solidFill>
                            <a:schemeClr val="tx1"/>
                          </a:solidFill>
                        </a:rPr>
                        <a:t>atercolours</a:t>
                      </a:r>
                      <a:r>
                        <a:rPr lang="en-GB" sz="1100" b="1" u="none" baseline="0" dirty="0">
                          <a:solidFill>
                            <a:schemeClr val="tx1"/>
                          </a:solidFill>
                        </a:rPr>
                        <a:t> can be blended to make different harmonious tones and hues. </a:t>
                      </a:r>
                      <a:r>
                        <a:rPr lang="en-GB" sz="1050" b="1" u="none" baseline="0" dirty="0">
                          <a:solidFill>
                            <a:schemeClr val="tx1"/>
                          </a:solidFill>
                        </a:rPr>
                        <a:t>Acrylic paint is a opaque paint that is plastic based and needs little or no water when applying to the page.</a:t>
                      </a:r>
                    </a:p>
                    <a:p>
                      <a:pPr marL="0" indent="0" algn="l">
                        <a:buFont typeface="Arial" panose="020B0604020202020204" pitchFamily="34" charset="0"/>
                        <a:buNone/>
                      </a:pPr>
                      <a:r>
                        <a:rPr lang="en-GB" sz="1100" b="1" i="0" kern="1200" dirty="0">
                          <a:solidFill>
                            <a:schemeClr val="tx1"/>
                          </a:solidFill>
                          <a:effectLst/>
                          <a:latin typeface="+mn-lt"/>
                          <a:ea typeface="+mn-ea"/>
                          <a:cs typeface="+mn-cs"/>
                        </a:rPr>
                        <a:t>Hue is the term for the pure spectrum colours red, orange, yellow, blue, green violet </a:t>
                      </a:r>
                    </a:p>
                    <a:p>
                      <a:pPr marL="0" indent="0" algn="l">
                        <a:buFont typeface="Arial" panose="020B0604020202020204" pitchFamily="34" charset="0"/>
                        <a:buNone/>
                      </a:pPr>
                      <a:r>
                        <a:rPr lang="en-GB" sz="1100" b="1" u="none" baseline="0" dirty="0">
                          <a:solidFill>
                            <a:schemeClr val="tx1"/>
                          </a:solidFill>
                          <a:latin typeface="+mn-lt"/>
                        </a:rPr>
                        <a:t>Tint  is the mixture of a colour with white, which increases lightness</a:t>
                      </a:r>
                      <a:endParaRPr kumimoji="0" lang="en-GB" sz="11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Form: </a:t>
                      </a:r>
                      <a:r>
                        <a:rPr kumimoji="0" lang="en-GB" sz="1100" b="1" i="0" u="none" strike="noStrike" kern="1200" cap="none" spc="0" normalizeH="0" baseline="0" noProof="0" dirty="0">
                          <a:ln>
                            <a:noFill/>
                          </a:ln>
                          <a:solidFill>
                            <a:schemeClr val="tx1"/>
                          </a:solidFill>
                          <a:effectLst/>
                          <a:uLnTx/>
                          <a:uFillTx/>
                          <a:latin typeface="+mn-lt"/>
                          <a:ea typeface="+mn-ea"/>
                          <a:cs typeface="+mn-cs"/>
                        </a:rPr>
                        <a:t>Modernism</a:t>
                      </a:r>
                      <a:r>
                        <a:rPr lang="en-GB" sz="1100" b="1" u="none" baseline="0" dirty="0">
                          <a:solidFill>
                            <a:schemeClr val="tx1"/>
                          </a:solidFill>
                        </a:rPr>
                        <a:t> is a style of art that contradicts realism and instead, experiments </a:t>
                      </a:r>
                      <a:r>
                        <a:rPr lang="en-GB" sz="1100" b="1" u="none" baseline="0">
                          <a:solidFill>
                            <a:schemeClr val="tx1"/>
                          </a:solidFill>
                        </a:rPr>
                        <a:t>with colour</a:t>
                      </a:r>
                      <a:r>
                        <a:rPr lang="en-GB" sz="1100" b="1" u="none" baseline="0" dirty="0">
                          <a:solidFill>
                            <a:schemeClr val="tx1"/>
                          </a:solidFill>
                        </a:rPr>
                        <a:t>, tone and line to create unnatural depictions of the artists subject. A Primary source is something you can see in the room or a mirror. </a:t>
                      </a:r>
                      <a:r>
                        <a:rPr lang="en-GB" sz="1100" b="1" i="0" u="none" kern="1200" baseline="0" dirty="0">
                          <a:solidFill>
                            <a:schemeClr val="tx1"/>
                          </a:solidFill>
                          <a:effectLst/>
                          <a:latin typeface="+mn-lt"/>
                          <a:ea typeface="+mn-ea"/>
                          <a:cs typeface="+mn-cs"/>
                        </a:rPr>
                        <a:t>Secondary source is when you use a photograph or  researched image to draw from. </a:t>
                      </a:r>
                      <a:r>
                        <a:rPr lang="en-GB" sz="1100" b="1" u="none" baseline="0" dirty="0">
                          <a:solidFill>
                            <a:schemeClr val="tx1"/>
                          </a:solidFill>
                        </a:rPr>
                        <a:t>Observational drawings are done from Primary and secondary sources, you draw what you can see.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chemeClr val="tx1"/>
                          </a:solidFill>
                          <a:effectLst/>
                          <a:uLnTx/>
                          <a:uFillTx/>
                          <a:latin typeface="+mn-lt"/>
                          <a:ea typeface="+mn-ea"/>
                          <a:cs typeface="+mn-cs"/>
                        </a:rPr>
                        <a:t>Tone:</a:t>
                      </a:r>
                      <a:r>
                        <a:rPr lang="en-US" sz="1100" b="1" u="none" baseline="0" dirty="0">
                          <a:solidFill>
                            <a:schemeClr val="tx1"/>
                          </a:solidFill>
                          <a:latin typeface="+mn-lt"/>
                          <a:cs typeface="Arial" panose="020B0604020202020204" pitchFamily="34" charset="0"/>
                        </a:rPr>
                        <a:t> </a:t>
                      </a:r>
                      <a:r>
                        <a:rPr lang="en-GB" sz="1100" b="1" u="none" baseline="0" dirty="0">
                          <a:solidFill>
                            <a:schemeClr val="tx1"/>
                          </a:solidFill>
                          <a:latin typeface="+mn-lt"/>
                        </a:rPr>
                        <a:t>Tone: is produced either by the mixture of a colour with grey, or by both tinting and shading. Shade is the mixture of a colour with black, which reduces lightness</a:t>
                      </a:r>
                      <a:endParaRPr lang="en-US" sz="1100" b="1" u="none" baseline="0" dirty="0">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Texture:</a:t>
                      </a:r>
                      <a:r>
                        <a:rPr kumimoji="0" lang="en-GB" sz="1100" b="1" i="0" u="none" strike="noStrike" kern="1200" cap="none" spc="0" normalizeH="0" baseline="0" noProof="0" dirty="0">
                          <a:ln>
                            <a:noFill/>
                          </a:ln>
                          <a:solidFill>
                            <a:schemeClr val="tx1"/>
                          </a:solidFill>
                          <a:effectLst/>
                          <a:uLnTx/>
                          <a:uFillTx/>
                          <a:latin typeface="+mn-lt"/>
                          <a:ea typeface="+mn-ea"/>
                          <a:cs typeface="+mn-cs"/>
                        </a:rPr>
                        <a:t> </a:t>
                      </a:r>
                      <a:r>
                        <a:rPr kumimoji="0" lang="en-US" sz="11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Textures are created with the application of paint using different methods of painting and different media.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Pattern: </a:t>
                      </a:r>
                      <a:r>
                        <a:rPr lang="en-US" sz="1100" b="1" u="none" baseline="0" dirty="0">
                          <a:solidFill>
                            <a:schemeClr val="tx1"/>
                          </a:solidFill>
                          <a:latin typeface="+mn-lt"/>
                          <a:cs typeface="Arial" panose="020B0604020202020204" pitchFamily="34" charset="0"/>
                        </a:rPr>
                        <a:t>Pattern is a repeated decorative design. </a:t>
                      </a:r>
                      <a:r>
                        <a:rPr lang="en-US" sz="1100" b="1" u="none" baseline="0" dirty="0" err="1">
                          <a:solidFill>
                            <a:schemeClr val="tx1"/>
                          </a:solidFill>
                          <a:latin typeface="+mn-lt"/>
                          <a:cs typeface="Arial" panose="020B0604020202020204" pitchFamily="34" charset="0"/>
                        </a:rPr>
                        <a:t>Zentangle</a:t>
                      </a:r>
                      <a:r>
                        <a:rPr lang="en-US" sz="1100" b="1" u="none" baseline="0" dirty="0">
                          <a:solidFill>
                            <a:schemeClr val="tx1"/>
                          </a:solidFill>
                          <a:latin typeface="+mn-lt"/>
                          <a:cs typeface="Arial" panose="020B0604020202020204" pitchFamily="34" charset="0"/>
                        </a:rPr>
                        <a:t> is an intricate, </a:t>
                      </a:r>
                      <a:r>
                        <a:rPr lang="en-US" sz="1100" b="1" u="none" baseline="0" dirty="0" err="1">
                          <a:solidFill>
                            <a:schemeClr val="tx1"/>
                          </a:solidFill>
                          <a:latin typeface="+mn-lt"/>
                          <a:cs typeface="Arial" panose="020B0604020202020204" pitchFamily="34" charset="0"/>
                        </a:rPr>
                        <a:t>freeflowing</a:t>
                      </a:r>
                      <a:r>
                        <a:rPr lang="en-US" sz="1100" b="1" u="none" baseline="0" dirty="0">
                          <a:solidFill>
                            <a:schemeClr val="tx1"/>
                          </a:solidFill>
                          <a:latin typeface="+mn-lt"/>
                          <a:cs typeface="Arial" panose="020B0604020202020204" pitchFamily="34" charset="0"/>
                        </a:rPr>
                        <a:t> pattern or doodle intended to calm and relax the creator. Pattern adds descriptive and decorative textures and detail to a piece of work.</a:t>
                      </a: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Composition:</a:t>
                      </a:r>
                      <a:r>
                        <a:rPr lang="en-GB" sz="1100" b="1" i="0" u="none" kern="1200" baseline="0" dirty="0">
                          <a:solidFill>
                            <a:schemeClr val="tx1"/>
                          </a:solidFill>
                          <a:effectLst/>
                          <a:latin typeface="+mn-lt"/>
                          <a:ea typeface="+mn-ea"/>
                          <a:cs typeface="+mn-cs"/>
                        </a:rPr>
                        <a:t>Observational drawings need to be broken down into shape and space before outline, tone and detail are added. The Golden Ratio is a term and actual ratio used to describe how elements within a piece of art can be placed in the most aesthetically pleasing way.</a:t>
                      </a:r>
                      <a:r>
                        <a:rPr lang="en-GB" sz="1100" b="1" u="none" baseline="0" dirty="0">
                          <a:solidFill>
                            <a:schemeClr val="tx1"/>
                          </a:solidFill>
                        </a:rPr>
                        <a:t> </a:t>
                      </a:r>
                      <a:r>
                        <a:rPr lang="en-GB" sz="1100" b="1" u="none" dirty="0">
                          <a:solidFill>
                            <a:schemeClr val="tx1"/>
                          </a:solidFill>
                          <a:latin typeface="+mn-lt"/>
                        </a:rPr>
                        <a:t> </a:t>
                      </a:r>
                      <a:endParaRPr lang="en-GB" sz="1100" b="1" u="sng" baseline="0" dirty="0">
                        <a:solidFill>
                          <a:srgbClr val="002060"/>
                        </a:solidFill>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Personal projects pupil led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indent="0" algn="l">
                        <a:buFont typeface="Arial" panose="020B0604020202020204" pitchFamily="34" charset="0"/>
                        <a:buNone/>
                      </a:pPr>
                      <a:endParaRPr lang="en-GB" sz="1100" b="0" u="none"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p>
                    <a:p>
                      <a:pPr marL="0" indent="0" algn="l">
                        <a:buFont typeface="Arial" panose="020B0604020202020204" pitchFamily="34" charset="0"/>
                        <a:buNone/>
                      </a:pPr>
                      <a:r>
                        <a:rPr lang="en-GB" sz="1100" b="1" u="none" baseline="0" dirty="0">
                          <a:solidFill>
                            <a:schemeClr val="tx1"/>
                          </a:solidFill>
                          <a:latin typeface="+mn-lt"/>
                        </a:rPr>
                        <a:t>Background, </a:t>
                      </a:r>
                      <a:r>
                        <a:rPr lang="en-GB" sz="1100" b="1" u="none" baseline="0" dirty="0">
                          <a:solidFill>
                            <a:schemeClr val="tx1"/>
                          </a:solidFill>
                          <a:latin typeface="+mn-lt"/>
                          <a:cs typeface="Arial" panose="020B0604020202020204" pitchFamily="34" charset="0"/>
                        </a:rPr>
                        <a:t>Collage, Develop, Stencil, Layer, Typography, Quote, Pattern, Composition, Detail, Media, Texture, </a:t>
                      </a:r>
                      <a:r>
                        <a:rPr lang="en-GB" sz="1100" b="1" u="none" baseline="0" dirty="0">
                          <a:solidFill>
                            <a:schemeClr val="tx1"/>
                          </a:solidFill>
                          <a:latin typeface="+mn-lt"/>
                        </a:rPr>
                        <a:t>Portrait</a:t>
                      </a:r>
                      <a:r>
                        <a:rPr lang="en-GB" sz="1100" b="1" u="none" baseline="0" dirty="0">
                          <a:solidFill>
                            <a:schemeClr val="tx1"/>
                          </a:solidFill>
                          <a:latin typeface="+mn-lt"/>
                          <a:cs typeface="+mn-cs"/>
                        </a:rPr>
                        <a:t>, </a:t>
                      </a:r>
                      <a:r>
                        <a:rPr lang="en-GB" sz="1100" b="1" u="none" baseline="0" dirty="0">
                          <a:solidFill>
                            <a:schemeClr val="tx1"/>
                          </a:solidFill>
                          <a:latin typeface="+mn-lt"/>
                          <a:cs typeface="Arial" panose="020B0604020202020204" pitchFamily="34" charset="0"/>
                        </a:rPr>
                        <a:t>Proportion, Line, Tone, Expressive, Scribble, Primary source, Secondary source, Sketch, Trace, Free flowing , Realism, </a:t>
                      </a:r>
                      <a:r>
                        <a:rPr lang="en-GB" sz="1100" b="1" u="none" baseline="0" dirty="0">
                          <a:solidFill>
                            <a:schemeClr val="tx1"/>
                          </a:solidFill>
                          <a:latin typeface="+mn-lt"/>
                        </a:rPr>
                        <a:t>Study, </a:t>
                      </a:r>
                      <a:r>
                        <a:rPr lang="en-GB" sz="1100" b="1" u="none" baseline="0" dirty="0">
                          <a:solidFill>
                            <a:schemeClr val="tx1"/>
                          </a:solidFill>
                          <a:latin typeface="+mn-lt"/>
                          <a:cs typeface="Arial" panose="020B0604020202020204" pitchFamily="34" charset="0"/>
                        </a:rPr>
                        <a:t>Form, Gradient, Mark making, Acrylic, Watercolour, Photography, Golden ratio, </a:t>
                      </a:r>
                      <a:r>
                        <a:rPr lang="en-GB" sz="1100" b="1" u="none" baseline="0" dirty="0">
                          <a:solidFill>
                            <a:schemeClr val="tx1"/>
                          </a:solidFill>
                          <a:latin typeface="+mn-lt"/>
                        </a:rPr>
                        <a:t>3D</a:t>
                      </a:r>
                      <a:r>
                        <a:rPr lang="en-GB" sz="1100" b="1" u="none" baseline="0" dirty="0">
                          <a:solidFill>
                            <a:schemeClr val="tx1"/>
                          </a:solidFill>
                          <a:latin typeface="+mn-lt"/>
                          <a:cs typeface="+mn-cs"/>
                        </a:rPr>
                        <a:t>, </a:t>
                      </a:r>
                      <a:r>
                        <a:rPr lang="en-GB" sz="1100" b="1" u="none" baseline="0" dirty="0">
                          <a:solidFill>
                            <a:schemeClr val="tx1"/>
                          </a:solidFill>
                          <a:latin typeface="+mn-lt"/>
                          <a:cs typeface="Arial" panose="020B0604020202020204" pitchFamily="34" charset="0"/>
                        </a:rPr>
                        <a:t>Sculpture, Frame, Manipulation, Hue, Tint, Shade</a:t>
                      </a:r>
                      <a:r>
                        <a:rPr lang="en-US" sz="1100" b="1" u="none" baseline="0" dirty="0">
                          <a:solidFill>
                            <a:schemeClr val="tx1"/>
                          </a:solidFill>
                          <a:latin typeface="+mn-lt"/>
                          <a:cs typeface="Arial" panose="020B0604020202020204" pitchFamily="34" charset="0"/>
                        </a:rPr>
                        <a:t>, Collage, Construction, Measure</a:t>
                      </a:r>
                    </a:p>
                    <a:p>
                      <a:pPr marL="171450" indent="-171450" algn="l">
                        <a:buFont typeface="Arial" panose="020B0604020202020204" pitchFamily="34" charset="0"/>
                        <a:buChar char="•"/>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1" u="sng" baseline="0" dirty="0">
                          <a:solidFill>
                            <a:srgbClr val="002060"/>
                          </a:solidFill>
                          <a:latin typeface="+mn-lt"/>
                          <a:cs typeface="Arial" panose="020B0604020202020204" pitchFamily="34" charset="0"/>
                        </a:rPr>
                        <a:t>Core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baseline="0" dirty="0" err="1">
                          <a:solidFill>
                            <a:schemeClr val="tx1"/>
                          </a:solidFill>
                          <a:latin typeface="+mn-lt"/>
                          <a:cs typeface="Arial" panose="020B0604020202020204" pitchFamily="34" charset="0"/>
                        </a:rPr>
                        <a:t>Colour</a:t>
                      </a:r>
                      <a:r>
                        <a:rPr lang="en-US" sz="1100" b="1" u="none" baseline="0" dirty="0">
                          <a:solidFill>
                            <a:schemeClr val="tx1"/>
                          </a:solidFill>
                          <a:latin typeface="+mn-lt"/>
                          <a:cs typeface="Arial" panose="020B0604020202020204" pitchFamily="34" charset="0"/>
                        </a:rPr>
                        <a:t> application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Tone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Shape</a:t>
                      </a:r>
                    </a:p>
                    <a:p>
                      <a:pPr marL="171450" indent="-171450" algn="l">
                        <a:buFont typeface="Arial" panose="020B0604020202020204" pitchFamily="34" charset="0"/>
                        <a:buChar char="•"/>
                      </a:pPr>
                      <a:r>
                        <a:rPr lang="en-GB" sz="1100" b="1" u="none" baseline="0" dirty="0">
                          <a:solidFill>
                            <a:schemeClr val="tx1"/>
                          </a:solidFill>
                        </a:rPr>
                        <a:t>Tone</a:t>
                      </a:r>
                    </a:p>
                    <a:p>
                      <a:pPr marL="171450" indent="-171450" algn="l">
                        <a:buFont typeface="Arial" panose="020B0604020202020204" pitchFamily="34" charset="0"/>
                        <a:buChar char="•"/>
                      </a:pPr>
                      <a:r>
                        <a:rPr lang="en-GB" sz="1100" b="1" u="none" baseline="0" dirty="0">
                          <a:solidFill>
                            <a:schemeClr val="tx1"/>
                          </a:solidFill>
                        </a:rPr>
                        <a:t>Form</a:t>
                      </a:r>
                    </a:p>
                    <a:p>
                      <a:pPr marL="171450" indent="-171450" algn="l">
                        <a:buFont typeface="Arial" panose="020B0604020202020204" pitchFamily="34" charset="0"/>
                        <a:buChar char="•"/>
                      </a:pPr>
                      <a:r>
                        <a:rPr lang="en-GB" sz="1100" b="1" u="none" baseline="0" dirty="0">
                          <a:solidFill>
                            <a:schemeClr val="tx1"/>
                          </a:solidFill>
                        </a:rPr>
                        <a:t>Composition</a:t>
                      </a:r>
                    </a:p>
                    <a:p>
                      <a:pPr marL="171450" indent="-171450" algn="l">
                        <a:buFont typeface="Arial" panose="020B0604020202020204" pitchFamily="34" charset="0"/>
                        <a:buChar char="•"/>
                      </a:pPr>
                      <a:r>
                        <a:rPr lang="en-GB" sz="1100" b="1" u="none" baseline="0" dirty="0">
                          <a:solidFill>
                            <a:schemeClr val="tx1"/>
                          </a:solidFill>
                        </a:rPr>
                        <a:t>Observational drawing</a:t>
                      </a:r>
                    </a:p>
                    <a:p>
                      <a:pPr marL="171450" indent="-171450" algn="l">
                        <a:buFont typeface="Arial" panose="020B0604020202020204" pitchFamily="34" charset="0"/>
                        <a:buChar char="•"/>
                      </a:pPr>
                      <a:r>
                        <a:rPr lang="en-GB" sz="1100" b="1" u="none" baseline="0" dirty="0">
                          <a:solidFill>
                            <a:schemeClr val="tx1"/>
                          </a:solidFill>
                        </a:rPr>
                        <a:t>Paint </a:t>
                      </a:r>
                      <a:endParaRPr lang="en-GB" sz="1100" b="0" u="none" dirty="0">
                        <a:solidFill>
                          <a:srgbClr val="002060"/>
                        </a:solidFill>
                      </a:endParaRPr>
                    </a:p>
                    <a:p>
                      <a:pPr marL="0" indent="0" algn="l">
                        <a:buFont typeface="Arial" panose="020B0604020202020204" pitchFamily="34" charset="0"/>
                        <a:buNone/>
                      </a:pPr>
                      <a:endParaRPr lang="en-GB" sz="1100" b="0" u="none" dirty="0">
                        <a:solidFill>
                          <a:srgbClr val="002060"/>
                        </a:solidFill>
                      </a:endParaRPr>
                    </a:p>
                  </a:txBody>
                  <a:tcPr/>
                </a:tc>
                <a:tc>
                  <a:txBody>
                    <a:bodyPr/>
                    <a:lstStyle/>
                    <a:p>
                      <a:pPr algn="l"/>
                      <a:r>
                        <a:rPr lang="en-GB" sz="1100" b="0" u="sng" dirty="0">
                          <a:solidFill>
                            <a:srgbClr val="002060"/>
                          </a:solidFill>
                        </a:rPr>
                        <a:t>Personal Development</a:t>
                      </a:r>
                    </a:p>
                    <a:p>
                      <a:pPr algn="l"/>
                      <a:r>
                        <a:rPr lang="en-US" sz="1100" b="0" u="none" dirty="0">
                          <a:solidFill>
                            <a:srgbClr val="002060"/>
                          </a:solidFill>
                        </a:rPr>
                        <a:t>Discussions about different cultural backgrounds, artists, craftsperson's. Experimenting and confidence to try new things. Developing resilience </a:t>
                      </a:r>
                    </a:p>
                    <a:p>
                      <a:pPr algn="l"/>
                      <a:endParaRPr lang="en-US" sz="1100" b="0" u="sng" dirty="0">
                        <a:solidFill>
                          <a:srgbClr val="002060"/>
                        </a:solidFill>
                      </a:endParaRPr>
                    </a:p>
                    <a:p>
                      <a:pPr algn="l"/>
                      <a:endParaRPr lang="en-US" sz="1100" b="0" u="sng" dirty="0">
                        <a:solidFill>
                          <a:srgbClr val="002060"/>
                        </a:solidFill>
                      </a:endParaRPr>
                    </a:p>
                    <a:p>
                      <a:pPr algn="l"/>
                      <a:r>
                        <a:rPr lang="en-US" sz="1100" b="0" u="sng" dirty="0">
                          <a:solidFill>
                            <a:srgbClr val="002060"/>
                          </a:solidFill>
                        </a:rPr>
                        <a:t>L</a:t>
                      </a:r>
                      <a:r>
                        <a:rPr lang="en-GB" sz="1100" b="0" u="sng" dirty="0" err="1">
                          <a:solidFill>
                            <a:srgbClr val="002060"/>
                          </a:solidFill>
                        </a:rPr>
                        <a:t>iteracy</a:t>
                      </a:r>
                      <a:r>
                        <a:rPr lang="en-GB" sz="1100" b="0" u="sng" dirty="0">
                          <a:solidFill>
                            <a:srgbClr val="002060"/>
                          </a:solidFill>
                        </a:rPr>
                        <a:t> Focus</a:t>
                      </a:r>
                    </a:p>
                    <a:p>
                      <a:pPr algn="l"/>
                      <a:r>
                        <a:rPr lang="en-GB" sz="1100" b="0" u="none" dirty="0">
                          <a:solidFill>
                            <a:srgbClr val="002060"/>
                          </a:solidFill>
                        </a:rPr>
                        <a:t>Reading, critique, glossary, following instructions, discussion, annotation, biography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u="sng" dirty="0">
                        <a:solidFill>
                          <a:srgbClr val="002060"/>
                        </a:solidFill>
                      </a:endParaRPr>
                    </a:p>
                    <a:p>
                      <a:pPr algn="l"/>
                      <a:r>
                        <a:rPr lang="en-US" sz="1100" b="0" u="sng" dirty="0">
                          <a:solidFill>
                            <a:srgbClr val="002060"/>
                          </a:solidFill>
                        </a:rPr>
                        <a:t>N</a:t>
                      </a:r>
                      <a:r>
                        <a:rPr lang="en-GB" sz="1100" b="0" u="sng" dirty="0" err="1">
                          <a:solidFill>
                            <a:srgbClr val="002060"/>
                          </a:solidFill>
                        </a:rPr>
                        <a:t>umeracy</a:t>
                      </a:r>
                      <a:r>
                        <a:rPr lang="en-GB" sz="1100" b="0" u="sng" dirty="0">
                          <a:solidFill>
                            <a:srgbClr val="002060"/>
                          </a:solidFill>
                        </a:rPr>
                        <a:t> focus</a:t>
                      </a:r>
                    </a:p>
                    <a:p>
                      <a:pPr algn="l"/>
                      <a:r>
                        <a:rPr lang="en-GB" sz="1100" b="0" u="none" dirty="0">
                          <a:solidFill>
                            <a:srgbClr val="002060"/>
                          </a:solidFill>
                        </a:rPr>
                        <a:t>Measurement, ratio, proportions, 3D form and shape</a:t>
                      </a:r>
                    </a:p>
                    <a:p>
                      <a:pPr algn="l"/>
                      <a:endParaRPr lang="en-GB" sz="1100" b="0" u="none" dirty="0">
                        <a:solidFill>
                          <a:srgbClr val="002060"/>
                        </a:solidFill>
                      </a:endParaRPr>
                    </a:p>
                    <a:p>
                      <a:pPr algn="l"/>
                      <a:r>
                        <a:rPr lang="en-GB" sz="1100" b="1" u="sng" dirty="0">
                          <a:solidFill>
                            <a:srgbClr val="002060"/>
                          </a:solidFill>
                        </a:rPr>
                        <a:t>WHERE NEXT?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More knowledge of KS4 expectations and layout.</a:t>
                      </a:r>
                      <a:endParaRPr lang="en-GB" sz="1100" b="0" u="none" dirty="0">
                        <a:solidFill>
                          <a:srgbClr val="002060"/>
                        </a:solidFill>
                      </a:endParaRPr>
                    </a:p>
                    <a:p>
                      <a:pPr algn="l"/>
                      <a:r>
                        <a:rPr lang="en-GB" sz="1100" b="0" u="none" dirty="0">
                          <a:solidFill>
                            <a:srgbClr val="002060"/>
                          </a:solidFill>
                        </a:rPr>
                        <a:t> </a:t>
                      </a:r>
                    </a:p>
                  </a:txBody>
                  <a:tcPr/>
                </a:tc>
                <a:extLst>
                  <a:ext uri="{0D108BD9-81ED-4DB2-BD59-A6C34878D82A}">
                    <a16:rowId xmlns:a16="http://schemas.microsoft.com/office/drawing/2014/main" val="1196057531"/>
                  </a:ext>
                </a:extLst>
              </a:tr>
            </a:tbl>
          </a:graphicData>
        </a:graphic>
      </p:graphicFrame>
      <p:sp>
        <p:nvSpPr>
          <p:cNvPr id="3" name="TextBox 2">
            <a:extLst>
              <a:ext uri="{FF2B5EF4-FFF2-40B4-BE49-F238E27FC236}">
                <a16:creationId xmlns:a16="http://schemas.microsoft.com/office/drawing/2014/main" id="{DAF1A2B9-78B7-485C-8FE3-4C6AFC205AEA}"/>
              </a:ext>
            </a:extLst>
          </p:cNvPr>
          <p:cNvSpPr txBox="1"/>
          <p:nvPr/>
        </p:nvSpPr>
        <p:spPr>
          <a:xfrm>
            <a:off x="9443030" y="251351"/>
            <a:ext cx="2640592"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panose="020F0502020204030204"/>
                <a:ea typeface="+mn-ea"/>
                <a:cs typeface="+mn-cs"/>
              </a:rPr>
              <a:t>The bigger picture: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rPr>
              <a:t>Career links: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i="1" dirty="0">
                <a:solidFill>
                  <a:prstClr val="black"/>
                </a:solidFill>
                <a:latin typeface="Calibri" panose="020F0502020204030204"/>
              </a:rPr>
              <a:t>Sculptor, Craftsperson, internet shops, entrepreneurs, Art critic, photographer </a:t>
            </a:r>
            <a:endPar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49946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51CC8F-9689-4EB7-8675-CD1D9B4563C9}"/>
              </a:ext>
            </a:extLst>
          </p:cNvPr>
          <p:cNvSpPr/>
          <p:nvPr/>
        </p:nvSpPr>
        <p:spPr>
          <a:xfrm>
            <a:off x="9445430" y="296115"/>
            <a:ext cx="2640591" cy="10686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5AFAD1CB-A943-4AA4-98D0-ACDEB906C165}"/>
              </a:ext>
            </a:extLst>
          </p:cNvPr>
          <p:cNvSpPr/>
          <p:nvPr/>
        </p:nvSpPr>
        <p:spPr>
          <a:xfrm>
            <a:off x="-6732" y="-53031"/>
            <a:ext cx="7677038" cy="502702"/>
          </a:xfrm>
          <a:prstGeom prst="rect">
            <a:avLst/>
          </a:prstGeom>
          <a:noFill/>
        </p:spPr>
        <p:txBody>
          <a:bodyPr wrap="none" lIns="132080" tIns="66040" rIns="132080" bIns="6604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dirty="0">
                <a:ln w="0"/>
                <a:solidFill>
                  <a:srgbClr val="002060"/>
                </a:solidFill>
                <a:effectLst>
                  <a:outerShdw blurRad="38100" dist="25400" dir="5400000" algn="ctr" rotWithShape="0">
                    <a:srgbClr val="6E747A">
                      <a:alpha val="43000"/>
                    </a:srgbClr>
                  </a:outerShdw>
                </a:effectLst>
                <a:uLnTx/>
                <a:uFillTx/>
                <a:latin typeface="Calibri" panose="020F0502020204030204"/>
                <a:ea typeface="+mn-ea"/>
                <a:cs typeface="+mn-cs"/>
              </a:rPr>
              <a:t>Year 9 Art : Journey of Knowledge Term two: Natural Form</a:t>
            </a:r>
          </a:p>
        </p:txBody>
      </p:sp>
      <p:sp>
        <p:nvSpPr>
          <p:cNvPr id="5" name="TextBox 4">
            <a:extLst>
              <a:ext uri="{FF2B5EF4-FFF2-40B4-BE49-F238E27FC236}">
                <a16:creationId xmlns:a16="http://schemas.microsoft.com/office/drawing/2014/main" id="{31CB9A6E-E90D-41E8-AD2D-6A0C767F502F}"/>
              </a:ext>
            </a:extLst>
          </p:cNvPr>
          <p:cNvSpPr txBox="1"/>
          <p:nvPr/>
        </p:nvSpPr>
        <p:spPr>
          <a:xfrm>
            <a:off x="60567" y="550226"/>
            <a:ext cx="8984043" cy="830997"/>
          </a:xfrm>
          <a:prstGeom prst="rect">
            <a:avLst/>
          </a:prstGeom>
          <a:solidFill>
            <a:schemeClr val="accent5">
              <a:lumMod val="20000"/>
              <a:lumOff val="80000"/>
            </a:schemeClr>
          </a:solidFill>
          <a:ln w="3175">
            <a:noFill/>
          </a:ln>
        </p:spPr>
        <p:txBody>
          <a:bodyPr wrap="square" rtlCol="0">
            <a:spAutoFit/>
          </a:bodyPr>
          <a:lstStyle/>
          <a:p>
            <a:r>
              <a:rPr lang="en-GB" sz="1200" b="1" i="1" dirty="0"/>
              <a:t>Pupils will build a deeper knowledge of the formal elements and materials used in Art. They will continue to develop their skills in research and critical studies, evaluating their work and others whilst planning thoughtful and meaningful personal responses. Pupils will have the opportunity to develop more resilience and independence within their learning, preparing them for KS4. The knowledge gained will allow pupils to make informed choices when choosing their option subjects.</a:t>
            </a:r>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3115728935"/>
              </p:ext>
            </p:extLst>
          </p:nvPr>
        </p:nvGraphicFramePr>
        <p:xfrm>
          <a:off x="116378" y="1565889"/>
          <a:ext cx="12015055" cy="4953000"/>
        </p:xfrm>
        <a:graphic>
          <a:graphicData uri="http://schemas.openxmlformats.org/drawingml/2006/table">
            <a:tbl>
              <a:tblPr firstRow="1" bandRow="1">
                <a:tableStyleId>{5940675A-B579-460E-94D1-54222C63F5DA}</a:tableStyleId>
              </a:tblPr>
              <a:tblGrid>
                <a:gridCol w="6287510">
                  <a:extLst>
                    <a:ext uri="{9D8B030D-6E8A-4147-A177-3AD203B41FA5}">
                      <a16:colId xmlns:a16="http://schemas.microsoft.com/office/drawing/2014/main" val="3001272792"/>
                    </a:ext>
                  </a:extLst>
                </a:gridCol>
                <a:gridCol w="3307671">
                  <a:extLst>
                    <a:ext uri="{9D8B030D-6E8A-4147-A177-3AD203B41FA5}">
                      <a16:colId xmlns:a16="http://schemas.microsoft.com/office/drawing/2014/main" val="1897910160"/>
                    </a:ext>
                  </a:extLst>
                </a:gridCol>
                <a:gridCol w="2419874">
                  <a:extLst>
                    <a:ext uri="{9D8B030D-6E8A-4147-A177-3AD203B41FA5}">
                      <a16:colId xmlns:a16="http://schemas.microsoft.com/office/drawing/2014/main" val="3498275268"/>
                    </a:ext>
                  </a:extLst>
                </a:gridCol>
              </a:tblGrid>
              <a:tr h="4922779">
                <a:tc>
                  <a:txBody>
                    <a:bodyPr/>
                    <a:lstStyle/>
                    <a:p>
                      <a:pPr marL="0" indent="0" algn="l">
                        <a:buFont typeface="Arial" panose="020B0604020202020204" pitchFamily="34" charset="0"/>
                        <a:buNone/>
                      </a:pPr>
                      <a:r>
                        <a:rPr lang="en-GB" sz="1100" b="1" u="sng" baseline="0" dirty="0">
                          <a:solidFill>
                            <a:srgbClr val="002060"/>
                          </a:solidFill>
                        </a:rPr>
                        <a:t>CORE KNOWLEDGE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Constructing a critical artist study of natural objects..</a:t>
                      </a:r>
                      <a:endParaRPr lang="en-GB" sz="1100" b="1" u="none"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Planning for a personal response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Creating a personal response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How to evaluate your own work and others effectively.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u="none" baseline="0" dirty="0">
                          <a:solidFill>
                            <a:schemeClr val="tx1"/>
                          </a:solidFill>
                          <a:latin typeface="+mn-lt"/>
                          <a:cs typeface="Arial" panose="020B0604020202020204" pitchFamily="34" charset="0"/>
                        </a:rPr>
                        <a:t>Experimentation in art is the trial and development of skills deemed appropriate for the project you are working on, in this case, Natural objects.</a:t>
                      </a: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indent="0" algn="l">
                        <a:buFont typeface="Arial" panose="020B0604020202020204" pitchFamily="34" charset="0"/>
                        <a:buNone/>
                      </a:pPr>
                      <a:r>
                        <a:rPr kumimoji="0" lang="en-GB" sz="1100" b="0" i="0" u="none" strike="noStrike" kern="1200" cap="none" spc="0" normalizeH="0" baseline="0" noProof="0" dirty="0">
                          <a:ln>
                            <a:noFill/>
                          </a:ln>
                          <a:solidFill>
                            <a:srgbClr val="002060"/>
                          </a:solidFill>
                          <a:effectLst/>
                          <a:uLnTx/>
                          <a:uFillTx/>
                          <a:latin typeface="+mn-lt"/>
                          <a:ea typeface="+mn-ea"/>
                          <a:cs typeface="+mn-cs"/>
                        </a:rPr>
                        <a:t>Line:</a:t>
                      </a:r>
                      <a:r>
                        <a:rPr kumimoji="0" lang="en-GB" sz="1100" b="1" i="0" u="none" strike="noStrike" kern="1200" cap="none" spc="0" normalizeH="0" baseline="0" noProof="0" dirty="0">
                          <a:ln>
                            <a:noFill/>
                          </a:ln>
                          <a:solidFill>
                            <a:schemeClr val="tx1"/>
                          </a:solidFill>
                          <a:effectLst/>
                          <a:uLnTx/>
                          <a:uFillTx/>
                          <a:latin typeface="+mn-lt"/>
                          <a:ea typeface="+mn-ea"/>
                          <a:cs typeface="+mn-cs"/>
                        </a:rPr>
                        <a:t> Realism</a:t>
                      </a:r>
                      <a:r>
                        <a:rPr lang="en-GB" sz="1100" b="1" u="none" baseline="0" dirty="0">
                          <a:solidFill>
                            <a:schemeClr val="tx1"/>
                          </a:solidFill>
                        </a:rPr>
                        <a:t> Art is a style that uses linework or colour application to create a form in an realistic way. Crosshatching is a technique where the artist uses a set of lines to develop tone. The closer together the lines the darker the tone.</a:t>
                      </a:r>
                      <a:r>
                        <a:rPr lang="en-GB" sz="1100" b="1" i="0" u="none" kern="1200" baseline="0" dirty="0">
                          <a:solidFill>
                            <a:schemeClr val="tx1"/>
                          </a:solidFill>
                          <a:effectLst/>
                          <a:latin typeface="+mn-lt"/>
                          <a:ea typeface="+mn-ea"/>
                          <a:cs typeface="+mn-cs"/>
                        </a:rPr>
                        <a:t> Free-form is without shape or structure</a:t>
                      </a:r>
                      <a:endParaRPr kumimoji="0" lang="en-GB" sz="1100" b="1" i="0" u="none" strike="noStrike" kern="1200" cap="none" spc="0" normalizeH="0" baseline="0" noProof="0" dirty="0">
                        <a:ln>
                          <a:noFill/>
                        </a:ln>
                        <a:solidFill>
                          <a:schemeClr val="tx1"/>
                        </a:solidFill>
                        <a:effectLst/>
                        <a:uLnTx/>
                        <a:uFillTx/>
                        <a:latin typeface="+mn-lt"/>
                        <a:ea typeface="+mn-ea"/>
                        <a:cs typeface="+mn-cs"/>
                      </a:endParaRPr>
                    </a:p>
                    <a:p>
                      <a:pPr marL="0" indent="0" algn="l">
                        <a:buFont typeface="Arial" panose="020B0604020202020204" pitchFamily="34" charset="0"/>
                        <a:buNone/>
                      </a:pPr>
                      <a:r>
                        <a:rPr kumimoji="0" lang="en-GB" sz="1100" b="0" i="0" u="none" strike="noStrike" kern="1200" cap="none" spc="0" normalizeH="0" baseline="0" noProof="0" dirty="0">
                          <a:ln>
                            <a:noFill/>
                          </a:ln>
                          <a:solidFill>
                            <a:srgbClr val="002060"/>
                          </a:solidFill>
                          <a:effectLst/>
                          <a:uLnTx/>
                          <a:uFillTx/>
                          <a:latin typeface="+mn-lt"/>
                          <a:ea typeface="+mn-ea"/>
                          <a:cs typeface="+mn-cs"/>
                        </a:rPr>
                        <a:t>Colour</a:t>
                      </a:r>
                      <a:r>
                        <a:rPr kumimoji="0" lang="en-GB" sz="1100" b="0" i="0" u="none" strike="noStrike" kern="1200" cap="none" spc="0" normalizeH="0" baseline="0" noProof="0" dirty="0">
                          <a:ln>
                            <a:noFill/>
                          </a:ln>
                          <a:solidFill>
                            <a:schemeClr val="tx1"/>
                          </a:solidFill>
                          <a:effectLst/>
                          <a:uLnTx/>
                          <a:uFillTx/>
                          <a:latin typeface="+mn-lt"/>
                          <a:ea typeface="+mn-ea"/>
                          <a:cs typeface="+mn-cs"/>
                        </a:rPr>
                        <a:t>: Application of colour from different media can create realistic images depicting the desired objects form, textures and hues. </a:t>
                      </a:r>
                      <a:r>
                        <a:rPr lang="en-US" sz="1100" b="1" u="none" baseline="0" dirty="0">
                          <a:solidFill>
                            <a:schemeClr val="tx1"/>
                          </a:solidFill>
                        </a:rPr>
                        <a:t>W</a:t>
                      </a:r>
                      <a:r>
                        <a:rPr lang="en-GB" sz="1100" b="1" u="none" baseline="0" dirty="0" err="1">
                          <a:solidFill>
                            <a:schemeClr val="tx1"/>
                          </a:solidFill>
                        </a:rPr>
                        <a:t>atercolours</a:t>
                      </a:r>
                      <a:r>
                        <a:rPr lang="en-GB" sz="1100" b="1" u="none" baseline="0" dirty="0">
                          <a:solidFill>
                            <a:schemeClr val="tx1"/>
                          </a:solidFill>
                        </a:rPr>
                        <a:t> can be blended to make different harmonious tones and hues. </a:t>
                      </a:r>
                      <a:r>
                        <a:rPr lang="en-GB" sz="1050" b="1" u="none" baseline="0" dirty="0">
                          <a:solidFill>
                            <a:schemeClr val="tx1"/>
                          </a:solidFill>
                        </a:rPr>
                        <a:t>Acrylic paint is a opaque paint that is plastic based and needs little or no water when applying to the page.</a:t>
                      </a:r>
                    </a:p>
                    <a:p>
                      <a:pPr marL="0" indent="0" algn="l">
                        <a:buFont typeface="Arial" panose="020B0604020202020204" pitchFamily="34" charset="0"/>
                        <a:buNone/>
                      </a:pPr>
                      <a:r>
                        <a:rPr lang="en-GB" sz="1100" b="1" i="0" kern="1200" dirty="0">
                          <a:solidFill>
                            <a:schemeClr val="tx1"/>
                          </a:solidFill>
                          <a:effectLst/>
                          <a:latin typeface="+mn-lt"/>
                          <a:ea typeface="+mn-ea"/>
                          <a:cs typeface="+mn-cs"/>
                        </a:rPr>
                        <a:t>Hue is the term for the pure spectrum colours red, orange, yellow, blue, green violet </a:t>
                      </a:r>
                    </a:p>
                    <a:p>
                      <a:pPr marL="0" indent="0" algn="l">
                        <a:buFont typeface="Arial" panose="020B0604020202020204" pitchFamily="34" charset="0"/>
                        <a:buNone/>
                      </a:pPr>
                      <a:r>
                        <a:rPr lang="en-GB" sz="1100" b="1" u="none" baseline="0" dirty="0">
                          <a:solidFill>
                            <a:schemeClr val="tx1"/>
                          </a:solidFill>
                          <a:latin typeface="+mn-lt"/>
                        </a:rPr>
                        <a:t>Tint  is the mixture of a colour with white, which increases lightness</a:t>
                      </a:r>
                      <a:endParaRPr kumimoji="0" lang="en-GB" sz="11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Form: </a:t>
                      </a:r>
                      <a:r>
                        <a:rPr kumimoji="0" lang="en-GB" sz="1100" b="1" i="0" u="none" strike="noStrike" kern="1200" cap="none" spc="0" normalizeH="0" baseline="0" noProof="0" dirty="0">
                          <a:ln>
                            <a:noFill/>
                          </a:ln>
                          <a:solidFill>
                            <a:schemeClr val="tx1"/>
                          </a:solidFill>
                          <a:effectLst/>
                          <a:uLnTx/>
                          <a:uFillTx/>
                          <a:latin typeface="+mn-lt"/>
                          <a:ea typeface="+mn-ea"/>
                          <a:cs typeface="+mn-cs"/>
                        </a:rPr>
                        <a:t>Realism</a:t>
                      </a:r>
                      <a:r>
                        <a:rPr lang="en-GB" sz="1100" b="1" u="none" baseline="0" dirty="0">
                          <a:solidFill>
                            <a:schemeClr val="tx1"/>
                          </a:solidFill>
                        </a:rPr>
                        <a:t> is a style of art that experiments with colour, tone and line to create realistic, natural depictions of the artists subject. A Primary source is something you can see in the room or a mirror. </a:t>
                      </a:r>
                      <a:r>
                        <a:rPr lang="en-GB" sz="1100" b="1" i="0" u="none" kern="1200" baseline="0" dirty="0">
                          <a:solidFill>
                            <a:schemeClr val="tx1"/>
                          </a:solidFill>
                          <a:effectLst/>
                          <a:latin typeface="+mn-lt"/>
                          <a:ea typeface="+mn-ea"/>
                          <a:cs typeface="+mn-cs"/>
                        </a:rPr>
                        <a:t>Secondary source is when you use a photograph or  researched image to draw from. </a:t>
                      </a:r>
                      <a:r>
                        <a:rPr lang="en-GB" sz="1100" b="1" u="none" baseline="0" dirty="0">
                          <a:solidFill>
                            <a:schemeClr val="tx1"/>
                          </a:solidFill>
                        </a:rPr>
                        <a:t>Observational drawings are done from Primary and secondary sources, you draw what you can see.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chemeClr val="tx1"/>
                          </a:solidFill>
                          <a:effectLst/>
                          <a:uLnTx/>
                          <a:uFillTx/>
                          <a:latin typeface="+mn-lt"/>
                          <a:ea typeface="+mn-ea"/>
                          <a:cs typeface="+mn-cs"/>
                        </a:rPr>
                        <a:t>Tone:</a:t>
                      </a:r>
                      <a:r>
                        <a:rPr lang="en-US" sz="1100" b="1" u="none" baseline="0" dirty="0">
                          <a:solidFill>
                            <a:schemeClr val="tx1"/>
                          </a:solidFill>
                          <a:latin typeface="+mn-lt"/>
                          <a:cs typeface="Arial" panose="020B0604020202020204" pitchFamily="34" charset="0"/>
                        </a:rPr>
                        <a:t> </a:t>
                      </a:r>
                      <a:r>
                        <a:rPr lang="en-GB" sz="1100" b="1" u="none" baseline="0" dirty="0">
                          <a:solidFill>
                            <a:schemeClr val="tx1"/>
                          </a:solidFill>
                          <a:latin typeface="+mn-lt"/>
                        </a:rPr>
                        <a:t>Tone: is produced either by the mixture of a colour with grey, or by both tinting and shading. Shade is the mixture of a colour with black, which reduces lightness</a:t>
                      </a:r>
                      <a:endParaRPr lang="en-US" sz="1100" b="1" u="none" baseline="0" dirty="0">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Texture:</a:t>
                      </a:r>
                      <a:r>
                        <a:rPr kumimoji="0" lang="en-GB" sz="1100" b="1" i="0" u="none" strike="noStrike" kern="1200" cap="none" spc="0" normalizeH="0" baseline="0" noProof="0" dirty="0">
                          <a:ln>
                            <a:noFill/>
                          </a:ln>
                          <a:solidFill>
                            <a:schemeClr val="tx1"/>
                          </a:solidFill>
                          <a:effectLst/>
                          <a:uLnTx/>
                          <a:uFillTx/>
                          <a:latin typeface="+mn-lt"/>
                          <a:ea typeface="+mn-ea"/>
                          <a:cs typeface="+mn-cs"/>
                        </a:rPr>
                        <a:t> </a:t>
                      </a:r>
                      <a:r>
                        <a:rPr kumimoji="0" lang="en-US" sz="11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Textures are created with the application of paint using different methods of painting and use of different artistic media such as oil pastels, pencil and paints.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Composition:</a:t>
                      </a:r>
                      <a:r>
                        <a:rPr lang="en-GB" sz="1100" b="1" i="0" u="none" kern="1200" baseline="0" dirty="0">
                          <a:solidFill>
                            <a:schemeClr val="tx1"/>
                          </a:solidFill>
                          <a:effectLst/>
                          <a:latin typeface="+mn-lt"/>
                          <a:ea typeface="+mn-ea"/>
                          <a:cs typeface="+mn-cs"/>
                        </a:rPr>
                        <a:t>Observational drawings need to be broken down into shape and space before outline, tone and detail are added. The Golden Ratio is a term and actual ratio used to describe how elements within a piece of art can be placed in the most aesthetically pleasing way.</a:t>
                      </a:r>
                      <a:r>
                        <a:rPr lang="en-GB" sz="1100" b="1" u="none" baseline="0" dirty="0">
                          <a:solidFill>
                            <a:schemeClr val="tx1"/>
                          </a:solidFill>
                        </a:rPr>
                        <a:t> </a:t>
                      </a:r>
                      <a:r>
                        <a:rPr lang="en-GB" sz="1100" b="1" u="none" dirty="0">
                          <a:solidFill>
                            <a:schemeClr val="tx1"/>
                          </a:solidFill>
                          <a:latin typeface="+mn-lt"/>
                        </a:rPr>
                        <a:t> </a:t>
                      </a:r>
                      <a:endParaRPr lang="en-GB" sz="1100" b="1" u="sng" baseline="0" dirty="0">
                        <a:solidFill>
                          <a:srgbClr val="002060"/>
                        </a:solidFill>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Personal projects pupil led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indent="0" algn="l">
                        <a:buFont typeface="Arial" panose="020B0604020202020204" pitchFamily="34" charset="0"/>
                        <a:buNone/>
                      </a:pPr>
                      <a:endParaRPr lang="en-GB" sz="1100" b="0" u="none"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p>
                    <a:p>
                      <a:pPr marL="0" indent="0" algn="l">
                        <a:buFont typeface="Arial" panose="020B0604020202020204" pitchFamily="34" charset="0"/>
                        <a:buNone/>
                      </a:pPr>
                      <a:r>
                        <a:rPr lang="en-GB" sz="1100" b="1" u="none" baseline="0" dirty="0">
                          <a:solidFill>
                            <a:schemeClr val="tx1"/>
                          </a:solidFill>
                          <a:latin typeface="+mn-lt"/>
                          <a:cs typeface="Arial" panose="020B0604020202020204" pitchFamily="34" charset="0"/>
                        </a:rPr>
                        <a:t>Develop, Stencil, Layer, Quote, Pattern, Composition, Detail, Media, Texture</a:t>
                      </a:r>
                      <a:r>
                        <a:rPr lang="en-GB" sz="1100" b="1" u="none" baseline="0" dirty="0">
                          <a:solidFill>
                            <a:schemeClr val="tx1"/>
                          </a:solidFill>
                          <a:latin typeface="+mn-lt"/>
                          <a:cs typeface="+mn-cs"/>
                        </a:rPr>
                        <a:t>, </a:t>
                      </a:r>
                      <a:r>
                        <a:rPr lang="en-GB" sz="1100" b="1" u="none" baseline="0" dirty="0">
                          <a:solidFill>
                            <a:schemeClr val="tx1"/>
                          </a:solidFill>
                          <a:latin typeface="+mn-lt"/>
                          <a:cs typeface="Arial" panose="020B0604020202020204" pitchFamily="34" charset="0"/>
                        </a:rPr>
                        <a:t>Proportion, Line, Tone, Expressive, Scribble, Primary source, Secondary source, Sketch, Trace, Free flowing , Realism, </a:t>
                      </a:r>
                      <a:r>
                        <a:rPr lang="en-GB" sz="1100" b="1" u="none" baseline="0" dirty="0">
                          <a:solidFill>
                            <a:schemeClr val="tx1"/>
                          </a:solidFill>
                          <a:latin typeface="+mn-lt"/>
                        </a:rPr>
                        <a:t>Study, </a:t>
                      </a:r>
                      <a:r>
                        <a:rPr lang="en-GB" sz="1100" b="1" u="none" baseline="0" dirty="0">
                          <a:solidFill>
                            <a:schemeClr val="tx1"/>
                          </a:solidFill>
                          <a:latin typeface="+mn-lt"/>
                          <a:cs typeface="Arial" panose="020B0604020202020204" pitchFamily="34" charset="0"/>
                        </a:rPr>
                        <a:t>Form, Gradient, Mark making, Acrylic, Watercolour, Photography, Golden ratio, </a:t>
                      </a:r>
                      <a:r>
                        <a:rPr lang="en-GB" sz="1100" b="1" u="none" baseline="0" dirty="0">
                          <a:solidFill>
                            <a:schemeClr val="tx1"/>
                          </a:solidFill>
                          <a:latin typeface="+mn-lt"/>
                        </a:rPr>
                        <a:t>3D</a:t>
                      </a:r>
                      <a:r>
                        <a:rPr lang="en-GB" sz="1100" b="1" u="none" baseline="0" dirty="0">
                          <a:solidFill>
                            <a:schemeClr val="tx1"/>
                          </a:solidFill>
                          <a:latin typeface="+mn-lt"/>
                          <a:cs typeface="+mn-cs"/>
                        </a:rPr>
                        <a:t>, </a:t>
                      </a:r>
                      <a:r>
                        <a:rPr lang="en-GB" sz="1100" b="1" u="none" baseline="0" dirty="0">
                          <a:solidFill>
                            <a:schemeClr val="tx1"/>
                          </a:solidFill>
                          <a:latin typeface="+mn-lt"/>
                          <a:cs typeface="Arial" panose="020B0604020202020204" pitchFamily="34" charset="0"/>
                        </a:rPr>
                        <a:t>Sculpture, Frame, Manipulation, Hue, Tint, Shade</a:t>
                      </a:r>
                      <a:r>
                        <a:rPr lang="en-US" sz="1100" b="1" u="none" baseline="0" dirty="0">
                          <a:solidFill>
                            <a:schemeClr val="tx1"/>
                          </a:solidFill>
                          <a:latin typeface="+mn-lt"/>
                          <a:cs typeface="Arial" panose="020B0604020202020204" pitchFamily="34" charset="0"/>
                        </a:rPr>
                        <a:t>, Collage, Measure</a:t>
                      </a:r>
                    </a:p>
                    <a:p>
                      <a:pPr marL="171450" indent="-171450" algn="l">
                        <a:buFont typeface="Arial" panose="020B0604020202020204" pitchFamily="34" charset="0"/>
                        <a:buChar char="•"/>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1" u="sng" baseline="0" dirty="0">
                          <a:solidFill>
                            <a:srgbClr val="002060"/>
                          </a:solidFill>
                          <a:latin typeface="+mn-lt"/>
                          <a:cs typeface="Arial" panose="020B0604020202020204" pitchFamily="34" charset="0"/>
                        </a:rPr>
                        <a:t>Core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baseline="0" dirty="0" err="1">
                          <a:solidFill>
                            <a:schemeClr val="tx1"/>
                          </a:solidFill>
                          <a:latin typeface="+mn-lt"/>
                          <a:cs typeface="Arial" panose="020B0604020202020204" pitchFamily="34" charset="0"/>
                        </a:rPr>
                        <a:t>Colour</a:t>
                      </a:r>
                      <a:r>
                        <a:rPr lang="en-US" sz="1100" b="1" u="none" baseline="0" dirty="0">
                          <a:solidFill>
                            <a:schemeClr val="tx1"/>
                          </a:solidFill>
                          <a:latin typeface="+mn-lt"/>
                          <a:cs typeface="Arial" panose="020B0604020202020204" pitchFamily="34" charset="0"/>
                        </a:rPr>
                        <a:t> application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Tone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Shape</a:t>
                      </a:r>
                    </a:p>
                    <a:p>
                      <a:pPr marL="171450" indent="-171450" algn="l">
                        <a:buFont typeface="Arial" panose="020B0604020202020204" pitchFamily="34" charset="0"/>
                        <a:buChar char="•"/>
                      </a:pPr>
                      <a:r>
                        <a:rPr lang="en-GB" sz="1100" b="1" u="none" baseline="0" dirty="0">
                          <a:solidFill>
                            <a:schemeClr val="tx1"/>
                          </a:solidFill>
                        </a:rPr>
                        <a:t>Tone</a:t>
                      </a:r>
                    </a:p>
                    <a:p>
                      <a:pPr marL="171450" indent="-171450" algn="l">
                        <a:buFont typeface="Arial" panose="020B0604020202020204" pitchFamily="34" charset="0"/>
                        <a:buChar char="•"/>
                      </a:pPr>
                      <a:r>
                        <a:rPr lang="en-GB" sz="1100" b="1" u="none" baseline="0" dirty="0">
                          <a:solidFill>
                            <a:schemeClr val="tx1"/>
                          </a:solidFill>
                        </a:rPr>
                        <a:t>Form</a:t>
                      </a:r>
                    </a:p>
                    <a:p>
                      <a:pPr marL="171450" indent="-171450" algn="l">
                        <a:buFont typeface="Arial" panose="020B0604020202020204" pitchFamily="34" charset="0"/>
                        <a:buChar char="•"/>
                      </a:pPr>
                      <a:r>
                        <a:rPr lang="en-GB" sz="1100" b="1" u="none" baseline="0" dirty="0">
                          <a:solidFill>
                            <a:schemeClr val="tx1"/>
                          </a:solidFill>
                        </a:rPr>
                        <a:t>Composition</a:t>
                      </a:r>
                    </a:p>
                    <a:p>
                      <a:pPr marL="171450" indent="-171450" algn="l">
                        <a:buFont typeface="Arial" panose="020B0604020202020204" pitchFamily="34" charset="0"/>
                        <a:buChar char="•"/>
                      </a:pPr>
                      <a:r>
                        <a:rPr lang="en-GB" sz="1100" b="1" u="none" baseline="0" dirty="0">
                          <a:solidFill>
                            <a:schemeClr val="tx1"/>
                          </a:solidFill>
                        </a:rPr>
                        <a:t>Observational drawing</a:t>
                      </a:r>
                    </a:p>
                    <a:p>
                      <a:pPr marL="171450" indent="-171450" algn="l">
                        <a:buFont typeface="Arial" panose="020B0604020202020204" pitchFamily="34" charset="0"/>
                        <a:buChar char="•"/>
                      </a:pPr>
                      <a:r>
                        <a:rPr lang="en-GB" sz="1100" b="1" u="none" baseline="0" dirty="0">
                          <a:solidFill>
                            <a:schemeClr val="tx1"/>
                          </a:solidFill>
                        </a:rPr>
                        <a:t>Paint </a:t>
                      </a:r>
                      <a:endParaRPr lang="en-GB" sz="1100" b="0" u="none" dirty="0">
                        <a:solidFill>
                          <a:srgbClr val="002060"/>
                        </a:solidFill>
                      </a:endParaRPr>
                    </a:p>
                    <a:p>
                      <a:pPr marL="0" indent="0" algn="l">
                        <a:buFont typeface="Arial" panose="020B0604020202020204" pitchFamily="34" charset="0"/>
                        <a:buNone/>
                      </a:pPr>
                      <a:endParaRPr lang="en-GB" sz="1100" b="0" u="none" dirty="0">
                        <a:solidFill>
                          <a:srgbClr val="002060"/>
                        </a:solidFill>
                      </a:endParaRPr>
                    </a:p>
                  </a:txBody>
                  <a:tcPr/>
                </a:tc>
                <a:tc>
                  <a:txBody>
                    <a:bodyPr/>
                    <a:lstStyle/>
                    <a:p>
                      <a:pPr algn="l"/>
                      <a:r>
                        <a:rPr lang="en-GB" sz="1100" b="0" u="sng" dirty="0">
                          <a:solidFill>
                            <a:srgbClr val="002060"/>
                          </a:solidFill>
                        </a:rPr>
                        <a:t>Personal Development</a:t>
                      </a:r>
                    </a:p>
                    <a:p>
                      <a:pPr algn="l"/>
                      <a:r>
                        <a:rPr lang="en-US" sz="1100" b="0" u="none" dirty="0">
                          <a:solidFill>
                            <a:srgbClr val="002060"/>
                          </a:solidFill>
                        </a:rPr>
                        <a:t>Discussions about different cultural backgrounds, artists, craftsperson's. Experimenting and confidence to try new things. Developing resilience </a:t>
                      </a:r>
                    </a:p>
                    <a:p>
                      <a:pPr algn="l"/>
                      <a:endParaRPr lang="en-US" sz="1100" b="0" u="sng" dirty="0">
                        <a:solidFill>
                          <a:srgbClr val="002060"/>
                        </a:solidFill>
                      </a:endParaRPr>
                    </a:p>
                    <a:p>
                      <a:pPr algn="l"/>
                      <a:endParaRPr lang="en-US" sz="1100" b="0" u="sng" dirty="0">
                        <a:solidFill>
                          <a:srgbClr val="002060"/>
                        </a:solidFill>
                      </a:endParaRPr>
                    </a:p>
                    <a:p>
                      <a:pPr algn="l"/>
                      <a:r>
                        <a:rPr lang="en-US" sz="1100" b="0" u="sng" dirty="0">
                          <a:solidFill>
                            <a:srgbClr val="002060"/>
                          </a:solidFill>
                        </a:rPr>
                        <a:t>L</a:t>
                      </a:r>
                      <a:r>
                        <a:rPr lang="en-GB" sz="1100" b="0" u="sng" dirty="0" err="1">
                          <a:solidFill>
                            <a:srgbClr val="002060"/>
                          </a:solidFill>
                        </a:rPr>
                        <a:t>iteracy</a:t>
                      </a:r>
                      <a:r>
                        <a:rPr lang="en-GB" sz="1100" b="0" u="sng" dirty="0">
                          <a:solidFill>
                            <a:srgbClr val="002060"/>
                          </a:solidFill>
                        </a:rPr>
                        <a:t> Focus</a:t>
                      </a:r>
                    </a:p>
                    <a:p>
                      <a:pPr algn="l"/>
                      <a:r>
                        <a:rPr lang="en-GB" sz="1100" b="0" u="none" dirty="0">
                          <a:solidFill>
                            <a:srgbClr val="002060"/>
                          </a:solidFill>
                        </a:rPr>
                        <a:t>Reading, critique, glossary, following instructions, discussion, annotation, biography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u="sng" dirty="0">
                        <a:solidFill>
                          <a:srgbClr val="002060"/>
                        </a:solidFill>
                      </a:endParaRPr>
                    </a:p>
                    <a:p>
                      <a:pPr algn="l"/>
                      <a:r>
                        <a:rPr lang="en-US" sz="1100" b="0" u="sng" dirty="0">
                          <a:solidFill>
                            <a:srgbClr val="002060"/>
                          </a:solidFill>
                        </a:rPr>
                        <a:t>N</a:t>
                      </a:r>
                      <a:r>
                        <a:rPr lang="en-GB" sz="1100" b="0" u="sng" dirty="0" err="1">
                          <a:solidFill>
                            <a:srgbClr val="002060"/>
                          </a:solidFill>
                        </a:rPr>
                        <a:t>umeracy</a:t>
                      </a:r>
                      <a:r>
                        <a:rPr lang="en-GB" sz="1100" b="0" u="sng" dirty="0">
                          <a:solidFill>
                            <a:srgbClr val="002060"/>
                          </a:solidFill>
                        </a:rPr>
                        <a:t> focus</a:t>
                      </a:r>
                    </a:p>
                    <a:p>
                      <a:pPr algn="l"/>
                      <a:r>
                        <a:rPr lang="en-GB" sz="1100" b="0" u="none" dirty="0">
                          <a:solidFill>
                            <a:srgbClr val="002060"/>
                          </a:solidFill>
                        </a:rPr>
                        <a:t>Measurement, ratio, proportions, 3D form and shape</a:t>
                      </a:r>
                    </a:p>
                    <a:p>
                      <a:pPr algn="l"/>
                      <a:endParaRPr lang="en-GB" sz="1100" b="0" u="none" dirty="0">
                        <a:solidFill>
                          <a:srgbClr val="002060"/>
                        </a:solidFill>
                      </a:endParaRPr>
                    </a:p>
                    <a:p>
                      <a:pPr algn="l"/>
                      <a:r>
                        <a:rPr lang="en-GB" sz="1100" b="1" u="sng" dirty="0">
                          <a:solidFill>
                            <a:srgbClr val="002060"/>
                          </a:solidFill>
                        </a:rPr>
                        <a:t>WHERE NEXT?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More knowledge of KS4 expectations and layout.</a:t>
                      </a:r>
                      <a:endParaRPr lang="en-GB" sz="1100" b="0" u="none" dirty="0">
                        <a:solidFill>
                          <a:srgbClr val="002060"/>
                        </a:solidFill>
                      </a:endParaRPr>
                    </a:p>
                    <a:p>
                      <a:pPr algn="l"/>
                      <a:r>
                        <a:rPr lang="en-GB" sz="1100" b="0" u="none" dirty="0">
                          <a:solidFill>
                            <a:srgbClr val="002060"/>
                          </a:solidFill>
                        </a:rPr>
                        <a:t> </a:t>
                      </a:r>
                    </a:p>
                  </a:txBody>
                  <a:tcPr/>
                </a:tc>
                <a:extLst>
                  <a:ext uri="{0D108BD9-81ED-4DB2-BD59-A6C34878D82A}">
                    <a16:rowId xmlns:a16="http://schemas.microsoft.com/office/drawing/2014/main" val="1196057531"/>
                  </a:ext>
                </a:extLst>
              </a:tr>
            </a:tbl>
          </a:graphicData>
        </a:graphic>
      </p:graphicFrame>
      <p:sp>
        <p:nvSpPr>
          <p:cNvPr id="3" name="TextBox 2">
            <a:extLst>
              <a:ext uri="{FF2B5EF4-FFF2-40B4-BE49-F238E27FC236}">
                <a16:creationId xmlns:a16="http://schemas.microsoft.com/office/drawing/2014/main" id="{DAF1A2B9-78B7-485C-8FE3-4C6AFC205AEA}"/>
              </a:ext>
            </a:extLst>
          </p:cNvPr>
          <p:cNvSpPr txBox="1"/>
          <p:nvPr/>
        </p:nvSpPr>
        <p:spPr>
          <a:xfrm>
            <a:off x="9443030" y="251351"/>
            <a:ext cx="2640592"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panose="020F0502020204030204"/>
                <a:ea typeface="+mn-ea"/>
                <a:cs typeface="+mn-cs"/>
              </a:rPr>
              <a:t>The bigger picture: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rPr>
              <a:t>Career links: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i="1" dirty="0">
                <a:solidFill>
                  <a:prstClr val="black"/>
                </a:solidFill>
                <a:latin typeface="Calibri" panose="020F0502020204030204"/>
              </a:rPr>
              <a:t>Painter, Artist, internet shops, entrepreneurs, Art critic, photographer </a:t>
            </a:r>
            <a:endPar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819603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51CC8F-9689-4EB7-8675-CD1D9B4563C9}"/>
              </a:ext>
            </a:extLst>
          </p:cNvPr>
          <p:cNvSpPr/>
          <p:nvPr/>
        </p:nvSpPr>
        <p:spPr>
          <a:xfrm>
            <a:off x="9445430" y="296115"/>
            <a:ext cx="2640591" cy="10686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5AFAD1CB-A943-4AA4-98D0-ACDEB906C165}"/>
              </a:ext>
            </a:extLst>
          </p:cNvPr>
          <p:cNvSpPr/>
          <p:nvPr/>
        </p:nvSpPr>
        <p:spPr>
          <a:xfrm>
            <a:off x="-41094" y="0"/>
            <a:ext cx="9459962" cy="502702"/>
          </a:xfrm>
          <a:prstGeom prst="rect">
            <a:avLst/>
          </a:prstGeom>
          <a:noFill/>
        </p:spPr>
        <p:txBody>
          <a:bodyPr wrap="none" lIns="132080" tIns="66040" rIns="132080" bIns="6604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dirty="0">
                <a:ln w="0"/>
                <a:solidFill>
                  <a:srgbClr val="002060"/>
                </a:solidFill>
                <a:effectLst>
                  <a:outerShdw blurRad="38100" dist="25400" dir="5400000" algn="ctr" rotWithShape="0">
                    <a:srgbClr val="6E747A">
                      <a:alpha val="43000"/>
                    </a:srgbClr>
                  </a:outerShdw>
                </a:effectLst>
                <a:uLnTx/>
                <a:uFillTx/>
                <a:latin typeface="Calibri" panose="020F0502020204030204"/>
                <a:ea typeface="+mn-ea"/>
                <a:cs typeface="+mn-cs"/>
              </a:rPr>
              <a:t>Year 9 Art : Journey of Knowledge Term three: Mexican Art – Frida Kahlo</a:t>
            </a:r>
          </a:p>
        </p:txBody>
      </p:sp>
      <p:sp>
        <p:nvSpPr>
          <p:cNvPr id="5" name="TextBox 4">
            <a:extLst>
              <a:ext uri="{FF2B5EF4-FFF2-40B4-BE49-F238E27FC236}">
                <a16:creationId xmlns:a16="http://schemas.microsoft.com/office/drawing/2014/main" id="{31CB9A6E-E90D-41E8-AD2D-6A0C767F502F}"/>
              </a:ext>
            </a:extLst>
          </p:cNvPr>
          <p:cNvSpPr txBox="1"/>
          <p:nvPr/>
        </p:nvSpPr>
        <p:spPr>
          <a:xfrm>
            <a:off x="60567" y="550226"/>
            <a:ext cx="8984043" cy="830997"/>
          </a:xfrm>
          <a:prstGeom prst="rect">
            <a:avLst/>
          </a:prstGeom>
          <a:solidFill>
            <a:schemeClr val="accent5">
              <a:lumMod val="20000"/>
              <a:lumOff val="80000"/>
            </a:schemeClr>
          </a:solidFill>
          <a:ln w="3175">
            <a:noFill/>
          </a:ln>
        </p:spPr>
        <p:txBody>
          <a:bodyPr wrap="square" rtlCol="0">
            <a:spAutoFit/>
          </a:bodyPr>
          <a:lstStyle/>
          <a:p>
            <a:r>
              <a:rPr lang="en-GB" sz="1200" b="1" i="1" dirty="0"/>
              <a:t>Pupils will build a deeper knowledge of the formal elements and materials used in Art. They will continue to develop their skills in research and critical studies, evaluating their work and others whilst planning thoughtful and meaningful personal responses. Pupils will have the opportunity to develop more resilience and independence within their learning, preparing them for KS4. The knowledge gained will allow pupils to make informed choices when choosing their option subjects.</a:t>
            </a:r>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1521905409"/>
              </p:ext>
            </p:extLst>
          </p:nvPr>
        </p:nvGraphicFramePr>
        <p:xfrm>
          <a:off x="116378" y="1565889"/>
          <a:ext cx="12015055" cy="5120640"/>
        </p:xfrm>
        <a:graphic>
          <a:graphicData uri="http://schemas.openxmlformats.org/drawingml/2006/table">
            <a:tbl>
              <a:tblPr firstRow="1" bandRow="1">
                <a:tableStyleId>{5940675A-B579-460E-94D1-54222C63F5DA}</a:tableStyleId>
              </a:tblPr>
              <a:tblGrid>
                <a:gridCol w="6287510">
                  <a:extLst>
                    <a:ext uri="{9D8B030D-6E8A-4147-A177-3AD203B41FA5}">
                      <a16:colId xmlns:a16="http://schemas.microsoft.com/office/drawing/2014/main" val="3001272792"/>
                    </a:ext>
                  </a:extLst>
                </a:gridCol>
                <a:gridCol w="3307671">
                  <a:extLst>
                    <a:ext uri="{9D8B030D-6E8A-4147-A177-3AD203B41FA5}">
                      <a16:colId xmlns:a16="http://schemas.microsoft.com/office/drawing/2014/main" val="1897910160"/>
                    </a:ext>
                  </a:extLst>
                </a:gridCol>
                <a:gridCol w="2419874">
                  <a:extLst>
                    <a:ext uri="{9D8B030D-6E8A-4147-A177-3AD203B41FA5}">
                      <a16:colId xmlns:a16="http://schemas.microsoft.com/office/drawing/2014/main" val="3498275268"/>
                    </a:ext>
                  </a:extLst>
                </a:gridCol>
              </a:tblGrid>
              <a:tr h="4922779">
                <a:tc>
                  <a:txBody>
                    <a:bodyPr/>
                    <a:lstStyle/>
                    <a:p>
                      <a:pPr marL="0" indent="0" algn="l">
                        <a:buFont typeface="Arial" panose="020B0604020202020204" pitchFamily="34" charset="0"/>
                        <a:buNone/>
                      </a:pPr>
                      <a:r>
                        <a:rPr lang="en-GB" sz="1100" b="1" u="sng" baseline="0" dirty="0">
                          <a:solidFill>
                            <a:srgbClr val="002060"/>
                          </a:solidFill>
                        </a:rPr>
                        <a:t>CORE KNOWLEDGE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Constructing a critical artist study on the work of Frida Kahlo. Heterogeneous, figurative and magic realism.</a:t>
                      </a:r>
                      <a:endParaRPr lang="en-GB" sz="1100" b="1" u="none"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Planning for a personal response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Creating a personal response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How to evaluate your own work and others effectively.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u="none" baseline="0" dirty="0">
                          <a:solidFill>
                            <a:schemeClr val="tx1"/>
                          </a:solidFill>
                          <a:latin typeface="+mn-lt"/>
                          <a:cs typeface="Arial" panose="020B0604020202020204" pitchFamily="34" charset="0"/>
                        </a:rPr>
                        <a:t>Experimentation in art is the trial and development of skills deemed appropriate for the project you are working on, in this case, Frida Kahlo.</a:t>
                      </a: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indent="0" algn="l">
                        <a:buFont typeface="Arial" panose="020B0604020202020204" pitchFamily="34" charset="0"/>
                        <a:buNone/>
                      </a:pPr>
                      <a:r>
                        <a:rPr kumimoji="0" lang="en-GB" sz="1100" b="0" i="0" u="none" strike="noStrike" kern="1200" cap="none" spc="0" normalizeH="0" baseline="0" noProof="0" dirty="0">
                          <a:ln>
                            <a:noFill/>
                          </a:ln>
                          <a:solidFill>
                            <a:srgbClr val="002060"/>
                          </a:solidFill>
                          <a:effectLst/>
                          <a:uLnTx/>
                          <a:uFillTx/>
                          <a:latin typeface="+mn-lt"/>
                          <a:ea typeface="+mn-ea"/>
                          <a:cs typeface="+mn-cs"/>
                        </a:rPr>
                        <a:t>Line:</a:t>
                      </a:r>
                      <a:r>
                        <a:rPr kumimoji="0" lang="en-GB" sz="1100" b="1" i="0" u="none" strike="noStrike" kern="1200" cap="none" spc="0" normalizeH="0" baseline="0" noProof="0" dirty="0">
                          <a:ln>
                            <a:noFill/>
                          </a:ln>
                          <a:solidFill>
                            <a:schemeClr val="tx1"/>
                          </a:solidFill>
                          <a:effectLst/>
                          <a:uLnTx/>
                          <a:uFillTx/>
                          <a:latin typeface="+mn-lt"/>
                          <a:ea typeface="+mn-ea"/>
                          <a:cs typeface="+mn-cs"/>
                        </a:rPr>
                        <a:t> Figurative</a:t>
                      </a:r>
                      <a:r>
                        <a:rPr lang="en-GB" sz="1100" b="1" u="none" baseline="0" dirty="0">
                          <a:solidFill>
                            <a:schemeClr val="tx1"/>
                          </a:solidFill>
                        </a:rPr>
                        <a:t> Art is a style that uses linework or colour application to create human form in different ways. </a:t>
                      </a:r>
                      <a:r>
                        <a:rPr lang="en-GB" sz="1100" b="1" i="0" u="none" kern="1200" baseline="0" dirty="0">
                          <a:solidFill>
                            <a:schemeClr val="tx1"/>
                          </a:solidFill>
                          <a:effectLst/>
                          <a:latin typeface="+mn-lt"/>
                          <a:ea typeface="+mn-ea"/>
                          <a:cs typeface="+mn-cs"/>
                        </a:rPr>
                        <a:t>Free-form is without shape or structure</a:t>
                      </a:r>
                      <a:endParaRPr kumimoji="0" lang="en-GB" sz="1100" b="1" i="0" u="none" strike="noStrike" kern="1200" cap="none" spc="0" normalizeH="0" baseline="0" noProof="0" dirty="0">
                        <a:ln>
                          <a:noFill/>
                        </a:ln>
                        <a:solidFill>
                          <a:schemeClr val="tx1"/>
                        </a:solidFill>
                        <a:effectLst/>
                        <a:uLnTx/>
                        <a:uFillTx/>
                        <a:latin typeface="+mn-lt"/>
                        <a:ea typeface="+mn-ea"/>
                        <a:cs typeface="+mn-cs"/>
                      </a:endParaRPr>
                    </a:p>
                    <a:p>
                      <a:pPr marL="0" indent="0" algn="l">
                        <a:buFont typeface="Arial" panose="020B0604020202020204" pitchFamily="34" charset="0"/>
                        <a:buNone/>
                      </a:pPr>
                      <a:r>
                        <a:rPr kumimoji="0" lang="en-GB" sz="1100" b="0" i="0" u="none" strike="noStrike" kern="1200" cap="none" spc="0" normalizeH="0" baseline="0" noProof="0" dirty="0">
                          <a:ln>
                            <a:noFill/>
                          </a:ln>
                          <a:solidFill>
                            <a:srgbClr val="002060"/>
                          </a:solidFill>
                          <a:effectLst/>
                          <a:uLnTx/>
                          <a:uFillTx/>
                          <a:latin typeface="+mn-lt"/>
                          <a:ea typeface="+mn-ea"/>
                          <a:cs typeface="+mn-cs"/>
                        </a:rPr>
                        <a:t>Colour</a:t>
                      </a:r>
                      <a:r>
                        <a:rPr kumimoji="0" lang="en-GB" sz="1100" b="0" i="0" u="none" strike="noStrike" kern="1200" cap="none" spc="0" normalizeH="0" baseline="0" noProof="0" dirty="0">
                          <a:ln>
                            <a:noFill/>
                          </a:ln>
                          <a:solidFill>
                            <a:schemeClr val="tx1"/>
                          </a:solidFill>
                          <a:effectLst/>
                          <a:uLnTx/>
                          <a:uFillTx/>
                          <a:latin typeface="+mn-lt"/>
                          <a:ea typeface="+mn-ea"/>
                          <a:cs typeface="+mn-cs"/>
                        </a:rPr>
                        <a:t>: Frida Kahlo use colours a realistic way that also adds magic in the artwork she creates. </a:t>
                      </a:r>
                      <a:r>
                        <a:rPr lang="en-US" sz="1100" b="1" u="none" baseline="0" dirty="0">
                          <a:solidFill>
                            <a:schemeClr val="tx1"/>
                          </a:solidFill>
                        </a:rPr>
                        <a:t>W</a:t>
                      </a:r>
                      <a:r>
                        <a:rPr lang="en-GB" sz="1100" b="1" u="none" baseline="0" dirty="0" err="1">
                          <a:solidFill>
                            <a:schemeClr val="tx1"/>
                          </a:solidFill>
                        </a:rPr>
                        <a:t>atercolours</a:t>
                      </a:r>
                      <a:r>
                        <a:rPr lang="en-GB" sz="1100" b="1" u="none" baseline="0" dirty="0">
                          <a:solidFill>
                            <a:schemeClr val="tx1"/>
                          </a:solidFill>
                        </a:rPr>
                        <a:t> can be blended to make different harmonious tones and hues. </a:t>
                      </a:r>
                      <a:r>
                        <a:rPr lang="en-GB" sz="1050" b="1" u="none" baseline="0" dirty="0">
                          <a:solidFill>
                            <a:schemeClr val="tx1"/>
                          </a:solidFill>
                        </a:rPr>
                        <a:t>Acrylic paint is a opaque paint that is plastic based and needs little or no water when applying to the page.</a:t>
                      </a:r>
                    </a:p>
                    <a:p>
                      <a:pPr marL="0" indent="0" algn="l">
                        <a:buFont typeface="Arial" panose="020B0604020202020204" pitchFamily="34" charset="0"/>
                        <a:buNone/>
                      </a:pPr>
                      <a:r>
                        <a:rPr lang="en-GB" sz="1100" b="1" i="0" kern="1200" dirty="0">
                          <a:solidFill>
                            <a:schemeClr val="tx1"/>
                          </a:solidFill>
                          <a:effectLst/>
                          <a:latin typeface="+mn-lt"/>
                          <a:ea typeface="+mn-ea"/>
                          <a:cs typeface="+mn-cs"/>
                        </a:rPr>
                        <a:t>Hue is the term for the pure spectrum colours red, orange, yellow, blue, green violet </a:t>
                      </a:r>
                    </a:p>
                    <a:p>
                      <a:pPr marL="0" indent="0" algn="l">
                        <a:buFont typeface="Arial" panose="020B0604020202020204" pitchFamily="34" charset="0"/>
                        <a:buNone/>
                      </a:pPr>
                      <a:r>
                        <a:rPr lang="en-GB" sz="1100" b="1" u="none" baseline="0" dirty="0">
                          <a:solidFill>
                            <a:schemeClr val="tx1"/>
                          </a:solidFill>
                          <a:latin typeface="+mn-lt"/>
                        </a:rPr>
                        <a:t>Tint  is the mixture of a colour with white, which increases lightness</a:t>
                      </a:r>
                      <a:endParaRPr kumimoji="0" lang="en-GB" sz="11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Form: </a:t>
                      </a:r>
                      <a:r>
                        <a:rPr kumimoji="0" lang="en-GB" sz="1100" b="1" i="0" u="none" strike="noStrike" kern="1200" cap="none" spc="0" normalizeH="0" baseline="0" noProof="0" dirty="0">
                          <a:ln>
                            <a:noFill/>
                          </a:ln>
                          <a:solidFill>
                            <a:schemeClr val="tx1"/>
                          </a:solidFill>
                          <a:effectLst/>
                          <a:uLnTx/>
                          <a:uFillTx/>
                          <a:latin typeface="+mn-lt"/>
                          <a:ea typeface="+mn-ea"/>
                          <a:cs typeface="+mn-cs"/>
                        </a:rPr>
                        <a:t>Realism</a:t>
                      </a:r>
                      <a:r>
                        <a:rPr lang="en-GB" sz="1100" b="1" u="none" baseline="0" dirty="0">
                          <a:solidFill>
                            <a:schemeClr val="tx1"/>
                          </a:solidFill>
                        </a:rPr>
                        <a:t> is a style of art that experiments with colour, tone and line to create realistic, natural depictions of the artists subject. A Primary source is something you can see in the room or a mirror. </a:t>
                      </a:r>
                      <a:r>
                        <a:rPr lang="en-GB" sz="1100" b="1" i="0" u="none" kern="1200" baseline="0" dirty="0">
                          <a:solidFill>
                            <a:schemeClr val="tx1"/>
                          </a:solidFill>
                          <a:effectLst/>
                          <a:latin typeface="+mn-lt"/>
                          <a:ea typeface="+mn-ea"/>
                          <a:cs typeface="+mn-cs"/>
                        </a:rPr>
                        <a:t>Secondary source is when you use a photograph or  researched image to draw from. </a:t>
                      </a:r>
                      <a:r>
                        <a:rPr lang="en-GB" sz="1100" b="1" u="none" baseline="0" dirty="0">
                          <a:solidFill>
                            <a:schemeClr val="tx1"/>
                          </a:solidFill>
                        </a:rPr>
                        <a:t>Observational drawings are done from Primary and secondary sources, you draw what you can see.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chemeClr val="tx1"/>
                          </a:solidFill>
                          <a:effectLst/>
                          <a:uLnTx/>
                          <a:uFillTx/>
                          <a:latin typeface="+mn-lt"/>
                          <a:ea typeface="+mn-ea"/>
                          <a:cs typeface="+mn-cs"/>
                        </a:rPr>
                        <a:t>Tone:</a:t>
                      </a:r>
                      <a:r>
                        <a:rPr lang="en-US" sz="1100" b="1" u="none" baseline="0" dirty="0">
                          <a:solidFill>
                            <a:schemeClr val="tx1"/>
                          </a:solidFill>
                          <a:latin typeface="+mn-lt"/>
                          <a:cs typeface="Arial" panose="020B0604020202020204" pitchFamily="34" charset="0"/>
                        </a:rPr>
                        <a:t> </a:t>
                      </a:r>
                      <a:r>
                        <a:rPr lang="en-GB" sz="1100" b="1" u="none" baseline="0" dirty="0">
                          <a:solidFill>
                            <a:schemeClr val="tx1"/>
                          </a:solidFill>
                          <a:latin typeface="+mn-lt"/>
                        </a:rPr>
                        <a:t>Tone: is produced either by the mixture of a colour with grey, or by both tinting and shading. Shade is the mixture of a colour with black, which reduces lightness</a:t>
                      </a:r>
                      <a:endParaRPr lang="en-US" sz="1100" b="1" u="none" baseline="0" dirty="0">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Texture:</a:t>
                      </a:r>
                      <a:r>
                        <a:rPr kumimoji="0" lang="en-GB" sz="1100" b="1" i="0" u="none" strike="noStrike" kern="1200" cap="none" spc="0" normalizeH="0" baseline="0" noProof="0" dirty="0">
                          <a:ln>
                            <a:noFill/>
                          </a:ln>
                          <a:solidFill>
                            <a:schemeClr val="tx1"/>
                          </a:solidFill>
                          <a:effectLst/>
                          <a:uLnTx/>
                          <a:uFillTx/>
                          <a:latin typeface="+mn-lt"/>
                          <a:ea typeface="+mn-ea"/>
                          <a:cs typeface="+mn-cs"/>
                        </a:rPr>
                        <a:t> </a:t>
                      </a:r>
                      <a:r>
                        <a:rPr kumimoji="0" lang="en-US" sz="11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Textures are created with the application of paint using different methods of painting and different media.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Composition:</a:t>
                      </a:r>
                      <a:r>
                        <a:rPr kumimoji="0" lang="en-GB" sz="1100" b="1" i="0" u="none" strike="noStrike" kern="1200" cap="none" spc="0" normalizeH="0" baseline="0" noProof="0" dirty="0">
                          <a:ln>
                            <a:noFill/>
                          </a:ln>
                          <a:solidFill>
                            <a:schemeClr val="tx1"/>
                          </a:solidFill>
                          <a:effectLst/>
                          <a:uLnTx/>
                          <a:uFillTx/>
                          <a:latin typeface="+mn-lt"/>
                          <a:ea typeface="+mn-ea"/>
                          <a:cs typeface="+mn-cs"/>
                        </a:rPr>
                        <a:t> Paintings and</a:t>
                      </a:r>
                      <a:r>
                        <a:rPr lang="en-GB" sz="1100" b="1" i="0" u="none" kern="1200" baseline="0" dirty="0">
                          <a:solidFill>
                            <a:schemeClr val="tx1"/>
                          </a:solidFill>
                          <a:effectLst/>
                          <a:latin typeface="+mn-lt"/>
                          <a:ea typeface="+mn-ea"/>
                          <a:cs typeface="+mn-cs"/>
                        </a:rPr>
                        <a:t> drawings need to be broken down into shape and space before outline, tone and detail are added. The Golden Ratio is a term and actual ratio used to describe how elements within a piece of art can be placed in the most aesthetically pleasing way.</a:t>
                      </a:r>
                      <a:r>
                        <a:rPr lang="en-GB" sz="1100" b="1" u="none" baseline="0" dirty="0">
                          <a:solidFill>
                            <a:schemeClr val="tx1"/>
                          </a:solidFill>
                        </a:rPr>
                        <a:t> </a:t>
                      </a:r>
                      <a:r>
                        <a:rPr lang="en-GB" sz="1100" b="1" u="none" dirty="0">
                          <a:solidFill>
                            <a:schemeClr val="tx1"/>
                          </a:solidFill>
                          <a:latin typeface="+mn-lt"/>
                        </a:rPr>
                        <a:t> </a:t>
                      </a:r>
                      <a:endParaRPr lang="en-GB" sz="1100" b="1" u="sng" baseline="0" dirty="0">
                        <a:solidFill>
                          <a:srgbClr val="002060"/>
                        </a:solidFill>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Personal projects pupil led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002060"/>
                        </a:solidFill>
                        <a:effectLst/>
                        <a:uLnTx/>
                        <a:uFillTx/>
                        <a:latin typeface="+mn-lt"/>
                        <a:ea typeface="+mn-ea"/>
                        <a:cs typeface="+mn-cs"/>
                      </a:endParaRPr>
                    </a:p>
                    <a:p>
                      <a:pPr marL="0" indent="0" algn="l">
                        <a:buFont typeface="Arial" panose="020B0604020202020204" pitchFamily="34" charset="0"/>
                        <a:buNone/>
                      </a:pPr>
                      <a:endParaRPr lang="en-GB" sz="1100" b="0" u="none"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p>
                    <a:p>
                      <a:pPr marL="0" indent="0" algn="l">
                        <a:buFont typeface="Arial" panose="020B0604020202020204" pitchFamily="34" charset="0"/>
                        <a:buNone/>
                      </a:pPr>
                      <a:r>
                        <a:rPr lang="en-GB" sz="1100" b="1" u="none" baseline="0" dirty="0">
                          <a:solidFill>
                            <a:schemeClr val="tx1"/>
                          </a:solidFill>
                          <a:latin typeface="+mn-lt"/>
                        </a:rPr>
                        <a:t>Background, </a:t>
                      </a:r>
                      <a:r>
                        <a:rPr lang="en-GB" sz="1100" b="1" u="none" baseline="0" dirty="0">
                          <a:solidFill>
                            <a:schemeClr val="tx1"/>
                          </a:solidFill>
                          <a:latin typeface="+mn-lt"/>
                          <a:cs typeface="Arial" panose="020B0604020202020204" pitchFamily="34" charset="0"/>
                        </a:rPr>
                        <a:t>Collage, Develop, Stencil</a:t>
                      </a:r>
                      <a:r>
                        <a:rPr lang="en-GB" sz="1100" b="1" u="none" baseline="0">
                          <a:solidFill>
                            <a:schemeClr val="tx1"/>
                          </a:solidFill>
                          <a:latin typeface="+mn-lt"/>
                          <a:cs typeface="Arial" panose="020B0604020202020204" pitchFamily="34" charset="0"/>
                        </a:rPr>
                        <a:t>, Layer, </a:t>
                      </a:r>
                      <a:r>
                        <a:rPr lang="en-GB" sz="1100" b="1" u="none" baseline="0" dirty="0">
                          <a:solidFill>
                            <a:schemeClr val="tx1"/>
                          </a:solidFill>
                          <a:latin typeface="+mn-lt"/>
                          <a:cs typeface="Arial" panose="020B0604020202020204" pitchFamily="34" charset="0"/>
                        </a:rPr>
                        <a:t>Quote, Pattern, Composition, Detail, Media, Texture, </a:t>
                      </a:r>
                      <a:r>
                        <a:rPr lang="en-GB" sz="1100" b="1" u="none" baseline="0" dirty="0">
                          <a:solidFill>
                            <a:schemeClr val="tx1"/>
                          </a:solidFill>
                          <a:latin typeface="+mn-lt"/>
                        </a:rPr>
                        <a:t>Portrait</a:t>
                      </a:r>
                      <a:r>
                        <a:rPr lang="en-GB" sz="1100" b="1" u="none" baseline="0" dirty="0">
                          <a:solidFill>
                            <a:schemeClr val="tx1"/>
                          </a:solidFill>
                          <a:latin typeface="+mn-lt"/>
                          <a:cs typeface="+mn-cs"/>
                        </a:rPr>
                        <a:t>, </a:t>
                      </a:r>
                      <a:r>
                        <a:rPr lang="en-GB" sz="1100" b="1" u="none" baseline="0" dirty="0">
                          <a:solidFill>
                            <a:schemeClr val="tx1"/>
                          </a:solidFill>
                          <a:latin typeface="+mn-lt"/>
                          <a:cs typeface="Arial" panose="020B0604020202020204" pitchFamily="34" charset="0"/>
                        </a:rPr>
                        <a:t>Proportion, Line, Tone, Expressive, Scribble, Primary source, Secondary source, Sketch, Trace, Free flowing , Realism, </a:t>
                      </a:r>
                      <a:r>
                        <a:rPr lang="en-GB" sz="1100" b="1" u="none" baseline="0" dirty="0">
                          <a:solidFill>
                            <a:schemeClr val="tx1"/>
                          </a:solidFill>
                          <a:latin typeface="+mn-lt"/>
                        </a:rPr>
                        <a:t>Study, </a:t>
                      </a:r>
                      <a:r>
                        <a:rPr lang="en-GB" sz="1100" b="1" u="none" baseline="0" dirty="0">
                          <a:solidFill>
                            <a:schemeClr val="tx1"/>
                          </a:solidFill>
                          <a:latin typeface="+mn-lt"/>
                          <a:cs typeface="Arial" panose="020B0604020202020204" pitchFamily="34" charset="0"/>
                        </a:rPr>
                        <a:t>Form, Gradient, Mark making, Acrylic, Watercolour, Photography, Golden ratio, </a:t>
                      </a:r>
                      <a:r>
                        <a:rPr lang="en-GB" sz="1100" b="1" u="none" baseline="0" dirty="0">
                          <a:solidFill>
                            <a:schemeClr val="tx1"/>
                          </a:solidFill>
                          <a:latin typeface="+mn-lt"/>
                        </a:rPr>
                        <a:t>3D</a:t>
                      </a:r>
                      <a:r>
                        <a:rPr lang="en-GB" sz="1100" b="1" u="none" baseline="0" dirty="0">
                          <a:solidFill>
                            <a:schemeClr val="tx1"/>
                          </a:solidFill>
                          <a:latin typeface="+mn-lt"/>
                          <a:cs typeface="+mn-cs"/>
                        </a:rPr>
                        <a:t>, </a:t>
                      </a:r>
                      <a:r>
                        <a:rPr lang="en-GB" sz="1100" b="1" u="none" baseline="0" dirty="0">
                          <a:solidFill>
                            <a:schemeClr val="tx1"/>
                          </a:solidFill>
                          <a:latin typeface="+mn-lt"/>
                          <a:cs typeface="Arial" panose="020B0604020202020204" pitchFamily="34" charset="0"/>
                        </a:rPr>
                        <a:t>Sculpture, Frame, Manipulation, Hue, Tint, Shade</a:t>
                      </a:r>
                      <a:r>
                        <a:rPr lang="en-US" sz="1100" b="1" u="none" baseline="0" dirty="0">
                          <a:solidFill>
                            <a:schemeClr val="tx1"/>
                          </a:solidFill>
                          <a:latin typeface="+mn-lt"/>
                          <a:cs typeface="Arial" panose="020B0604020202020204" pitchFamily="34" charset="0"/>
                        </a:rPr>
                        <a:t>, Collage, Measure</a:t>
                      </a:r>
                    </a:p>
                    <a:p>
                      <a:pPr marL="171450" indent="-171450" algn="l">
                        <a:buFont typeface="Arial" panose="020B0604020202020204" pitchFamily="34" charset="0"/>
                        <a:buChar char="•"/>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indent="0" algn="l">
                        <a:buFont typeface="Arial" panose="020B0604020202020204" pitchFamily="34" charset="0"/>
                        <a:buNone/>
                      </a:pPr>
                      <a:endParaRPr lang="en-GB" sz="1100" b="1" u="none" baseline="0" dirty="0">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1" u="sng" baseline="0" dirty="0">
                          <a:solidFill>
                            <a:srgbClr val="002060"/>
                          </a:solidFill>
                          <a:latin typeface="+mn-lt"/>
                          <a:cs typeface="Arial" panose="020B0604020202020204" pitchFamily="34" charset="0"/>
                        </a:rPr>
                        <a:t>Core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baseline="0" dirty="0" err="1">
                          <a:solidFill>
                            <a:schemeClr val="tx1"/>
                          </a:solidFill>
                          <a:latin typeface="+mn-lt"/>
                          <a:cs typeface="Arial" panose="020B0604020202020204" pitchFamily="34" charset="0"/>
                        </a:rPr>
                        <a:t>Colour</a:t>
                      </a:r>
                      <a:r>
                        <a:rPr lang="en-US" sz="1100" b="1" u="none" baseline="0" dirty="0">
                          <a:solidFill>
                            <a:schemeClr val="tx1"/>
                          </a:solidFill>
                          <a:latin typeface="+mn-lt"/>
                          <a:cs typeface="Arial" panose="020B0604020202020204" pitchFamily="34" charset="0"/>
                        </a:rPr>
                        <a:t> application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Tone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u="none" dirty="0">
                          <a:solidFill>
                            <a:schemeClr val="tx1"/>
                          </a:solidFill>
                          <a:latin typeface="+mn-lt"/>
                          <a:cs typeface="Arial" panose="020B0604020202020204" pitchFamily="34" charset="0"/>
                        </a:rPr>
                        <a:t>Shape</a:t>
                      </a:r>
                    </a:p>
                    <a:p>
                      <a:pPr marL="171450" indent="-171450" algn="l">
                        <a:buFont typeface="Arial" panose="020B0604020202020204" pitchFamily="34" charset="0"/>
                        <a:buChar char="•"/>
                      </a:pPr>
                      <a:r>
                        <a:rPr lang="en-GB" sz="1100" b="1" u="none" baseline="0" dirty="0">
                          <a:solidFill>
                            <a:schemeClr val="tx1"/>
                          </a:solidFill>
                        </a:rPr>
                        <a:t>Tone</a:t>
                      </a:r>
                    </a:p>
                    <a:p>
                      <a:pPr marL="171450" indent="-171450" algn="l">
                        <a:buFont typeface="Arial" panose="020B0604020202020204" pitchFamily="34" charset="0"/>
                        <a:buChar char="•"/>
                      </a:pPr>
                      <a:r>
                        <a:rPr lang="en-GB" sz="1100" b="1" u="none" baseline="0" dirty="0">
                          <a:solidFill>
                            <a:schemeClr val="tx1"/>
                          </a:solidFill>
                        </a:rPr>
                        <a:t>Form</a:t>
                      </a:r>
                    </a:p>
                    <a:p>
                      <a:pPr marL="171450" indent="-171450" algn="l">
                        <a:buFont typeface="Arial" panose="020B0604020202020204" pitchFamily="34" charset="0"/>
                        <a:buChar char="•"/>
                      </a:pPr>
                      <a:r>
                        <a:rPr lang="en-GB" sz="1100" b="1" u="none" baseline="0" dirty="0">
                          <a:solidFill>
                            <a:schemeClr val="tx1"/>
                          </a:solidFill>
                        </a:rPr>
                        <a:t>Composition</a:t>
                      </a:r>
                    </a:p>
                    <a:p>
                      <a:pPr marL="171450" indent="-171450" algn="l">
                        <a:buFont typeface="Arial" panose="020B0604020202020204" pitchFamily="34" charset="0"/>
                        <a:buChar char="•"/>
                      </a:pPr>
                      <a:r>
                        <a:rPr lang="en-GB" sz="1100" b="1" u="none" baseline="0" dirty="0">
                          <a:solidFill>
                            <a:schemeClr val="tx1"/>
                          </a:solidFill>
                        </a:rPr>
                        <a:t>Observational drawing</a:t>
                      </a:r>
                    </a:p>
                    <a:p>
                      <a:pPr marL="171450" indent="-171450" algn="l">
                        <a:buFont typeface="Arial" panose="020B0604020202020204" pitchFamily="34" charset="0"/>
                        <a:buChar char="•"/>
                      </a:pPr>
                      <a:r>
                        <a:rPr lang="en-GB" sz="1100" b="1" u="none" baseline="0" dirty="0">
                          <a:solidFill>
                            <a:schemeClr val="tx1"/>
                          </a:solidFill>
                        </a:rPr>
                        <a:t>Paint </a:t>
                      </a:r>
                      <a:endParaRPr lang="en-GB" sz="1100" b="0" u="none" dirty="0">
                        <a:solidFill>
                          <a:srgbClr val="002060"/>
                        </a:solidFill>
                      </a:endParaRPr>
                    </a:p>
                    <a:p>
                      <a:pPr marL="0" indent="0" algn="l">
                        <a:buFont typeface="Arial" panose="020B0604020202020204" pitchFamily="34" charset="0"/>
                        <a:buNone/>
                      </a:pPr>
                      <a:endParaRPr lang="en-GB" sz="1100" b="0" u="none" dirty="0">
                        <a:solidFill>
                          <a:srgbClr val="002060"/>
                        </a:solidFill>
                      </a:endParaRPr>
                    </a:p>
                  </a:txBody>
                  <a:tcPr/>
                </a:tc>
                <a:tc>
                  <a:txBody>
                    <a:bodyPr/>
                    <a:lstStyle/>
                    <a:p>
                      <a:pPr algn="l"/>
                      <a:r>
                        <a:rPr lang="en-GB" sz="1100" b="0" u="sng" dirty="0">
                          <a:solidFill>
                            <a:srgbClr val="002060"/>
                          </a:solidFill>
                        </a:rPr>
                        <a:t>Personal Development</a:t>
                      </a:r>
                    </a:p>
                    <a:p>
                      <a:pPr algn="l"/>
                      <a:r>
                        <a:rPr lang="en-US" sz="1100" b="0" u="none" dirty="0">
                          <a:solidFill>
                            <a:srgbClr val="002060"/>
                          </a:solidFill>
                        </a:rPr>
                        <a:t>Discussions about different cultural backgrounds, artists, craftsperson's. Experimenting and confidence to try new things. Developing resilience </a:t>
                      </a:r>
                    </a:p>
                    <a:p>
                      <a:pPr algn="l"/>
                      <a:endParaRPr lang="en-US" sz="1100" b="0" u="sng" dirty="0">
                        <a:solidFill>
                          <a:srgbClr val="002060"/>
                        </a:solidFill>
                      </a:endParaRPr>
                    </a:p>
                    <a:p>
                      <a:pPr algn="l"/>
                      <a:endParaRPr lang="en-US" sz="1100" b="0" u="sng" dirty="0">
                        <a:solidFill>
                          <a:srgbClr val="002060"/>
                        </a:solidFill>
                      </a:endParaRPr>
                    </a:p>
                    <a:p>
                      <a:pPr algn="l"/>
                      <a:r>
                        <a:rPr lang="en-US" sz="1100" b="0" u="sng" dirty="0">
                          <a:solidFill>
                            <a:srgbClr val="002060"/>
                          </a:solidFill>
                        </a:rPr>
                        <a:t>L</a:t>
                      </a:r>
                      <a:r>
                        <a:rPr lang="en-GB" sz="1100" b="0" u="sng" dirty="0" err="1">
                          <a:solidFill>
                            <a:srgbClr val="002060"/>
                          </a:solidFill>
                        </a:rPr>
                        <a:t>iteracy</a:t>
                      </a:r>
                      <a:r>
                        <a:rPr lang="en-GB" sz="1100" b="0" u="sng" dirty="0">
                          <a:solidFill>
                            <a:srgbClr val="002060"/>
                          </a:solidFill>
                        </a:rPr>
                        <a:t> Focus</a:t>
                      </a:r>
                    </a:p>
                    <a:p>
                      <a:pPr algn="l"/>
                      <a:r>
                        <a:rPr lang="en-GB" sz="1100" b="0" u="none" dirty="0">
                          <a:solidFill>
                            <a:srgbClr val="002060"/>
                          </a:solidFill>
                        </a:rPr>
                        <a:t>Reading, critique, glossary, following instructions, discussion, annotation, biography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u="sng" dirty="0">
                        <a:solidFill>
                          <a:srgbClr val="002060"/>
                        </a:solidFill>
                      </a:endParaRPr>
                    </a:p>
                    <a:p>
                      <a:pPr algn="l"/>
                      <a:r>
                        <a:rPr lang="en-US" sz="1100" b="0" u="sng" dirty="0">
                          <a:solidFill>
                            <a:srgbClr val="002060"/>
                          </a:solidFill>
                        </a:rPr>
                        <a:t>N</a:t>
                      </a:r>
                      <a:r>
                        <a:rPr lang="en-GB" sz="1100" b="0" u="sng" dirty="0" err="1">
                          <a:solidFill>
                            <a:srgbClr val="002060"/>
                          </a:solidFill>
                        </a:rPr>
                        <a:t>umeracy</a:t>
                      </a:r>
                      <a:r>
                        <a:rPr lang="en-GB" sz="1100" b="0" u="sng" dirty="0">
                          <a:solidFill>
                            <a:srgbClr val="002060"/>
                          </a:solidFill>
                        </a:rPr>
                        <a:t> focus</a:t>
                      </a:r>
                    </a:p>
                    <a:p>
                      <a:pPr algn="l"/>
                      <a:r>
                        <a:rPr lang="en-GB" sz="1100" b="0" u="none" dirty="0">
                          <a:solidFill>
                            <a:srgbClr val="002060"/>
                          </a:solidFill>
                        </a:rPr>
                        <a:t>Measurement, ratio, proportions, 3D form and shape</a:t>
                      </a:r>
                    </a:p>
                    <a:p>
                      <a:pPr algn="l"/>
                      <a:endParaRPr lang="en-GB" sz="1100" b="0" u="none" dirty="0">
                        <a:solidFill>
                          <a:srgbClr val="002060"/>
                        </a:solidFill>
                      </a:endParaRPr>
                    </a:p>
                    <a:p>
                      <a:pPr algn="l"/>
                      <a:r>
                        <a:rPr lang="en-GB" sz="1100" b="1" u="sng" dirty="0">
                          <a:solidFill>
                            <a:srgbClr val="002060"/>
                          </a:solidFill>
                        </a:rPr>
                        <a:t>WHERE NEXT?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2060"/>
                          </a:solidFill>
                          <a:effectLst/>
                          <a:uLnTx/>
                          <a:uFillTx/>
                          <a:latin typeface="+mn-lt"/>
                          <a:ea typeface="+mn-ea"/>
                          <a:cs typeface="+mn-cs"/>
                        </a:rPr>
                        <a:t>More knowledge of KS4 expectations and layout.</a:t>
                      </a:r>
                      <a:endParaRPr lang="en-GB" sz="1100" b="0" u="none" dirty="0">
                        <a:solidFill>
                          <a:srgbClr val="002060"/>
                        </a:solidFill>
                      </a:endParaRPr>
                    </a:p>
                    <a:p>
                      <a:pPr algn="l"/>
                      <a:r>
                        <a:rPr lang="en-GB" sz="1100" b="0" u="none" dirty="0">
                          <a:solidFill>
                            <a:srgbClr val="002060"/>
                          </a:solidFill>
                        </a:rPr>
                        <a:t> </a:t>
                      </a:r>
                    </a:p>
                  </a:txBody>
                  <a:tcPr/>
                </a:tc>
                <a:extLst>
                  <a:ext uri="{0D108BD9-81ED-4DB2-BD59-A6C34878D82A}">
                    <a16:rowId xmlns:a16="http://schemas.microsoft.com/office/drawing/2014/main" val="1196057531"/>
                  </a:ext>
                </a:extLst>
              </a:tr>
            </a:tbl>
          </a:graphicData>
        </a:graphic>
      </p:graphicFrame>
      <p:sp>
        <p:nvSpPr>
          <p:cNvPr id="3" name="TextBox 2">
            <a:extLst>
              <a:ext uri="{FF2B5EF4-FFF2-40B4-BE49-F238E27FC236}">
                <a16:creationId xmlns:a16="http://schemas.microsoft.com/office/drawing/2014/main" id="{DAF1A2B9-78B7-485C-8FE3-4C6AFC205AEA}"/>
              </a:ext>
            </a:extLst>
          </p:cNvPr>
          <p:cNvSpPr txBox="1"/>
          <p:nvPr/>
        </p:nvSpPr>
        <p:spPr>
          <a:xfrm>
            <a:off x="9443030" y="251351"/>
            <a:ext cx="2640592"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panose="020F0502020204030204"/>
                <a:ea typeface="+mn-ea"/>
                <a:cs typeface="+mn-cs"/>
              </a:rPr>
              <a:t>The bigger picture: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rPr>
              <a:t>Career links: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i="1" dirty="0">
                <a:solidFill>
                  <a:prstClr val="black"/>
                </a:solidFill>
                <a:latin typeface="Calibri" panose="020F0502020204030204"/>
              </a:rPr>
              <a:t>Sculptor, Craftsperson, internet shops, entrepreneurs, Art critic, photographer </a:t>
            </a:r>
            <a:endPar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27110658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1953</TotalTime>
  <Words>2046</Words>
  <Application>Microsoft Office PowerPoint</Application>
  <PresentationFormat>Widescreen</PresentationFormat>
  <Paragraphs>169</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1_Office Theme</vt:lpstr>
      <vt:lpstr>PowerPoint Presentation</vt:lpstr>
      <vt:lpstr>PowerPoint Presentation</vt:lpstr>
      <vt:lpstr>PowerPoint Presentation</vt:lpstr>
    </vt:vector>
  </TitlesOfParts>
  <Company>Hillside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Graeme</dc:creator>
  <cp:lastModifiedBy>Wardale, Stephanie</cp:lastModifiedBy>
  <cp:revision>193</cp:revision>
  <cp:lastPrinted>2020-11-06T15:59:17Z</cp:lastPrinted>
  <dcterms:created xsi:type="dcterms:W3CDTF">2020-02-24T11:11:20Z</dcterms:created>
  <dcterms:modified xsi:type="dcterms:W3CDTF">2023-04-22T07:13:07Z</dcterms:modified>
</cp:coreProperties>
</file>