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2"/>
  </p:notesMasterIdLst>
  <p:sldIdLst>
    <p:sldId id="269" r:id="rId3"/>
    <p:sldId id="276" r:id="rId4"/>
    <p:sldId id="280" r:id="rId5"/>
    <p:sldId id="273" r:id="rId6"/>
    <p:sldId id="278" r:id="rId7"/>
    <p:sldId id="279" r:id="rId8"/>
    <p:sldId id="274" r:id="rId9"/>
    <p:sldId id="275" r:id="rId10"/>
    <p:sldId id="261" r:id="rId11"/>
  </p:sldIdLst>
  <p:sldSz cx="12192000" cy="6858000"/>
  <p:notesSz cx="6788150" cy="99234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24" autoAdjust="0"/>
    <p:restoredTop sz="94660"/>
  </p:normalViewPr>
  <p:slideViewPr>
    <p:cSldViewPr snapToGrid="0">
      <p:cViewPr varScale="1">
        <p:scale>
          <a:sx n="95" d="100"/>
          <a:sy n="95" d="100"/>
        </p:scale>
        <p:origin x="52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4925" y="0"/>
            <a:ext cx="2941638" cy="496888"/>
          </a:xfrm>
          <a:prstGeom prst="rect">
            <a:avLst/>
          </a:prstGeom>
        </p:spPr>
        <p:txBody>
          <a:bodyPr vert="horz" lIns="91440" tIns="45720" rIns="91440" bIns="45720" rtlCol="0"/>
          <a:lstStyle>
            <a:lvl1pPr algn="r">
              <a:defRPr sz="1200"/>
            </a:lvl1pPr>
          </a:lstStyle>
          <a:p>
            <a:fld id="{0EE5A26D-8E16-4971-A485-424911D131D1}" type="datetimeFigureOut">
              <a:rPr lang="en-GB" smtClean="0"/>
              <a:t>22/04/2023</a:t>
            </a:fld>
            <a:endParaRPr lang="en-GB"/>
          </a:p>
        </p:txBody>
      </p:sp>
      <p:sp>
        <p:nvSpPr>
          <p:cNvPr id="4" name="Slide Image Placeholder 3"/>
          <p:cNvSpPr>
            <a:spLocks noGrp="1" noRot="1" noChangeAspect="1"/>
          </p:cNvSpPr>
          <p:nvPr>
            <p:ph type="sldImg" idx="2"/>
          </p:nvPr>
        </p:nvSpPr>
        <p:spPr>
          <a:xfrm>
            <a:off x="417513" y="1239838"/>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5200"/>
            <a:ext cx="5429250"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6575"/>
            <a:ext cx="2941638"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4925" y="9426575"/>
            <a:ext cx="2941638" cy="496888"/>
          </a:xfrm>
          <a:prstGeom prst="rect">
            <a:avLst/>
          </a:prstGeom>
        </p:spPr>
        <p:txBody>
          <a:bodyPr vert="horz" lIns="91440" tIns="45720" rIns="91440" bIns="45720" rtlCol="0" anchor="b"/>
          <a:lstStyle>
            <a:lvl1pPr algn="r">
              <a:defRPr sz="1200"/>
            </a:lvl1pPr>
          </a:lstStyle>
          <a:p>
            <a:fld id="{5C5C30FF-83CD-4AB0-8E75-2FF5399F865D}" type="slidenum">
              <a:rPr lang="en-GB" smtClean="0"/>
              <a:t>‹#›</a:t>
            </a:fld>
            <a:endParaRPr lang="en-GB"/>
          </a:p>
        </p:txBody>
      </p:sp>
    </p:spTree>
    <p:extLst>
      <p:ext uri="{BB962C8B-B14F-4D97-AF65-F5344CB8AC3E}">
        <p14:creationId xmlns:p14="http://schemas.microsoft.com/office/powerpoint/2010/main" val="2932289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A894AE-061A-684E-AB07-38A14DF36FF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6623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A894AE-061A-684E-AB07-38A14DF36FF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59809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A894AE-061A-684E-AB07-38A14DF36FF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7549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A894AE-061A-684E-AB07-38A14DF36FF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9713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A894AE-061A-684E-AB07-38A14DF36FF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45327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A894AE-061A-684E-AB07-38A14DF36FF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28080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DD732-07F2-6F44-B922-D71801EBFCE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F12FE0E-2F7A-F04F-816F-B05975E6F5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5544E412-0481-1D47-AB35-F54527D4379A}"/>
              </a:ext>
            </a:extLst>
          </p:cNvPr>
          <p:cNvSpPr>
            <a:spLocks noGrp="1"/>
          </p:cNvSpPr>
          <p:nvPr>
            <p:ph type="dt" sz="half" idx="10"/>
          </p:nvPr>
        </p:nvSpPr>
        <p:spPr/>
        <p:txBody>
          <a:bodyPr/>
          <a:lstStyle/>
          <a:p>
            <a:fld id="{09DA6D2E-7237-DB45-82B3-72C6998196B0}" type="datetimeFigureOut">
              <a:rPr lang="en-US" smtClean="0"/>
              <a:t>4/22/2023</a:t>
            </a:fld>
            <a:endParaRPr lang="en-US"/>
          </a:p>
        </p:txBody>
      </p:sp>
      <p:sp>
        <p:nvSpPr>
          <p:cNvPr id="5" name="Footer Placeholder 4">
            <a:extLst>
              <a:ext uri="{FF2B5EF4-FFF2-40B4-BE49-F238E27FC236}">
                <a16:creationId xmlns:a16="http://schemas.microsoft.com/office/drawing/2014/main" id="{9B0967D3-E571-6940-BAC2-89B451FB1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076B48-6CFA-0A4C-BA1E-06CBD9AEDA3A}"/>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3595064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6B9EB-147B-024B-BAF3-3A1520D90B0F}"/>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221B5D4-296D-604C-9006-7F187E137E0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B4C1FA9-A92C-0B4C-8C3C-4C95C382E672}"/>
              </a:ext>
            </a:extLst>
          </p:cNvPr>
          <p:cNvSpPr>
            <a:spLocks noGrp="1"/>
          </p:cNvSpPr>
          <p:nvPr>
            <p:ph type="dt" sz="half" idx="10"/>
          </p:nvPr>
        </p:nvSpPr>
        <p:spPr/>
        <p:txBody>
          <a:bodyPr/>
          <a:lstStyle/>
          <a:p>
            <a:fld id="{09DA6D2E-7237-DB45-82B3-72C6998196B0}" type="datetimeFigureOut">
              <a:rPr lang="en-US" smtClean="0"/>
              <a:t>4/22/2023</a:t>
            </a:fld>
            <a:endParaRPr lang="en-US"/>
          </a:p>
        </p:txBody>
      </p:sp>
      <p:sp>
        <p:nvSpPr>
          <p:cNvPr id="5" name="Footer Placeholder 4">
            <a:extLst>
              <a:ext uri="{FF2B5EF4-FFF2-40B4-BE49-F238E27FC236}">
                <a16:creationId xmlns:a16="http://schemas.microsoft.com/office/drawing/2014/main" id="{C4817D4E-F741-A940-B08F-272E7A07DA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38ED5F-D8ED-E049-BCA2-626E51D3A923}"/>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4202082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F608BB-8033-574D-9815-7CFA528A68D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9DF2E85-7528-3C4B-8BDC-032AA367529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B34DDBC-FE44-C545-A6FE-D07E2803D0E8}"/>
              </a:ext>
            </a:extLst>
          </p:cNvPr>
          <p:cNvSpPr>
            <a:spLocks noGrp="1"/>
          </p:cNvSpPr>
          <p:nvPr>
            <p:ph type="dt" sz="half" idx="10"/>
          </p:nvPr>
        </p:nvSpPr>
        <p:spPr/>
        <p:txBody>
          <a:bodyPr/>
          <a:lstStyle/>
          <a:p>
            <a:fld id="{09DA6D2E-7237-DB45-82B3-72C6998196B0}" type="datetimeFigureOut">
              <a:rPr lang="en-US" smtClean="0"/>
              <a:t>4/22/2023</a:t>
            </a:fld>
            <a:endParaRPr lang="en-US"/>
          </a:p>
        </p:txBody>
      </p:sp>
      <p:sp>
        <p:nvSpPr>
          <p:cNvPr id="5" name="Footer Placeholder 4">
            <a:extLst>
              <a:ext uri="{FF2B5EF4-FFF2-40B4-BE49-F238E27FC236}">
                <a16:creationId xmlns:a16="http://schemas.microsoft.com/office/drawing/2014/main" id="{54DF1187-A1EF-764A-9603-BCB7CCD57A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DB799F-83D6-654F-A395-F2A42496F8C9}"/>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361869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E08AF83-073E-4148-881A-380767D6682A}" type="datetimeFigureOut">
              <a:rPr lang="en-GB" smtClean="0"/>
              <a:t>22/04/2023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903E5-9F14-408E-AE7B-A7585F13A15F}" type="slidenum">
              <a:rPr lang="en-GB" smtClean="0"/>
              <a:t>‹#›</a:t>
            </a:fld>
            <a:endParaRPr lang="en-GB"/>
          </a:p>
        </p:txBody>
      </p:sp>
    </p:spTree>
    <p:extLst>
      <p:ext uri="{BB962C8B-B14F-4D97-AF65-F5344CB8AC3E}">
        <p14:creationId xmlns:p14="http://schemas.microsoft.com/office/powerpoint/2010/main" val="40870876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E08AF83-073E-4148-881A-380767D6682A}" type="datetimeFigureOut">
              <a:rPr lang="en-GB" smtClean="0"/>
              <a:t>22/04/2023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903E5-9F14-408E-AE7B-A7585F13A15F}" type="slidenum">
              <a:rPr lang="en-GB" smtClean="0"/>
              <a:t>‹#›</a:t>
            </a:fld>
            <a:endParaRPr lang="en-GB"/>
          </a:p>
        </p:txBody>
      </p:sp>
    </p:spTree>
    <p:extLst>
      <p:ext uri="{BB962C8B-B14F-4D97-AF65-F5344CB8AC3E}">
        <p14:creationId xmlns:p14="http://schemas.microsoft.com/office/powerpoint/2010/main" val="10425325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E08AF83-073E-4148-881A-380767D6682A}" type="datetimeFigureOut">
              <a:rPr lang="en-GB" smtClean="0"/>
              <a:t>22/04/2023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903E5-9F14-408E-AE7B-A7585F13A15F}" type="slidenum">
              <a:rPr lang="en-GB" smtClean="0"/>
              <a:t>‹#›</a:t>
            </a:fld>
            <a:endParaRPr lang="en-GB"/>
          </a:p>
        </p:txBody>
      </p:sp>
    </p:spTree>
    <p:extLst>
      <p:ext uri="{BB962C8B-B14F-4D97-AF65-F5344CB8AC3E}">
        <p14:creationId xmlns:p14="http://schemas.microsoft.com/office/powerpoint/2010/main" val="1626908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E08AF83-073E-4148-881A-380767D6682A}" type="datetimeFigureOut">
              <a:rPr lang="en-GB" smtClean="0"/>
              <a:t>22/04/2023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4903E5-9F14-408E-AE7B-A7585F13A15F}" type="slidenum">
              <a:rPr lang="en-GB" smtClean="0"/>
              <a:t>‹#›</a:t>
            </a:fld>
            <a:endParaRPr lang="en-GB"/>
          </a:p>
        </p:txBody>
      </p:sp>
    </p:spTree>
    <p:extLst>
      <p:ext uri="{BB962C8B-B14F-4D97-AF65-F5344CB8AC3E}">
        <p14:creationId xmlns:p14="http://schemas.microsoft.com/office/powerpoint/2010/main" val="15005223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E08AF83-073E-4148-881A-380767D6682A}" type="datetimeFigureOut">
              <a:rPr lang="en-GB" smtClean="0"/>
              <a:t>22/04/2023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34903E5-9F14-408E-AE7B-A7585F13A15F}" type="slidenum">
              <a:rPr lang="en-GB" smtClean="0"/>
              <a:t>‹#›</a:t>
            </a:fld>
            <a:endParaRPr lang="en-GB"/>
          </a:p>
        </p:txBody>
      </p:sp>
    </p:spTree>
    <p:extLst>
      <p:ext uri="{BB962C8B-B14F-4D97-AF65-F5344CB8AC3E}">
        <p14:creationId xmlns:p14="http://schemas.microsoft.com/office/powerpoint/2010/main" val="36226009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E08AF83-073E-4148-881A-380767D6682A}" type="datetimeFigureOut">
              <a:rPr lang="en-GB" smtClean="0"/>
              <a:t>22/04/2023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34903E5-9F14-408E-AE7B-A7585F13A15F}" type="slidenum">
              <a:rPr lang="en-GB" smtClean="0"/>
              <a:t>‹#›</a:t>
            </a:fld>
            <a:endParaRPr lang="en-GB"/>
          </a:p>
        </p:txBody>
      </p:sp>
    </p:spTree>
    <p:extLst>
      <p:ext uri="{BB962C8B-B14F-4D97-AF65-F5344CB8AC3E}">
        <p14:creationId xmlns:p14="http://schemas.microsoft.com/office/powerpoint/2010/main" val="3557693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08AF83-073E-4148-881A-380767D6682A}" type="datetimeFigureOut">
              <a:rPr lang="en-GB" smtClean="0"/>
              <a:t>22/04/2023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34903E5-9F14-408E-AE7B-A7585F13A15F}" type="slidenum">
              <a:rPr lang="en-GB" smtClean="0"/>
              <a:t>‹#›</a:t>
            </a:fld>
            <a:endParaRPr lang="en-GB"/>
          </a:p>
        </p:txBody>
      </p:sp>
    </p:spTree>
    <p:extLst>
      <p:ext uri="{BB962C8B-B14F-4D97-AF65-F5344CB8AC3E}">
        <p14:creationId xmlns:p14="http://schemas.microsoft.com/office/powerpoint/2010/main" val="17895808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E08AF83-073E-4148-881A-380767D6682A}" type="datetimeFigureOut">
              <a:rPr lang="en-GB" smtClean="0"/>
              <a:t>22/04/2023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4903E5-9F14-408E-AE7B-A7585F13A15F}" type="slidenum">
              <a:rPr lang="en-GB" smtClean="0"/>
              <a:t>‹#›</a:t>
            </a:fld>
            <a:endParaRPr lang="en-GB"/>
          </a:p>
        </p:txBody>
      </p:sp>
    </p:spTree>
    <p:extLst>
      <p:ext uri="{BB962C8B-B14F-4D97-AF65-F5344CB8AC3E}">
        <p14:creationId xmlns:p14="http://schemas.microsoft.com/office/powerpoint/2010/main" val="2243172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C5AB8-E9EC-384A-9EF9-3FF0CC3F03E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F12A81F-BCC9-D24D-8843-A3F959F44FE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5B2A24C-C032-6D4D-825F-05536D116F80}"/>
              </a:ext>
            </a:extLst>
          </p:cNvPr>
          <p:cNvSpPr>
            <a:spLocks noGrp="1"/>
          </p:cNvSpPr>
          <p:nvPr>
            <p:ph type="dt" sz="half" idx="10"/>
          </p:nvPr>
        </p:nvSpPr>
        <p:spPr/>
        <p:txBody>
          <a:bodyPr/>
          <a:lstStyle/>
          <a:p>
            <a:fld id="{09DA6D2E-7237-DB45-82B3-72C6998196B0}" type="datetimeFigureOut">
              <a:rPr lang="en-US" smtClean="0"/>
              <a:t>4/22/2023</a:t>
            </a:fld>
            <a:endParaRPr lang="en-US"/>
          </a:p>
        </p:txBody>
      </p:sp>
      <p:sp>
        <p:nvSpPr>
          <p:cNvPr id="5" name="Footer Placeholder 4">
            <a:extLst>
              <a:ext uri="{FF2B5EF4-FFF2-40B4-BE49-F238E27FC236}">
                <a16:creationId xmlns:a16="http://schemas.microsoft.com/office/drawing/2014/main" id="{2ED7E924-0D55-1044-9C2E-ED94D2183B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D5C541-278D-F540-8B5B-675EA47ECC23}"/>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12681455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E08AF83-073E-4148-881A-380767D6682A}" type="datetimeFigureOut">
              <a:rPr lang="en-GB" smtClean="0"/>
              <a:t>22/04/2023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4903E5-9F14-408E-AE7B-A7585F13A15F}" type="slidenum">
              <a:rPr lang="en-GB" smtClean="0"/>
              <a:t>‹#›</a:t>
            </a:fld>
            <a:endParaRPr lang="en-GB"/>
          </a:p>
        </p:txBody>
      </p:sp>
    </p:spTree>
    <p:extLst>
      <p:ext uri="{BB962C8B-B14F-4D97-AF65-F5344CB8AC3E}">
        <p14:creationId xmlns:p14="http://schemas.microsoft.com/office/powerpoint/2010/main" val="19959659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E08AF83-073E-4148-881A-380767D6682A}" type="datetimeFigureOut">
              <a:rPr lang="en-GB" smtClean="0"/>
              <a:t>22/04/2023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903E5-9F14-408E-AE7B-A7585F13A15F}" type="slidenum">
              <a:rPr lang="en-GB" smtClean="0"/>
              <a:t>‹#›</a:t>
            </a:fld>
            <a:endParaRPr lang="en-GB"/>
          </a:p>
        </p:txBody>
      </p:sp>
    </p:spTree>
    <p:extLst>
      <p:ext uri="{BB962C8B-B14F-4D97-AF65-F5344CB8AC3E}">
        <p14:creationId xmlns:p14="http://schemas.microsoft.com/office/powerpoint/2010/main" val="25295914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E08AF83-073E-4148-881A-380767D6682A}" type="datetimeFigureOut">
              <a:rPr lang="en-GB" smtClean="0"/>
              <a:t>22/04/2023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903E5-9F14-408E-AE7B-A7585F13A15F}" type="slidenum">
              <a:rPr lang="en-GB" smtClean="0"/>
              <a:t>‹#›</a:t>
            </a:fld>
            <a:endParaRPr lang="en-GB"/>
          </a:p>
        </p:txBody>
      </p:sp>
    </p:spTree>
    <p:extLst>
      <p:ext uri="{BB962C8B-B14F-4D97-AF65-F5344CB8AC3E}">
        <p14:creationId xmlns:p14="http://schemas.microsoft.com/office/powerpoint/2010/main" val="3758023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39BDE-3236-EB41-954E-0811F0E136B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DD6948B-9A63-0F41-873F-84B9953AEA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59D3AD8-F41F-5C42-AF62-25F7F3BD5267}"/>
              </a:ext>
            </a:extLst>
          </p:cNvPr>
          <p:cNvSpPr>
            <a:spLocks noGrp="1"/>
          </p:cNvSpPr>
          <p:nvPr>
            <p:ph type="dt" sz="half" idx="10"/>
          </p:nvPr>
        </p:nvSpPr>
        <p:spPr/>
        <p:txBody>
          <a:bodyPr/>
          <a:lstStyle/>
          <a:p>
            <a:fld id="{09DA6D2E-7237-DB45-82B3-72C6998196B0}" type="datetimeFigureOut">
              <a:rPr lang="en-US" smtClean="0"/>
              <a:t>4/22/2023</a:t>
            </a:fld>
            <a:endParaRPr lang="en-US"/>
          </a:p>
        </p:txBody>
      </p:sp>
      <p:sp>
        <p:nvSpPr>
          <p:cNvPr id="5" name="Footer Placeholder 4">
            <a:extLst>
              <a:ext uri="{FF2B5EF4-FFF2-40B4-BE49-F238E27FC236}">
                <a16:creationId xmlns:a16="http://schemas.microsoft.com/office/drawing/2014/main" id="{F7C46F09-983C-F347-B3A3-8A1965105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3447C8-F46B-8D46-9284-2C2967890BD0}"/>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2136396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4BB54-C2A5-EE4D-B44D-8184BAED03A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2C27E65-E130-C64A-B3FA-9F0E6B0BB06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95F6A5CA-833A-D840-9CF2-3B765AD0007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95E78C40-1907-5540-9EEF-0838B175681B}"/>
              </a:ext>
            </a:extLst>
          </p:cNvPr>
          <p:cNvSpPr>
            <a:spLocks noGrp="1"/>
          </p:cNvSpPr>
          <p:nvPr>
            <p:ph type="dt" sz="half" idx="10"/>
          </p:nvPr>
        </p:nvSpPr>
        <p:spPr/>
        <p:txBody>
          <a:bodyPr/>
          <a:lstStyle/>
          <a:p>
            <a:fld id="{09DA6D2E-7237-DB45-82B3-72C6998196B0}" type="datetimeFigureOut">
              <a:rPr lang="en-US" smtClean="0"/>
              <a:t>4/22/2023</a:t>
            </a:fld>
            <a:endParaRPr lang="en-US"/>
          </a:p>
        </p:txBody>
      </p:sp>
      <p:sp>
        <p:nvSpPr>
          <p:cNvPr id="6" name="Footer Placeholder 5">
            <a:extLst>
              <a:ext uri="{FF2B5EF4-FFF2-40B4-BE49-F238E27FC236}">
                <a16:creationId xmlns:a16="http://schemas.microsoft.com/office/drawing/2014/main" id="{57651724-739A-FB40-9B75-D208FFD325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83112A-110B-9549-91A4-3EF742E431A9}"/>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3117640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755AB-ACBB-5043-A267-EC77B5BEFEA7}"/>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0C4A049-B002-084D-8E1F-7746355CD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D1E627F-10BF-994D-BA72-005DB61DACC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49034D4-BA42-1D44-8482-76B5C02217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1AB7178-5C2F-1E48-B227-7DD6EEC708F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679477A8-E882-4444-AC31-A151FDD1B2AE}"/>
              </a:ext>
            </a:extLst>
          </p:cNvPr>
          <p:cNvSpPr>
            <a:spLocks noGrp="1"/>
          </p:cNvSpPr>
          <p:nvPr>
            <p:ph type="dt" sz="half" idx="10"/>
          </p:nvPr>
        </p:nvSpPr>
        <p:spPr/>
        <p:txBody>
          <a:bodyPr/>
          <a:lstStyle/>
          <a:p>
            <a:fld id="{09DA6D2E-7237-DB45-82B3-72C6998196B0}" type="datetimeFigureOut">
              <a:rPr lang="en-US" smtClean="0"/>
              <a:t>4/22/2023</a:t>
            </a:fld>
            <a:endParaRPr lang="en-US"/>
          </a:p>
        </p:txBody>
      </p:sp>
      <p:sp>
        <p:nvSpPr>
          <p:cNvPr id="8" name="Footer Placeholder 7">
            <a:extLst>
              <a:ext uri="{FF2B5EF4-FFF2-40B4-BE49-F238E27FC236}">
                <a16:creationId xmlns:a16="http://schemas.microsoft.com/office/drawing/2014/main" id="{7E6BED36-0177-2E45-A888-293A2391367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E0D7420-A38E-0D4D-BFEB-92432241F101}"/>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3541920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99863-4AE7-E24A-BB77-8D2F81C1309A}"/>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F2A5147-02DE-2540-9557-C23A808E6509}"/>
              </a:ext>
            </a:extLst>
          </p:cNvPr>
          <p:cNvSpPr>
            <a:spLocks noGrp="1"/>
          </p:cNvSpPr>
          <p:nvPr>
            <p:ph type="dt" sz="half" idx="10"/>
          </p:nvPr>
        </p:nvSpPr>
        <p:spPr/>
        <p:txBody>
          <a:bodyPr/>
          <a:lstStyle/>
          <a:p>
            <a:fld id="{09DA6D2E-7237-DB45-82B3-72C6998196B0}" type="datetimeFigureOut">
              <a:rPr lang="en-US" smtClean="0"/>
              <a:t>4/22/2023</a:t>
            </a:fld>
            <a:endParaRPr lang="en-US"/>
          </a:p>
        </p:txBody>
      </p:sp>
      <p:sp>
        <p:nvSpPr>
          <p:cNvPr id="4" name="Footer Placeholder 3">
            <a:extLst>
              <a:ext uri="{FF2B5EF4-FFF2-40B4-BE49-F238E27FC236}">
                <a16:creationId xmlns:a16="http://schemas.microsoft.com/office/drawing/2014/main" id="{26F74BED-CEB5-964B-A1FC-D8642F33C73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664DB17-A023-E24C-93D0-ECBCBA4EC5BD}"/>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3185373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3DCF46-04EA-8B44-9EA6-5F4CD7551063}"/>
              </a:ext>
            </a:extLst>
          </p:cNvPr>
          <p:cNvSpPr>
            <a:spLocks noGrp="1"/>
          </p:cNvSpPr>
          <p:nvPr>
            <p:ph type="dt" sz="half" idx="10"/>
          </p:nvPr>
        </p:nvSpPr>
        <p:spPr/>
        <p:txBody>
          <a:bodyPr/>
          <a:lstStyle/>
          <a:p>
            <a:fld id="{09DA6D2E-7237-DB45-82B3-72C6998196B0}" type="datetimeFigureOut">
              <a:rPr lang="en-US" smtClean="0"/>
              <a:t>4/22/2023</a:t>
            </a:fld>
            <a:endParaRPr lang="en-US"/>
          </a:p>
        </p:txBody>
      </p:sp>
      <p:sp>
        <p:nvSpPr>
          <p:cNvPr id="3" name="Footer Placeholder 2">
            <a:extLst>
              <a:ext uri="{FF2B5EF4-FFF2-40B4-BE49-F238E27FC236}">
                <a16:creationId xmlns:a16="http://schemas.microsoft.com/office/drawing/2014/main" id="{7E7EC164-5783-B04E-B250-D4DE390D2E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06B1E53-8EB8-8345-BE1A-C0C0E0DC45B9}"/>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985645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A2C07-C2A7-864C-BABA-14787FC3CA3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A2C36433-9FEB-814F-A00D-E14E823120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B2632C86-7F34-884F-AF60-67E7B10BA5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0E05C47-E799-DF4E-954A-3CA29DF96CDA}"/>
              </a:ext>
            </a:extLst>
          </p:cNvPr>
          <p:cNvSpPr>
            <a:spLocks noGrp="1"/>
          </p:cNvSpPr>
          <p:nvPr>
            <p:ph type="dt" sz="half" idx="10"/>
          </p:nvPr>
        </p:nvSpPr>
        <p:spPr/>
        <p:txBody>
          <a:bodyPr/>
          <a:lstStyle/>
          <a:p>
            <a:fld id="{09DA6D2E-7237-DB45-82B3-72C6998196B0}" type="datetimeFigureOut">
              <a:rPr lang="en-US" smtClean="0"/>
              <a:t>4/22/2023</a:t>
            </a:fld>
            <a:endParaRPr lang="en-US"/>
          </a:p>
        </p:txBody>
      </p:sp>
      <p:sp>
        <p:nvSpPr>
          <p:cNvPr id="6" name="Footer Placeholder 5">
            <a:extLst>
              <a:ext uri="{FF2B5EF4-FFF2-40B4-BE49-F238E27FC236}">
                <a16:creationId xmlns:a16="http://schemas.microsoft.com/office/drawing/2014/main" id="{13B51E6F-FB9F-5442-8B35-681D97F57C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714D66-E7F1-8E4F-ACD5-2F7DF84B7F75}"/>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1726088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EFD78-1546-C941-B1CD-08F3A097AF8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A7C2E75-5F40-EE4D-9173-3A738244A3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E030EA-7D93-EA4B-8843-7892393A6C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18E92B1-E3B2-6C4A-9645-AFD16FBE6347}"/>
              </a:ext>
            </a:extLst>
          </p:cNvPr>
          <p:cNvSpPr>
            <a:spLocks noGrp="1"/>
          </p:cNvSpPr>
          <p:nvPr>
            <p:ph type="dt" sz="half" idx="10"/>
          </p:nvPr>
        </p:nvSpPr>
        <p:spPr/>
        <p:txBody>
          <a:bodyPr/>
          <a:lstStyle/>
          <a:p>
            <a:fld id="{09DA6D2E-7237-DB45-82B3-72C6998196B0}" type="datetimeFigureOut">
              <a:rPr lang="en-US" smtClean="0"/>
              <a:t>4/22/2023</a:t>
            </a:fld>
            <a:endParaRPr lang="en-US"/>
          </a:p>
        </p:txBody>
      </p:sp>
      <p:sp>
        <p:nvSpPr>
          <p:cNvPr id="6" name="Footer Placeholder 5">
            <a:extLst>
              <a:ext uri="{FF2B5EF4-FFF2-40B4-BE49-F238E27FC236}">
                <a16:creationId xmlns:a16="http://schemas.microsoft.com/office/drawing/2014/main" id="{10757EFF-E03C-7D4D-9062-C410716AF4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64BCB5-7AC0-124A-A12B-DA307422CF44}"/>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323939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9CA8E1-B461-3A4E-B057-823FF69FA9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A4D061E-08CC-7547-8FFC-DDCC6FC1B3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5CE5FC9-92B7-8446-ADB3-956DF69326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DA6D2E-7237-DB45-82B3-72C6998196B0}" type="datetimeFigureOut">
              <a:rPr lang="en-US" smtClean="0"/>
              <a:t>4/22/2023</a:t>
            </a:fld>
            <a:endParaRPr lang="en-US"/>
          </a:p>
        </p:txBody>
      </p:sp>
      <p:sp>
        <p:nvSpPr>
          <p:cNvPr id="5" name="Footer Placeholder 4">
            <a:extLst>
              <a:ext uri="{FF2B5EF4-FFF2-40B4-BE49-F238E27FC236}">
                <a16:creationId xmlns:a16="http://schemas.microsoft.com/office/drawing/2014/main" id="{8AA31D46-C1B0-5B47-A801-3E709DA8C9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BEA4D0F-8054-4946-8490-0A7685B931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5D18E-500F-0746-B66D-4BA730F81BCA}" type="slidenum">
              <a:rPr lang="en-US" smtClean="0"/>
              <a:t>‹#›</a:t>
            </a:fld>
            <a:endParaRPr lang="en-US"/>
          </a:p>
        </p:txBody>
      </p:sp>
    </p:spTree>
    <p:extLst>
      <p:ext uri="{BB962C8B-B14F-4D97-AF65-F5344CB8AC3E}">
        <p14:creationId xmlns:p14="http://schemas.microsoft.com/office/powerpoint/2010/main" val="28487582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08AF83-073E-4148-881A-380767D6682A}" type="datetimeFigureOut">
              <a:rPr lang="en-GB" smtClean="0"/>
              <a:t>22/04/2023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4903E5-9F14-408E-AE7B-A7585F13A15F}" type="slidenum">
              <a:rPr lang="en-GB" smtClean="0"/>
              <a:t>‹#›</a:t>
            </a:fld>
            <a:endParaRPr lang="en-GB"/>
          </a:p>
        </p:txBody>
      </p:sp>
    </p:spTree>
    <p:extLst>
      <p:ext uri="{BB962C8B-B14F-4D97-AF65-F5344CB8AC3E}">
        <p14:creationId xmlns:p14="http://schemas.microsoft.com/office/powerpoint/2010/main" val="1391124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151CC8F-9689-4EB7-8675-CD1D9B4563C9}"/>
              </a:ext>
            </a:extLst>
          </p:cNvPr>
          <p:cNvSpPr/>
          <p:nvPr/>
        </p:nvSpPr>
        <p:spPr>
          <a:xfrm>
            <a:off x="9254358" y="214227"/>
            <a:ext cx="2640591" cy="13516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AFAD1CB-A943-4AA4-98D0-ACDEB906C165}"/>
              </a:ext>
            </a:extLst>
          </p:cNvPr>
          <p:cNvSpPr/>
          <p:nvPr/>
        </p:nvSpPr>
        <p:spPr>
          <a:xfrm>
            <a:off x="60567" y="23762"/>
            <a:ext cx="8289064" cy="502702"/>
          </a:xfrm>
          <a:prstGeom prst="rect">
            <a:avLst/>
          </a:prstGeom>
          <a:noFill/>
        </p:spPr>
        <p:txBody>
          <a:bodyPr wrap="none" lIns="132080" tIns="66040" rIns="132080" bIns="6604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Year 7 Design and Technology Materials: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60567" y="550226"/>
            <a:ext cx="8984043" cy="1015663"/>
          </a:xfrm>
          <a:prstGeom prst="rect">
            <a:avLst/>
          </a:prstGeom>
          <a:solidFill>
            <a:schemeClr val="accent5">
              <a:lumMod val="20000"/>
              <a:lumOff val="80000"/>
            </a:schemeClr>
          </a:solidFill>
          <a:ln w="3175">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Context and Introduction to Unit: In this unit, pupils will learn what DT is and where it is relevant in society. Teachers will gauge what prior knowledge pupils have within this subject area and build on this to create cognitive links. They will be given an introduction to the design process and health and safety guidance to the workshop.  Pupils will learn about timbers and their properties and use these to manufacture a working product (clock). They will be taught about packaging and marketing and how CAD has revolutionised this industry. They will be shown how to create their own designs using CAD. Pupils will be introduced to structures and the forces that act upon them. </a:t>
            </a:r>
            <a:endParaRPr lang="en-GB" sz="1200"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3402582429"/>
              </p:ext>
            </p:extLst>
          </p:nvPr>
        </p:nvGraphicFramePr>
        <p:xfrm>
          <a:off x="60567" y="1683870"/>
          <a:ext cx="12070866" cy="5120640"/>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307671">
                  <a:extLst>
                    <a:ext uri="{9D8B030D-6E8A-4147-A177-3AD203B41FA5}">
                      <a16:colId xmlns:a16="http://schemas.microsoft.com/office/drawing/2014/main" val="1897910160"/>
                    </a:ext>
                  </a:extLst>
                </a:gridCol>
                <a:gridCol w="2419874">
                  <a:extLst>
                    <a:ext uri="{9D8B030D-6E8A-4147-A177-3AD203B41FA5}">
                      <a16:colId xmlns:a16="http://schemas.microsoft.com/office/drawing/2014/main" val="3498275268"/>
                    </a:ext>
                  </a:extLst>
                </a:gridCol>
              </a:tblGrid>
              <a:tr h="4922779">
                <a:tc>
                  <a:txBody>
                    <a:bodyPr/>
                    <a:lstStyle/>
                    <a:p>
                      <a:pPr marL="0" indent="0" algn="l">
                        <a:buFont typeface="Arial" panose="020B0604020202020204" pitchFamily="34" charset="0"/>
                        <a:buNone/>
                      </a:pPr>
                      <a:r>
                        <a:rPr lang="en-GB" sz="1100" b="1" u="sng" baseline="0" dirty="0">
                          <a:solidFill>
                            <a:srgbClr val="002060"/>
                          </a:solidFill>
                        </a:rPr>
                        <a:t>CORE KNOWLEDGE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Health and safety – Meaning of PPE. Rules of the workshop. Risk assessment, hazards and precautions, meanings and examples, COSHH symbols.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Timbers and their properties (categories, origins and examples)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Finishing techniques (painting and decoupage)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Paint choice and application.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Adhesives – What they are and what they are used for. (PVA glue and hot glue.)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Orthographic projection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Dimensions/units of measure/area (circles, rectangles and circles)/use of a protractor.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Basic annotation using ACCESSFM</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Sustainability and environmental issues. Environmental symbols. Product life cycle.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Writing and following a production plan in manufacture.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The work of others – Phillipe </a:t>
                      </a:r>
                      <a:r>
                        <a:rPr kumimoji="0" lang="en-GB" sz="1100" b="0" i="0" u="none" strike="noStrike" kern="1200" cap="none" spc="0" normalizeH="0" baseline="0" noProof="0" dirty="0" err="1">
                          <a:ln>
                            <a:noFill/>
                          </a:ln>
                          <a:solidFill>
                            <a:srgbClr val="002060"/>
                          </a:solidFill>
                          <a:effectLst/>
                          <a:uLnTx/>
                          <a:uFillTx/>
                          <a:latin typeface="+mn-lt"/>
                          <a:ea typeface="+mn-ea"/>
                          <a:cs typeface="+mn-cs"/>
                        </a:rPr>
                        <a:t>Starck</a:t>
                      </a:r>
                      <a:r>
                        <a:rPr kumimoji="0" lang="en-GB" sz="1100" b="0" i="0" u="none" strike="noStrike" kern="1200" cap="none" spc="0" normalizeH="0" baseline="0" noProof="0" dirty="0">
                          <a:ln>
                            <a:noFill/>
                          </a:ln>
                          <a:solidFill>
                            <a:srgbClr val="002060"/>
                          </a:solidFill>
                          <a:effectLst/>
                          <a:uLnTx/>
                          <a:uFillTx/>
                          <a:latin typeface="+mn-lt"/>
                          <a:ea typeface="+mn-ea"/>
                          <a:cs typeface="+mn-cs"/>
                        </a:rPr>
                        <a:t> (Juicy </a:t>
                      </a:r>
                      <a:r>
                        <a:rPr kumimoji="0" lang="en-GB" sz="1100" b="0" i="0" u="none" strike="noStrike" kern="1200" cap="none" spc="0" normalizeH="0" baseline="0" noProof="0" dirty="0" err="1">
                          <a:ln>
                            <a:noFill/>
                          </a:ln>
                          <a:solidFill>
                            <a:srgbClr val="002060"/>
                          </a:solidFill>
                          <a:effectLst/>
                          <a:uLnTx/>
                          <a:uFillTx/>
                          <a:latin typeface="+mn-lt"/>
                          <a:ea typeface="+mn-ea"/>
                          <a:cs typeface="+mn-cs"/>
                        </a:rPr>
                        <a:t>Salif</a:t>
                      </a:r>
                      <a:r>
                        <a:rPr kumimoji="0" lang="en-GB" sz="1100" b="0"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sng" strike="noStrike" kern="1200" cap="none" spc="0" normalizeH="0" baseline="0" noProof="0" dirty="0">
                          <a:ln>
                            <a:noFill/>
                          </a:ln>
                          <a:solidFill>
                            <a:srgbClr val="002060"/>
                          </a:solidFill>
                          <a:effectLst/>
                          <a:uLnTx/>
                          <a:uFillTx/>
                          <a:latin typeface="+mn-lt"/>
                          <a:ea typeface="+mn-ea"/>
                          <a:cs typeface="+mn-cs"/>
                        </a:rPr>
                        <a:t>SKILLS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Safe and competent use of hand tools (Tenon saw, coping saw, junior hacksaw, files, sand paper)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Safe and competent use of basic workshop machinery (Pillar drill, belt sander)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Basic sketching and rendering skills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Orthographic projection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Isometric projection</a:t>
                      </a:r>
                    </a:p>
                    <a:p>
                      <a:pPr marL="0" indent="0" algn="l">
                        <a:buFont typeface="Arial" panose="020B0604020202020204" pitchFamily="34" charset="0"/>
                        <a:buNone/>
                      </a:pPr>
                      <a:endParaRPr lang="en-GB" sz="1100" b="1" u="sng"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Safe and accurate use of scroll saw.</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Mastery of hand tools.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Accurate and detailed use of CAD/CAM</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Mathematical formula in a different context</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1100" b="0" u="none"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Analysis, Innovative, Laser cutter, Design Brief, ACCESSFM, coping saw, scroll saw, pine wood, dowel, </a:t>
                      </a:r>
                      <a:r>
                        <a:rPr kumimoji="0" lang="en-GB" sz="1100" b="0" i="0" u="none" strike="noStrike" kern="1200" cap="none" spc="0" normalizeH="0" baseline="0" noProof="0" dirty="0" err="1">
                          <a:ln>
                            <a:noFill/>
                          </a:ln>
                          <a:solidFill>
                            <a:srgbClr val="002060"/>
                          </a:solidFill>
                          <a:effectLst/>
                          <a:uLnTx/>
                          <a:uFillTx/>
                          <a:latin typeface="+mn-lt"/>
                          <a:ea typeface="+mn-ea"/>
                          <a:cs typeface="+mn-cs"/>
                        </a:rPr>
                        <a:t>m.d.f</a:t>
                      </a:r>
                      <a:r>
                        <a:rPr kumimoji="0" lang="en-GB" sz="1100" b="0" i="0" u="none" strike="noStrike" kern="1200" cap="none" spc="0" normalizeH="0" baseline="0" noProof="0" dirty="0">
                          <a:ln>
                            <a:noFill/>
                          </a:ln>
                          <a:solidFill>
                            <a:srgbClr val="002060"/>
                          </a:solidFill>
                          <a:effectLst/>
                          <a:uLnTx/>
                          <a:uFillTx/>
                          <a:latin typeface="+mn-lt"/>
                          <a:ea typeface="+mn-ea"/>
                          <a:cs typeface="+mn-cs"/>
                        </a:rPr>
                        <a:t>, plywood, pillar drill, function, target market, typography, PPE, hard wood, soft wood, manufactured woods, CAD/CAM, decoupage, PVA (</a:t>
                      </a:r>
                      <a:r>
                        <a:rPr kumimoji="0" lang="en-GB" sz="1100" b="0" i="0" u="none" strike="noStrike" kern="1200" cap="none" spc="0" normalizeH="0" baseline="0" noProof="0" dirty="0" err="1">
                          <a:ln>
                            <a:noFill/>
                          </a:ln>
                          <a:solidFill>
                            <a:srgbClr val="002060"/>
                          </a:solidFill>
                          <a:effectLst/>
                          <a:uLnTx/>
                          <a:uFillTx/>
                          <a:latin typeface="+mn-lt"/>
                          <a:ea typeface="+mn-ea"/>
                          <a:cs typeface="+mn-cs"/>
                        </a:rPr>
                        <a:t>polyvinylacetate</a:t>
                      </a:r>
                      <a:r>
                        <a:rPr kumimoji="0" lang="en-GB" sz="1100" b="0" i="0" u="none" strike="noStrike" kern="1200" cap="none" spc="0" normalizeH="0" baseline="0" noProof="0" dirty="0">
                          <a:ln>
                            <a:noFill/>
                          </a:ln>
                          <a:solidFill>
                            <a:srgbClr val="002060"/>
                          </a:solidFill>
                          <a:effectLst/>
                          <a:uLnTx/>
                          <a:uFillTx/>
                          <a:latin typeface="+mn-lt"/>
                          <a:ea typeface="+mn-ea"/>
                          <a:cs typeface="+mn-cs"/>
                        </a:rPr>
                        <a:t>), Orthographic, Isometric, Projection, Dimensions, millimetres, centimetres, Era, Origin, Material properties, sustainability, structures, compression, shear, torsion, bending, tension triangulation.</a:t>
                      </a:r>
                    </a:p>
                    <a:p>
                      <a:pPr marL="0" indent="0" algn="l">
                        <a:buFont typeface="Arial" panose="020B0604020202020204" pitchFamily="34" charset="0"/>
                        <a:buNone/>
                      </a:pPr>
                      <a:endParaRPr lang="en-GB" sz="1100" b="0" u="none" dirty="0">
                        <a:solidFill>
                          <a:srgbClr val="002060"/>
                        </a:solidFill>
                      </a:endParaRPr>
                    </a:p>
                  </a:txBody>
                  <a:tcPr/>
                </a:tc>
                <a:tc>
                  <a:txBody>
                    <a:bodyPr/>
                    <a:lstStyle/>
                    <a:p>
                      <a:pPr algn="l"/>
                      <a:r>
                        <a:rPr lang="en-GB" sz="1100" b="0" u="sng" dirty="0">
                          <a:solidFill>
                            <a:srgbClr val="002060"/>
                          </a:solidFill>
                        </a:rPr>
                        <a:t>Personal Development</a:t>
                      </a:r>
                    </a:p>
                    <a:p>
                      <a:pPr algn="l"/>
                      <a:r>
                        <a:rPr lang="en-GB" sz="1100" b="0" u="none" dirty="0">
                          <a:solidFill>
                            <a:srgbClr val="002060"/>
                          </a:solidFill>
                        </a:rPr>
                        <a:t>Environmental issues with the use of materials and in the design and manufacture of products. Symbols on packaging, sustainability and Inclusive design promoted.</a:t>
                      </a:r>
                      <a:endParaRPr lang="en-US" sz="1100" b="0" u="sng" dirty="0">
                        <a:solidFill>
                          <a:srgbClr val="002060"/>
                        </a:solidFill>
                      </a:endParaRPr>
                    </a:p>
                    <a:p>
                      <a:pPr algn="l"/>
                      <a:r>
                        <a:rPr lang="en-US" sz="1100" b="0" u="sng" dirty="0">
                          <a:solidFill>
                            <a:srgbClr val="002060"/>
                          </a:solidFill>
                        </a:rPr>
                        <a:t>L</a:t>
                      </a:r>
                      <a:r>
                        <a:rPr lang="en-GB" sz="1100" b="0" u="sng" dirty="0" err="1">
                          <a:solidFill>
                            <a:srgbClr val="002060"/>
                          </a:solidFill>
                        </a:rPr>
                        <a:t>iteracy</a:t>
                      </a:r>
                      <a:r>
                        <a:rPr lang="en-GB" sz="1100" b="0" u="sng" dirty="0">
                          <a:solidFill>
                            <a:srgbClr val="002060"/>
                          </a:solidFill>
                        </a:rPr>
                        <a:t> Focus</a:t>
                      </a:r>
                    </a:p>
                    <a:p>
                      <a:pPr algn="l"/>
                      <a:r>
                        <a:rPr lang="en-US" sz="1100" b="0" u="none" dirty="0">
                          <a:solidFill>
                            <a:srgbClr val="002060"/>
                          </a:solidFill>
                        </a:rPr>
                        <a:t>The meaning of the following terms explained in context: TARGET MARKET, AESTHETICS, ERGONOMICS, FUNCTION, SUSTAINABILITY, QUALITY CONTROL, ANALYSIS, DESIGN BRIEF.</a:t>
                      </a:r>
                    </a:p>
                    <a:p>
                      <a:pPr algn="l"/>
                      <a:r>
                        <a:rPr lang="en-US" sz="1100" b="0" u="none" dirty="0">
                          <a:solidFill>
                            <a:srgbClr val="002060"/>
                          </a:solidFill>
                        </a:rPr>
                        <a:t>Tiered word activity based on the work of Phillipe </a:t>
                      </a:r>
                      <a:r>
                        <a:rPr lang="en-US" sz="1100" b="0" u="none" dirty="0" err="1">
                          <a:solidFill>
                            <a:srgbClr val="002060"/>
                          </a:solidFill>
                        </a:rPr>
                        <a:t>Starck</a:t>
                      </a:r>
                      <a:r>
                        <a:rPr lang="en-US" sz="1100" b="0" u="none" dirty="0">
                          <a:solidFill>
                            <a:srgbClr val="002060"/>
                          </a:solidFill>
                        </a:rPr>
                        <a:t> (Juicy </a:t>
                      </a:r>
                      <a:r>
                        <a:rPr lang="en-US" sz="1100" b="0" u="none" dirty="0" err="1">
                          <a:solidFill>
                            <a:srgbClr val="002060"/>
                          </a:solidFill>
                        </a:rPr>
                        <a:t>Salif</a:t>
                      </a:r>
                      <a:r>
                        <a:rPr lang="en-US" sz="1100" b="0" u="none" dirty="0">
                          <a:solidFill>
                            <a:srgbClr val="002060"/>
                          </a:solidFill>
                        </a:rPr>
                        <a:t>). D&amp;T punctuation task. WOW zone product analysis.</a:t>
                      </a:r>
                      <a:endParaRPr lang="en-US" sz="1100" b="0" u="sng" dirty="0">
                        <a:solidFill>
                          <a:srgbClr val="002060"/>
                        </a:solidFill>
                      </a:endParaRPr>
                    </a:p>
                    <a:p>
                      <a:pPr algn="l"/>
                      <a:r>
                        <a:rPr lang="en-US" sz="1100" b="0" u="sng" dirty="0">
                          <a:solidFill>
                            <a:srgbClr val="002060"/>
                          </a:solidFill>
                        </a:rPr>
                        <a:t>N</a:t>
                      </a:r>
                      <a:r>
                        <a:rPr lang="en-GB" sz="1100" b="0" u="sng" dirty="0" err="1">
                          <a:solidFill>
                            <a:srgbClr val="002060"/>
                          </a:solidFill>
                        </a:rPr>
                        <a:t>umeracy</a:t>
                      </a:r>
                      <a:r>
                        <a:rPr lang="en-GB" sz="1100" b="0" u="sng" dirty="0">
                          <a:solidFill>
                            <a:srgbClr val="002060"/>
                          </a:solidFill>
                        </a:rPr>
                        <a:t> focus</a:t>
                      </a:r>
                      <a:endParaRPr lang="en-GB" sz="1100" b="0" u="none" dirty="0">
                        <a:solidFill>
                          <a:srgbClr val="002060"/>
                        </a:solidFill>
                      </a:endParaRPr>
                    </a:p>
                    <a:p>
                      <a:pPr algn="l"/>
                      <a:r>
                        <a:rPr lang="en-GB" sz="1100" b="0" u="none" dirty="0">
                          <a:solidFill>
                            <a:srgbClr val="002060"/>
                          </a:solidFill>
                        </a:rPr>
                        <a:t>Area, radius and diameter of circles. Dimensions. Angles. Unit of measure. Use of compass and protractors.</a:t>
                      </a:r>
                    </a:p>
                    <a:p>
                      <a:pPr algn="l"/>
                      <a:r>
                        <a:rPr lang="en-GB" sz="1100" b="1" u="sng" dirty="0">
                          <a:solidFill>
                            <a:srgbClr val="002060"/>
                          </a:solidFill>
                        </a:rPr>
                        <a:t>WHERE NEXT?</a:t>
                      </a:r>
                    </a:p>
                    <a:p>
                      <a:pPr algn="l"/>
                      <a:endParaRPr lang="en-GB" sz="1100" b="0" u="none"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dirty="0">
                          <a:solidFill>
                            <a:srgbClr val="002060"/>
                          </a:solidFill>
                        </a:rPr>
                        <a:t>KS4 –</a:t>
                      </a:r>
                      <a:r>
                        <a:rPr kumimoji="0" lang="en-GB" sz="1100" b="0" i="0" u="none" strike="noStrike" kern="1200" cap="none" spc="0" normalizeH="0" baseline="0" noProof="0" dirty="0">
                          <a:ln>
                            <a:noFill/>
                          </a:ln>
                          <a:solidFill>
                            <a:srgbClr val="002060"/>
                          </a:solidFill>
                          <a:effectLst/>
                          <a:uLnTx/>
                          <a:uFillTx/>
                          <a:latin typeface="+mn-lt"/>
                          <a:ea typeface="+mn-ea"/>
                          <a:cs typeface="+mn-cs"/>
                        </a:rPr>
                        <a:t>Confident and safe use of hand tools with other materials.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KS4 material, design cycle and tools and equipment knowledge. Application of knowledge/skills in future projects. Solid understanding of terminology to apply in years 8-11.</a:t>
                      </a:r>
                    </a:p>
                    <a:p>
                      <a:pPr algn="l"/>
                      <a:r>
                        <a:rPr lang="en-GB" sz="1100" b="0" u="none" dirty="0">
                          <a:solidFill>
                            <a:srgbClr val="002060"/>
                          </a:solidFill>
                        </a:rPr>
                        <a:t> </a:t>
                      </a:r>
                    </a:p>
                  </a:txBody>
                  <a:tcPr/>
                </a:tc>
                <a:extLst>
                  <a:ext uri="{0D108BD9-81ED-4DB2-BD59-A6C34878D82A}">
                    <a16:rowId xmlns:a16="http://schemas.microsoft.com/office/drawing/2014/main" val="1196057531"/>
                  </a:ext>
                </a:extLst>
              </a:tr>
            </a:tbl>
          </a:graphicData>
        </a:graphic>
      </p:graphicFrame>
      <p:sp>
        <p:nvSpPr>
          <p:cNvPr id="3" name="TextBox 2">
            <a:extLst>
              <a:ext uri="{FF2B5EF4-FFF2-40B4-BE49-F238E27FC236}">
                <a16:creationId xmlns:a16="http://schemas.microsoft.com/office/drawing/2014/main" id="{DAF1A2B9-78B7-485C-8FE3-4C6AFC205AEA}"/>
              </a:ext>
            </a:extLst>
          </p:cNvPr>
          <p:cNvSpPr txBox="1"/>
          <p:nvPr/>
        </p:nvSpPr>
        <p:spPr>
          <a:xfrm>
            <a:off x="9320198" y="251351"/>
            <a:ext cx="2640592"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a:ln>
                  <a:noFill/>
                </a:ln>
                <a:solidFill>
                  <a:prstClr val="black"/>
                </a:solidFill>
                <a:effectLst/>
                <a:uLnTx/>
                <a:uFillTx/>
                <a:latin typeface="Calibri" panose="020F0502020204030204"/>
                <a:ea typeface="+mn-ea"/>
                <a:cs typeface="+mn-cs"/>
              </a:rPr>
              <a:t>The bigger picture: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endParaRPr>
          </a:p>
          <a:p>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Career link – </a:t>
            </a:r>
            <a:r>
              <a:rPr lang="en-GB" sz="1400" i="1" dirty="0"/>
              <a:t>CAD designer, structural engineer, joiner, H&amp;S officer, draftsman.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6232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151CC8F-9689-4EB7-8675-CD1D9B4563C9}"/>
              </a:ext>
            </a:extLst>
          </p:cNvPr>
          <p:cNvSpPr/>
          <p:nvPr/>
        </p:nvSpPr>
        <p:spPr>
          <a:xfrm>
            <a:off x="9254358" y="214227"/>
            <a:ext cx="2640591" cy="13516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AFAD1CB-A943-4AA4-98D0-ACDEB906C165}"/>
              </a:ext>
            </a:extLst>
          </p:cNvPr>
          <p:cNvSpPr/>
          <p:nvPr/>
        </p:nvSpPr>
        <p:spPr>
          <a:xfrm>
            <a:off x="821675" y="0"/>
            <a:ext cx="5829353" cy="502702"/>
          </a:xfrm>
          <a:prstGeom prst="rect">
            <a:avLst/>
          </a:prstGeom>
          <a:noFill/>
        </p:spPr>
        <p:txBody>
          <a:bodyPr wrap="none" lIns="132080" tIns="66040" rIns="132080" bIns="6604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Year 7 </a:t>
            </a:r>
            <a:r>
              <a:rPr lang="en-US" sz="2400" b="1" u="sng" dirty="0">
                <a:ln w="0"/>
                <a:solidFill>
                  <a:srgbClr val="002060"/>
                </a:solidFill>
                <a:effectLst>
                  <a:outerShdw blurRad="38100" dist="25400" dir="5400000" algn="ctr" rotWithShape="0">
                    <a:srgbClr val="6E747A">
                      <a:alpha val="43000"/>
                    </a:srgbClr>
                  </a:outerShdw>
                </a:effectLst>
                <a:latin typeface="Calibri" panose="020F0502020204030204"/>
              </a:rPr>
              <a:t>D&amp;T Graphics</a:t>
            </a: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60567" y="550226"/>
            <a:ext cx="8984043" cy="1015663"/>
          </a:xfrm>
          <a:prstGeom prst="rect">
            <a:avLst/>
          </a:prstGeom>
          <a:solidFill>
            <a:schemeClr val="accent5">
              <a:lumMod val="20000"/>
              <a:lumOff val="80000"/>
            </a:schemeClr>
          </a:solidFill>
          <a:ln w="3175">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Context and Introduction to Unit: In this unit, pupils will learn what DT is and where it is relevant in society. Teachers will gauge what prior knowledge pupils have within this subject area and build on this to create cognitive links. They will be given an introduction to the design process and health and safety guidance to the workshop.  Pupils will learn about timbers and their properties and use these to manufacture a working product (clock). They will be taught about packaging and marketing and how CAD has revolutionised this industry. They will be shown how to create their own designs using CAD. Pupils will be introduced to structures and the forces that act upon them. </a:t>
            </a:r>
            <a:endParaRPr lang="en-GB" sz="1200"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414717979"/>
              </p:ext>
            </p:extLst>
          </p:nvPr>
        </p:nvGraphicFramePr>
        <p:xfrm>
          <a:off x="60567" y="1683870"/>
          <a:ext cx="12070866" cy="4922779"/>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307671">
                  <a:extLst>
                    <a:ext uri="{9D8B030D-6E8A-4147-A177-3AD203B41FA5}">
                      <a16:colId xmlns:a16="http://schemas.microsoft.com/office/drawing/2014/main" val="1897910160"/>
                    </a:ext>
                  </a:extLst>
                </a:gridCol>
                <a:gridCol w="2419874">
                  <a:extLst>
                    <a:ext uri="{9D8B030D-6E8A-4147-A177-3AD203B41FA5}">
                      <a16:colId xmlns:a16="http://schemas.microsoft.com/office/drawing/2014/main" val="3498275268"/>
                    </a:ext>
                  </a:extLst>
                </a:gridCol>
              </a:tblGrid>
              <a:tr h="4922779">
                <a:tc>
                  <a:txBody>
                    <a:bodyPr/>
                    <a:lstStyle/>
                    <a:p>
                      <a:pPr marL="0" indent="0" algn="l">
                        <a:buFont typeface="Arial" panose="020B0604020202020204" pitchFamily="34" charset="0"/>
                        <a:buNone/>
                      </a:pPr>
                      <a:r>
                        <a:rPr lang="en-GB" sz="1100" b="1" u="sng" baseline="0" dirty="0">
                          <a:solidFill>
                            <a:srgbClr val="002060"/>
                          </a:solidFill>
                        </a:rPr>
                        <a:t>CORE KNOWLEDGE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What a design brief is and how it fits into a design project.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What a task analysis is and how it fits into a design project.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Paper/Card and their properties (categories, origins and examples)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Typography meaning and styles, functional and decorative type.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Isometric projection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Dimensions/units of measure/area – NETS/Developments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Basic annotation using ACCESSFM</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Target audience.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Function of packaging including the meaning of symbols and development of NETs.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Product analysis of packaging.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1" i="0" u="sng"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1" i="0" u="sng"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1" i="0" u="sng"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1" i="0" u="sng"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1" i="0" u="sng"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1" i="0" u="sng"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1" i="0" u="sng"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1" i="0" u="sng"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sng" strike="noStrike" kern="1200" cap="none" spc="0" normalizeH="0" baseline="0" noProof="0" dirty="0">
                          <a:ln>
                            <a:noFill/>
                          </a:ln>
                          <a:solidFill>
                            <a:srgbClr val="002060"/>
                          </a:solidFill>
                          <a:effectLst/>
                          <a:uLnTx/>
                          <a:uFillTx/>
                          <a:latin typeface="+mn-lt"/>
                          <a:ea typeface="+mn-ea"/>
                          <a:cs typeface="+mn-cs"/>
                        </a:rPr>
                        <a:t>SKILLS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Basic sketching and rendering skills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Isometric projection</a:t>
                      </a:r>
                    </a:p>
                    <a:p>
                      <a:pPr marL="0" indent="0" algn="l">
                        <a:buFont typeface="Arial" panose="020B0604020202020204" pitchFamily="34" charset="0"/>
                        <a:buNone/>
                      </a:pPr>
                      <a:r>
                        <a:rPr lang="en-GB" sz="1100" b="0" u="none" baseline="0" dirty="0">
                          <a:solidFill>
                            <a:srgbClr val="002060"/>
                          </a:solidFill>
                        </a:rPr>
                        <a:t>Use of craft knives and scissors</a:t>
                      </a:r>
                    </a:p>
                    <a:p>
                      <a:pPr marL="0" indent="0" algn="l">
                        <a:buFont typeface="Arial" panose="020B0604020202020204" pitchFamily="34" charset="0"/>
                        <a:buNone/>
                      </a:pPr>
                      <a:r>
                        <a:rPr lang="en-GB" sz="1100" b="0" u="none" baseline="0" dirty="0">
                          <a:solidFill>
                            <a:srgbClr val="002060"/>
                          </a:solidFill>
                        </a:rPr>
                        <a:t>Use of render</a:t>
                      </a:r>
                    </a:p>
                    <a:p>
                      <a:pPr marL="0" indent="0" algn="l">
                        <a:buFont typeface="Arial" panose="020B0604020202020204" pitchFamily="34" charset="0"/>
                        <a:buNone/>
                      </a:pPr>
                      <a:r>
                        <a:rPr lang="en-GB" sz="1100" b="0" u="none" baseline="0" dirty="0">
                          <a:solidFill>
                            <a:srgbClr val="002060"/>
                          </a:solidFill>
                        </a:rPr>
                        <a:t>NET production and assembly</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Mastery of hand tools.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Accurate and detailed use of CAD/CAM</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Mathematical formula in a different context</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1100" b="0" u="none"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Analysis, Innovative, Laser cutter, Die cutter, Design Brief, ACCESSFM, function, target market, typography, PPE, CAD/CAM, decoupage, PVA (</a:t>
                      </a:r>
                      <a:r>
                        <a:rPr kumimoji="0" lang="en-GB" sz="1100" b="0" i="0" u="none" strike="noStrike" kern="1200" cap="none" spc="0" normalizeH="0" baseline="0" noProof="0" dirty="0" err="1">
                          <a:ln>
                            <a:noFill/>
                          </a:ln>
                          <a:solidFill>
                            <a:srgbClr val="002060"/>
                          </a:solidFill>
                          <a:effectLst/>
                          <a:uLnTx/>
                          <a:uFillTx/>
                          <a:latin typeface="+mn-lt"/>
                          <a:ea typeface="+mn-ea"/>
                          <a:cs typeface="+mn-cs"/>
                        </a:rPr>
                        <a:t>polyvinyacetate</a:t>
                      </a:r>
                      <a:r>
                        <a:rPr kumimoji="0" lang="en-GB" sz="1100" b="0" i="0" u="none" strike="noStrike" kern="1200" cap="none" spc="0" normalizeH="0" baseline="0" noProof="0" dirty="0">
                          <a:ln>
                            <a:noFill/>
                          </a:ln>
                          <a:solidFill>
                            <a:srgbClr val="002060"/>
                          </a:solidFill>
                          <a:effectLst/>
                          <a:uLnTx/>
                          <a:uFillTx/>
                          <a:latin typeface="+mn-lt"/>
                          <a:ea typeface="+mn-ea"/>
                          <a:cs typeface="+mn-cs"/>
                        </a:rPr>
                        <a:t>), Orthographic, Isometric, Projection, Dimensions, millimetres, centimetres, Era, Origin, Material properties, sustainability.</a:t>
                      </a:r>
                      <a:endParaRPr lang="en-GB" sz="1100" b="0" u="none" dirty="0">
                        <a:solidFill>
                          <a:srgbClr val="002060"/>
                        </a:solidFill>
                      </a:endParaRPr>
                    </a:p>
                  </a:txBody>
                  <a:tcPr/>
                </a:tc>
                <a:tc>
                  <a:txBody>
                    <a:bodyPr/>
                    <a:lstStyle/>
                    <a:p>
                      <a:pPr algn="l"/>
                      <a:r>
                        <a:rPr lang="en-GB" sz="1100" b="0" u="sng" dirty="0">
                          <a:solidFill>
                            <a:srgbClr val="002060"/>
                          </a:solidFill>
                        </a:rPr>
                        <a:t>Personal Development</a:t>
                      </a:r>
                    </a:p>
                    <a:p>
                      <a:pPr algn="l"/>
                      <a:r>
                        <a:rPr lang="en-GB" sz="1100" b="0" u="none" dirty="0">
                          <a:solidFill>
                            <a:srgbClr val="002060"/>
                          </a:solidFill>
                        </a:rPr>
                        <a:t>Environmental issues with the use of materials and in the design and manufacture of products. Symbols on packaging, sustainability and Inclusive design promoted. Designing for diversity.</a:t>
                      </a:r>
                      <a:endParaRPr lang="en-US" sz="1100" b="0" u="sng" dirty="0">
                        <a:solidFill>
                          <a:srgbClr val="002060"/>
                        </a:solidFill>
                      </a:endParaRPr>
                    </a:p>
                    <a:p>
                      <a:pPr algn="l"/>
                      <a:r>
                        <a:rPr lang="en-US" sz="1100" b="0" u="sng" dirty="0">
                          <a:solidFill>
                            <a:srgbClr val="002060"/>
                          </a:solidFill>
                        </a:rPr>
                        <a:t>L</a:t>
                      </a:r>
                      <a:r>
                        <a:rPr lang="en-GB" sz="1100" b="0" u="sng" dirty="0" err="1">
                          <a:solidFill>
                            <a:srgbClr val="002060"/>
                          </a:solidFill>
                        </a:rPr>
                        <a:t>iteracy</a:t>
                      </a:r>
                      <a:r>
                        <a:rPr lang="en-GB" sz="1100" b="0" u="sng" dirty="0">
                          <a:solidFill>
                            <a:srgbClr val="002060"/>
                          </a:solidFill>
                        </a:rPr>
                        <a:t> Focus</a:t>
                      </a:r>
                    </a:p>
                    <a:p>
                      <a:pPr algn="l"/>
                      <a:r>
                        <a:rPr lang="en-US" sz="1100" b="0" u="none" dirty="0">
                          <a:solidFill>
                            <a:srgbClr val="002060"/>
                          </a:solidFill>
                        </a:rPr>
                        <a:t>The meaning of the following terms explained in context: TARGET MARKET, AESTHETICS, ERGONOMICS, FUNCTION, SUSTAINABILITY, QUALITY CONTROL, ANALYSIS, DESIGN BRIEF.</a:t>
                      </a:r>
                    </a:p>
                    <a:p>
                      <a:pPr algn="l"/>
                      <a:r>
                        <a:rPr lang="en-US" sz="1100" b="0" u="none" dirty="0">
                          <a:solidFill>
                            <a:srgbClr val="002060"/>
                          </a:solidFill>
                        </a:rPr>
                        <a:t>WOW zone product analysis.</a:t>
                      </a:r>
                      <a:endParaRPr lang="en-US" sz="1100" b="0" u="sng" dirty="0">
                        <a:solidFill>
                          <a:srgbClr val="002060"/>
                        </a:solidFill>
                      </a:endParaRPr>
                    </a:p>
                    <a:p>
                      <a:pPr algn="l"/>
                      <a:r>
                        <a:rPr lang="en-US" sz="1100" b="0" u="sng" dirty="0">
                          <a:solidFill>
                            <a:srgbClr val="002060"/>
                          </a:solidFill>
                        </a:rPr>
                        <a:t>N</a:t>
                      </a:r>
                      <a:r>
                        <a:rPr lang="en-GB" sz="1100" b="0" u="sng" dirty="0" err="1">
                          <a:solidFill>
                            <a:srgbClr val="002060"/>
                          </a:solidFill>
                        </a:rPr>
                        <a:t>umeracy</a:t>
                      </a:r>
                      <a:r>
                        <a:rPr lang="en-GB" sz="1100" b="0" u="sng" dirty="0">
                          <a:solidFill>
                            <a:srgbClr val="002060"/>
                          </a:solidFill>
                        </a:rPr>
                        <a:t> focus</a:t>
                      </a:r>
                      <a:endParaRPr lang="en-GB" sz="1100" b="0" u="none" dirty="0">
                        <a:solidFill>
                          <a:srgbClr val="002060"/>
                        </a:solidFill>
                      </a:endParaRPr>
                    </a:p>
                    <a:p>
                      <a:pPr algn="l"/>
                      <a:r>
                        <a:rPr lang="en-GB" sz="1100" b="0" u="none" dirty="0">
                          <a:solidFill>
                            <a:srgbClr val="002060"/>
                          </a:solidFill>
                        </a:rPr>
                        <a:t>Dimensions. Angles. Unit of measure. </a:t>
                      </a:r>
                    </a:p>
                    <a:p>
                      <a:pPr algn="l"/>
                      <a:endParaRPr lang="en-GB" sz="1100" b="0" u="none" dirty="0">
                        <a:solidFill>
                          <a:srgbClr val="002060"/>
                        </a:solidFill>
                      </a:endParaRPr>
                    </a:p>
                    <a:p>
                      <a:pPr algn="l"/>
                      <a:r>
                        <a:rPr lang="en-GB" sz="1100" b="1" u="sng" dirty="0">
                          <a:solidFill>
                            <a:srgbClr val="002060"/>
                          </a:solidFill>
                        </a:rPr>
                        <a:t>WHERE NEXT?</a:t>
                      </a:r>
                    </a:p>
                    <a:p>
                      <a:pPr algn="l"/>
                      <a:endParaRPr lang="en-GB" sz="1100" b="0" u="none"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dirty="0">
                          <a:solidFill>
                            <a:srgbClr val="002060"/>
                          </a:solidFill>
                        </a:rPr>
                        <a:t>KS4 –</a:t>
                      </a:r>
                      <a:r>
                        <a:rPr kumimoji="0" lang="en-GB" sz="1100" b="0" i="0" u="none" strike="noStrike" kern="1200" cap="none" spc="0" normalizeH="0" baseline="0" noProof="0" dirty="0">
                          <a:ln>
                            <a:noFill/>
                          </a:ln>
                          <a:solidFill>
                            <a:srgbClr val="002060"/>
                          </a:solidFill>
                          <a:effectLst/>
                          <a:uLnTx/>
                          <a:uFillTx/>
                          <a:latin typeface="+mn-lt"/>
                          <a:ea typeface="+mn-ea"/>
                          <a:cs typeface="+mn-cs"/>
                        </a:rPr>
                        <a:t>Confident and safe use of hand tools with other materials.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KS4 material, design cycle and tools and equipment knowledge. Application of knowledge/skills in future projects. Solid understanding of terminology to apply in years 8-11.</a:t>
                      </a:r>
                    </a:p>
                    <a:p>
                      <a:pPr algn="l"/>
                      <a:r>
                        <a:rPr lang="en-GB" sz="1100" b="0" u="none" dirty="0">
                          <a:solidFill>
                            <a:srgbClr val="002060"/>
                          </a:solidFill>
                        </a:rPr>
                        <a:t> </a:t>
                      </a:r>
                    </a:p>
                  </a:txBody>
                  <a:tcPr/>
                </a:tc>
                <a:extLst>
                  <a:ext uri="{0D108BD9-81ED-4DB2-BD59-A6C34878D82A}">
                    <a16:rowId xmlns:a16="http://schemas.microsoft.com/office/drawing/2014/main" val="1196057531"/>
                  </a:ext>
                </a:extLst>
              </a:tr>
            </a:tbl>
          </a:graphicData>
        </a:graphic>
      </p:graphicFrame>
      <p:sp>
        <p:nvSpPr>
          <p:cNvPr id="3" name="TextBox 2">
            <a:extLst>
              <a:ext uri="{FF2B5EF4-FFF2-40B4-BE49-F238E27FC236}">
                <a16:creationId xmlns:a16="http://schemas.microsoft.com/office/drawing/2014/main" id="{DAF1A2B9-78B7-485C-8FE3-4C6AFC205AEA}"/>
              </a:ext>
            </a:extLst>
          </p:cNvPr>
          <p:cNvSpPr txBox="1"/>
          <p:nvPr/>
        </p:nvSpPr>
        <p:spPr>
          <a:xfrm>
            <a:off x="9320198" y="251351"/>
            <a:ext cx="2640592"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a:ln>
                  <a:noFill/>
                </a:ln>
                <a:solidFill>
                  <a:prstClr val="black"/>
                </a:solidFill>
                <a:effectLst/>
                <a:uLnTx/>
                <a:uFillTx/>
                <a:latin typeface="Calibri" panose="020F0502020204030204"/>
                <a:ea typeface="+mn-ea"/>
                <a:cs typeface="+mn-cs"/>
              </a:rPr>
              <a:t>The bigger picture: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endParaRPr>
          </a:p>
          <a:p>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Career link – </a:t>
            </a:r>
            <a:r>
              <a:rPr lang="en-GB" sz="1400" i="1" dirty="0"/>
              <a:t>CAD designer, structural engineer, joiner, H&amp;S officer, draftsman.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7268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92563" y="0"/>
            <a:ext cx="6297813" cy="502702"/>
          </a:xfrm>
          <a:prstGeom prst="rect">
            <a:avLst/>
          </a:prstGeom>
          <a:noFill/>
        </p:spPr>
        <p:txBody>
          <a:bodyPr wrap="none" lIns="132080" tIns="66040" rIns="132080" bIns="6604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 Year 7 Food Technology: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686936"/>
            <a:ext cx="7348811" cy="1569660"/>
          </a:xfrm>
          <a:prstGeom prst="rect">
            <a:avLst/>
          </a:prstGeom>
          <a:solidFill>
            <a:schemeClr val="accent5">
              <a:lumMod val="20000"/>
              <a:lumOff val="80000"/>
            </a:schemeClr>
          </a:solidFill>
          <a:ln w="3175">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Context and Introduction to Unit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In this unit, pupils will learn what food technology is and when it is relevant in society. Teachers will gauge prior knowledge pupils have within the subject. They will be given an introduction to food technology, health and safety guidance to the kitchen and the importance of good hygiene. Pupils will learn about nutrition and Food types and their properties. They will learn about manufacturing food and special diets. They will also learn a number of cooking/ baking methods and apply these to producing a range of food products.</a:t>
            </a:r>
            <a:endParaRPr kumimoji="0" lang="en-GB" sz="1200" b="1"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3035027828"/>
              </p:ext>
            </p:extLst>
          </p:nvPr>
        </p:nvGraphicFramePr>
        <p:xfrm>
          <a:off x="121134" y="2441261"/>
          <a:ext cx="12070866" cy="4785360"/>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r>
                        <a:rPr lang="en-US" sz="1100" b="0" u="none" baseline="0" dirty="0">
                          <a:solidFill>
                            <a:srgbClr val="002060"/>
                          </a:solidFill>
                        </a:rPr>
                        <a:t>Health and safety- rules, routines, risk assessment, hazards and precautions, hygiene</a:t>
                      </a:r>
                    </a:p>
                    <a:p>
                      <a:pPr marL="0" indent="0" algn="l">
                        <a:buFont typeface="Arial" panose="020B0604020202020204" pitchFamily="34" charset="0"/>
                        <a:buNone/>
                      </a:pPr>
                      <a:r>
                        <a:rPr lang="en-US" sz="1100" b="0" u="none" baseline="0" dirty="0">
                          <a:solidFill>
                            <a:srgbClr val="002060"/>
                          </a:solidFill>
                        </a:rPr>
                        <a:t>Bacteria, causes, prevention, factors that makes bacteria multiply (Moisture, time, food, oxygen, temp.)</a:t>
                      </a:r>
                    </a:p>
                    <a:p>
                      <a:pPr marL="0" indent="0" algn="l">
                        <a:buFont typeface="Arial" panose="020B0604020202020204" pitchFamily="34" charset="0"/>
                        <a:buNone/>
                      </a:pPr>
                      <a:r>
                        <a:rPr lang="en-US" sz="1100" b="0" u="none" baseline="0" dirty="0">
                          <a:solidFill>
                            <a:srgbClr val="002060"/>
                          </a:solidFill>
                        </a:rPr>
                        <a:t>Product analysis of food products</a:t>
                      </a:r>
                    </a:p>
                    <a:p>
                      <a:pPr marL="0" indent="0" algn="l">
                        <a:buFont typeface="Arial" panose="020B0604020202020204" pitchFamily="34" charset="0"/>
                        <a:buNone/>
                      </a:pPr>
                      <a:r>
                        <a:rPr lang="en-US" sz="1100" b="0" u="none" baseline="0" dirty="0">
                          <a:solidFill>
                            <a:srgbClr val="002060"/>
                          </a:solidFill>
                        </a:rPr>
                        <a:t>Nutrition – Macro and micro nutrients. Protein, Carbohydrates, Fats, </a:t>
                      </a:r>
                      <a:r>
                        <a:rPr lang="en-US" sz="1100" b="0" u="none" baseline="0" dirty="0" err="1">
                          <a:solidFill>
                            <a:srgbClr val="002060"/>
                          </a:solidFill>
                        </a:rPr>
                        <a:t>Fibre</a:t>
                      </a:r>
                      <a:r>
                        <a:rPr lang="en-US" sz="1100" b="0" u="none" baseline="0" dirty="0">
                          <a:solidFill>
                            <a:srgbClr val="002060"/>
                          </a:solidFill>
                        </a:rPr>
                        <a:t>, Vitamins and Minerals)</a:t>
                      </a:r>
                    </a:p>
                    <a:p>
                      <a:pPr marL="0" indent="0" algn="l">
                        <a:buFont typeface="Arial" panose="020B0604020202020204" pitchFamily="34" charset="0"/>
                        <a:buNone/>
                      </a:pPr>
                      <a:r>
                        <a:rPr lang="en-US" sz="1100" b="0" u="none" baseline="0" dirty="0">
                          <a:solidFill>
                            <a:srgbClr val="002060"/>
                          </a:solidFill>
                        </a:rPr>
                        <a:t>Food packaging and labelling, symbols including nutritional values.</a:t>
                      </a:r>
                    </a:p>
                    <a:p>
                      <a:pPr marL="0" indent="0" algn="l">
                        <a:buFont typeface="Arial" panose="020B0604020202020204" pitchFamily="34" charset="0"/>
                        <a:buNone/>
                      </a:pPr>
                      <a:r>
                        <a:rPr lang="en-US" sz="1100" b="0" u="none" baseline="0" dirty="0">
                          <a:solidFill>
                            <a:srgbClr val="002060"/>
                          </a:solidFill>
                        </a:rPr>
                        <a:t>Key terminology (See Vocab list)</a:t>
                      </a:r>
                    </a:p>
                    <a:p>
                      <a:pPr marL="0" indent="0" algn="l">
                        <a:buFont typeface="Arial" panose="020B0604020202020204" pitchFamily="34" charset="0"/>
                        <a:buNone/>
                      </a:pPr>
                      <a:r>
                        <a:rPr lang="en-US" sz="1100" b="0" u="none" baseline="0" dirty="0">
                          <a:solidFill>
                            <a:srgbClr val="002060"/>
                          </a:solidFill>
                        </a:rPr>
                        <a:t>Manufacturing food – See skills list.</a:t>
                      </a:r>
                    </a:p>
                    <a:p>
                      <a:pPr marL="0" indent="0" algn="l">
                        <a:buFont typeface="Arial" panose="020B0604020202020204" pitchFamily="34" charset="0"/>
                        <a:buNone/>
                      </a:pPr>
                      <a:r>
                        <a:rPr lang="en-US" sz="1100" b="0" u="none" baseline="0" dirty="0">
                          <a:solidFill>
                            <a:srgbClr val="002060"/>
                          </a:solidFill>
                        </a:rPr>
                        <a:t>Storing/cooking food safely. (fridge, Freezer and ambient foods)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u="none" baseline="0" dirty="0">
                          <a:solidFill>
                            <a:srgbClr val="002060"/>
                          </a:solidFill>
                        </a:rPr>
                        <a:t>Food miles/ seasonal foods</a:t>
                      </a:r>
                    </a:p>
                    <a:p>
                      <a:pPr marL="0" indent="0" algn="l">
                        <a:buFont typeface="Arial" panose="020B0604020202020204" pitchFamily="34" charset="0"/>
                        <a:buNone/>
                      </a:pPr>
                      <a:endParaRPr lang="en-US" sz="1100" b="0" u="none" baseline="0" dirty="0">
                        <a:solidFill>
                          <a:srgbClr val="002060"/>
                        </a:solidFill>
                      </a:endParaRP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1" u="sng" baseline="0" dirty="0">
                          <a:solidFill>
                            <a:srgbClr val="002060"/>
                          </a:solidFill>
                        </a:rPr>
                        <a:t>SKILLS</a:t>
                      </a:r>
                    </a:p>
                    <a:p>
                      <a:pPr marL="0" indent="0" algn="l">
                        <a:buFont typeface="Arial" panose="020B0604020202020204" pitchFamily="34" charset="0"/>
                        <a:buNone/>
                      </a:pPr>
                      <a:r>
                        <a:rPr lang="en-US" sz="1100" b="0" u="none" baseline="0" dirty="0">
                          <a:solidFill>
                            <a:srgbClr val="002060"/>
                          </a:solidFill>
                        </a:rPr>
                        <a:t>Safe and compliant use of the kitchen oven/grill/hob</a:t>
                      </a:r>
                    </a:p>
                    <a:p>
                      <a:pPr marL="0" indent="0" algn="l">
                        <a:buFont typeface="Arial" panose="020B0604020202020204" pitchFamily="34" charset="0"/>
                        <a:buNone/>
                      </a:pPr>
                      <a:r>
                        <a:rPr lang="en-US" sz="1100" b="0" u="none" baseline="0" dirty="0">
                          <a:solidFill>
                            <a:srgbClr val="002060"/>
                          </a:solidFill>
                        </a:rPr>
                        <a:t>Use of basic kitchen equipment</a:t>
                      </a:r>
                    </a:p>
                    <a:p>
                      <a:pPr marL="0" indent="0" algn="l">
                        <a:buFont typeface="Arial" panose="020B0604020202020204" pitchFamily="34" charset="0"/>
                        <a:buNone/>
                      </a:pPr>
                      <a:r>
                        <a:rPr lang="en-US" sz="1100" b="0" u="none" baseline="0" dirty="0">
                          <a:solidFill>
                            <a:srgbClr val="002060"/>
                          </a:solidFill>
                        </a:rPr>
                        <a:t>Cleaning and effectively removing bacteria</a:t>
                      </a:r>
                    </a:p>
                    <a:p>
                      <a:pPr marL="0" indent="0" algn="l">
                        <a:buFont typeface="Arial" panose="020B0604020202020204" pitchFamily="34" charset="0"/>
                        <a:buNone/>
                      </a:pPr>
                      <a:r>
                        <a:rPr lang="en-US" sz="1100" b="0" u="none" baseline="0" dirty="0">
                          <a:solidFill>
                            <a:srgbClr val="002060"/>
                          </a:solidFill>
                        </a:rPr>
                        <a:t>Combining ingredients</a:t>
                      </a:r>
                    </a:p>
                    <a:p>
                      <a:pPr marL="0" indent="0" algn="l">
                        <a:buFont typeface="Arial" panose="020B0604020202020204" pitchFamily="34" charset="0"/>
                        <a:buNone/>
                      </a:pPr>
                      <a:r>
                        <a:rPr lang="en-US" sz="1100" b="0" u="none" baseline="0" dirty="0">
                          <a:solidFill>
                            <a:srgbClr val="002060"/>
                          </a:solidFill>
                        </a:rPr>
                        <a:t>Weighing and measuring</a:t>
                      </a:r>
                    </a:p>
                    <a:p>
                      <a:pPr marL="0" indent="0" algn="l">
                        <a:buFont typeface="Arial" panose="020B0604020202020204" pitchFamily="34" charset="0"/>
                        <a:buNone/>
                      </a:pPr>
                      <a:r>
                        <a:rPr lang="en-US" sz="1100" b="0" u="none" baseline="0" dirty="0">
                          <a:solidFill>
                            <a:srgbClr val="002060"/>
                          </a:solidFill>
                        </a:rPr>
                        <a:t>Methods such as; all in one, creaming, rubbing, melting</a:t>
                      </a:r>
                    </a:p>
                    <a:p>
                      <a:pPr marL="0" indent="0" algn="l">
                        <a:buFont typeface="Arial" panose="020B0604020202020204" pitchFamily="34" charset="0"/>
                        <a:buNone/>
                      </a:pPr>
                      <a:r>
                        <a:rPr lang="en-US" sz="1100" b="0" u="none" baseline="0" dirty="0">
                          <a:solidFill>
                            <a:srgbClr val="002060"/>
                          </a:solidFill>
                        </a:rPr>
                        <a:t>use of the hob/oven/ grill</a:t>
                      </a:r>
                    </a:p>
                    <a:p>
                      <a:pPr marL="0" indent="0" algn="l">
                        <a:buFont typeface="Arial" panose="020B0604020202020204" pitchFamily="34" charset="0"/>
                        <a:buNone/>
                      </a:pPr>
                      <a:r>
                        <a:rPr lang="en-US" sz="1100" b="0" u="none" baseline="0" dirty="0">
                          <a:solidFill>
                            <a:srgbClr val="002060"/>
                          </a:solidFill>
                        </a:rPr>
                        <a:t>Chopping skills (bridge and claw)</a:t>
                      </a:r>
                    </a:p>
                    <a:p>
                      <a:pPr marL="0" indent="0" algn="l">
                        <a:buFont typeface="Arial" panose="020B0604020202020204" pitchFamily="34" charset="0"/>
                        <a:buNone/>
                      </a:pPr>
                      <a:endParaRPr lang="en-US" sz="1100" b="0" u="none" baseline="0" dirty="0">
                        <a:solidFill>
                          <a:srgbClr val="002060"/>
                        </a:solidFill>
                      </a:endParaRPr>
                    </a:p>
                    <a:p>
                      <a:pPr marL="0" indent="0" algn="l">
                        <a:buFont typeface="Arial" panose="020B0604020202020204" pitchFamily="34" charset="0"/>
                        <a:buNone/>
                      </a:pPr>
                      <a:r>
                        <a:rPr lang="en-US" sz="1100" b="1" u="sng" baseline="0" dirty="0">
                          <a:solidFill>
                            <a:srgbClr val="002060"/>
                          </a:solidFill>
                        </a:rPr>
                        <a:t>Food Products</a:t>
                      </a:r>
                    </a:p>
                    <a:p>
                      <a:pPr marL="0" indent="0" algn="l">
                        <a:buFont typeface="Arial" panose="020B0604020202020204" pitchFamily="34" charset="0"/>
                        <a:buNone/>
                      </a:pPr>
                      <a:r>
                        <a:rPr lang="en-US" sz="1100" b="0" u="none" baseline="0" dirty="0">
                          <a:solidFill>
                            <a:srgbClr val="002060"/>
                          </a:solidFill>
                        </a:rPr>
                        <a:t>Wrap pizza, fruit salad, Flap Jacks, fruit crumble, fairy cakes.</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US" sz="1100" b="0" u="none" dirty="0">
                          <a:solidFill>
                            <a:srgbClr val="002060"/>
                          </a:solidFill>
                        </a:rPr>
                        <a:t>Independently working through methods</a:t>
                      </a:r>
                    </a:p>
                    <a:p>
                      <a:pPr marL="0" indent="0" algn="l">
                        <a:buFont typeface="Arial" panose="020B0604020202020204" pitchFamily="34" charset="0"/>
                        <a:buNone/>
                      </a:pPr>
                      <a:r>
                        <a:rPr lang="en-US" sz="1100" b="0" u="none" dirty="0">
                          <a:solidFill>
                            <a:srgbClr val="002060"/>
                          </a:solidFill>
                        </a:rPr>
                        <a:t>Recipe adaptations for special diets.</a:t>
                      </a:r>
                    </a:p>
                    <a:p>
                      <a:pPr marL="0" indent="0" algn="l">
                        <a:buFont typeface="Arial" panose="020B0604020202020204" pitchFamily="34" charset="0"/>
                        <a:buNone/>
                      </a:pPr>
                      <a:endParaRPr lang="en-US" sz="1100" b="0" u="none" dirty="0">
                        <a:solidFill>
                          <a:srgbClr val="002060"/>
                        </a:solidFill>
                      </a:endParaRPr>
                    </a:p>
                    <a:p>
                      <a:pPr marL="0" indent="0" algn="l">
                        <a:buFont typeface="Arial" panose="020B0604020202020204" pitchFamily="34" charset="0"/>
                        <a:buNone/>
                      </a:pPr>
                      <a:r>
                        <a:rPr lang="en-US" sz="1100" b="0" u="none" dirty="0">
                          <a:solidFill>
                            <a:srgbClr val="002060"/>
                          </a:solidFill>
                        </a:rPr>
                        <a:t>Acceleration tasks.</a:t>
                      </a:r>
                      <a:endParaRPr lang="en-GB" sz="1100" b="0" u="none"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r>
                        <a:rPr lang="en-GB" sz="1100" b="0" u="none" dirty="0">
                          <a:solidFill>
                            <a:srgbClr val="002060"/>
                          </a:solidFill>
                        </a:rPr>
                        <a:t>Ingredients, combine, method, hygiene, nutrition, properties, manufacturing, diets, bacteria, creaming, rubbing, chopping, origin, evaluation, blend, mix. Appearance, aesthetics, aroma, texture, protect, preserve, promote. </a:t>
                      </a:r>
                    </a:p>
                    <a:p>
                      <a:pPr marL="0" indent="0" algn="l">
                        <a:buFont typeface="Arial" panose="020B0604020202020204" pitchFamily="34" charset="0"/>
                        <a:buNone/>
                      </a:pPr>
                      <a:endParaRPr lang="en-GB" sz="1100" b="0" u="none" dirty="0">
                        <a:solidFill>
                          <a:srgbClr val="002060"/>
                        </a:solidFill>
                      </a:endParaRPr>
                    </a:p>
                  </a:txBody>
                  <a:tcPr/>
                </a:tc>
                <a:tc>
                  <a:txBody>
                    <a:bodyPr/>
                    <a:lstStyle/>
                    <a:p>
                      <a:pPr algn="l"/>
                      <a:r>
                        <a:rPr lang="en-GB" sz="1100" b="1" u="sng" dirty="0">
                          <a:solidFill>
                            <a:srgbClr val="002060"/>
                          </a:solidFill>
                        </a:rPr>
                        <a:t>Personal Development</a:t>
                      </a:r>
                    </a:p>
                    <a:p>
                      <a:pPr algn="l"/>
                      <a:r>
                        <a:rPr lang="en-US" sz="1100" b="1" u="sng" dirty="0" err="1">
                          <a:solidFill>
                            <a:srgbClr val="002060"/>
                          </a:solidFill>
                        </a:rPr>
                        <a:t>Rse</a:t>
                      </a:r>
                      <a:endParaRPr lang="en-US" sz="1100" b="1" u="sng" dirty="0">
                        <a:solidFill>
                          <a:srgbClr val="002060"/>
                        </a:solidFill>
                      </a:endParaRPr>
                    </a:p>
                    <a:p>
                      <a:pPr algn="l"/>
                      <a:r>
                        <a:rPr lang="en-US" sz="1100" b="0" u="none" dirty="0">
                          <a:solidFill>
                            <a:srgbClr val="002060"/>
                          </a:solidFill>
                        </a:rPr>
                        <a:t>Healthy lifestyle, Food miles, packing and its impact on the environment. </a:t>
                      </a:r>
                    </a:p>
                    <a:p>
                      <a:pPr algn="l"/>
                      <a:r>
                        <a:rPr lang="en-US" sz="1100" b="0" u="none" dirty="0">
                          <a:solidFill>
                            <a:srgbClr val="002060"/>
                          </a:solidFill>
                        </a:rPr>
                        <a:t>Symbols on packaging, reading food labels.</a:t>
                      </a:r>
                    </a:p>
                    <a:p>
                      <a:pPr algn="l"/>
                      <a:endParaRPr lang="en-US" sz="1100" b="0" u="none" dirty="0">
                        <a:solidFill>
                          <a:srgbClr val="002060"/>
                        </a:solidFill>
                      </a:endParaRPr>
                    </a:p>
                    <a:p>
                      <a:pPr algn="l"/>
                      <a:r>
                        <a:rPr lang="en-US" sz="1100" b="1" u="sng" dirty="0">
                          <a:solidFill>
                            <a:srgbClr val="002060"/>
                          </a:solidFill>
                        </a:rPr>
                        <a:t>Literacy Focus</a:t>
                      </a:r>
                    </a:p>
                    <a:p>
                      <a:pPr algn="l"/>
                      <a:endParaRPr lang="en-US" sz="1100" b="0" u="none" dirty="0">
                        <a:solidFill>
                          <a:srgbClr val="002060"/>
                        </a:solidFill>
                      </a:endParaRPr>
                    </a:p>
                    <a:p>
                      <a:pPr algn="l"/>
                      <a:r>
                        <a:rPr lang="en-US" sz="1100" b="0" u="none" dirty="0">
                          <a:solidFill>
                            <a:srgbClr val="002060"/>
                          </a:solidFill>
                        </a:rPr>
                        <a:t>Word rich meanings</a:t>
                      </a:r>
                    </a:p>
                    <a:p>
                      <a:pPr algn="l"/>
                      <a:r>
                        <a:rPr lang="en-US" sz="1100" b="0" u="none" dirty="0">
                          <a:solidFill>
                            <a:srgbClr val="002060"/>
                          </a:solidFill>
                        </a:rPr>
                        <a:t>Comprehension task</a:t>
                      </a:r>
                    </a:p>
                    <a:p>
                      <a:pPr algn="l"/>
                      <a:endParaRPr lang="en-US" sz="1100" b="0" u="none" dirty="0">
                        <a:solidFill>
                          <a:srgbClr val="002060"/>
                        </a:solidFill>
                      </a:endParaRPr>
                    </a:p>
                    <a:p>
                      <a:pPr algn="l"/>
                      <a:endParaRPr lang="en-US" sz="1100" b="0" u="none" dirty="0">
                        <a:solidFill>
                          <a:srgbClr val="002060"/>
                        </a:solidFill>
                      </a:endParaRPr>
                    </a:p>
                    <a:p>
                      <a:pPr algn="l"/>
                      <a:r>
                        <a:rPr lang="en-US" sz="1100" b="1" u="sng" dirty="0">
                          <a:solidFill>
                            <a:srgbClr val="002060"/>
                          </a:solidFill>
                        </a:rPr>
                        <a:t>Numeracy Focus</a:t>
                      </a:r>
                    </a:p>
                    <a:p>
                      <a:pPr algn="l"/>
                      <a:endParaRPr lang="en-US" sz="1100" b="1" u="sng" dirty="0">
                        <a:solidFill>
                          <a:srgbClr val="002060"/>
                        </a:solidFill>
                      </a:endParaRPr>
                    </a:p>
                    <a:p>
                      <a:pPr algn="l"/>
                      <a:r>
                        <a:rPr lang="en-US" sz="1100" b="0" u="none" dirty="0">
                          <a:solidFill>
                            <a:srgbClr val="002060"/>
                          </a:solidFill>
                        </a:rPr>
                        <a:t>Measuring in ml, grams, weighing out, portion sizes, dividing.</a:t>
                      </a:r>
                    </a:p>
                    <a:p>
                      <a:pPr algn="l"/>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l"/>
                      <a:endParaRPr lang="en-US" sz="1100" b="1" u="sng" dirty="0">
                        <a:solidFill>
                          <a:srgbClr val="002060"/>
                        </a:solidFill>
                      </a:endParaRPr>
                    </a:p>
                    <a:p>
                      <a:pPr algn="l"/>
                      <a:r>
                        <a:rPr lang="en-US" sz="1100" b="0" u="none" dirty="0">
                          <a:solidFill>
                            <a:srgbClr val="002060"/>
                          </a:solidFill>
                        </a:rPr>
                        <a:t>Food adaptation, advanced cooking methods and introduction to careers in H&amp;C and food preparation.</a:t>
                      </a:r>
                      <a:endParaRPr lang="en-GB" sz="1100" b="0" u="none"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212365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a:ln>
                  <a:noFill/>
                </a:ln>
                <a:solidFill>
                  <a:prstClr val="black"/>
                </a:solidFill>
                <a:effectLst/>
                <a:uLnTx/>
                <a:uFillTx/>
                <a:latin typeface="Calibri" panose="020F0502020204030204"/>
                <a:ea typeface="+mn-ea"/>
                <a:cs typeface="+mn-cs"/>
              </a:rPr>
              <a:t>The bigger picture: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Personal development opportunities.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Career links.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Nutritional therapist, food technologist, quality manager, catering, chef, baker/cake maker, business owner.</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5030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151CC8F-9689-4EB7-8675-CD1D9B4563C9}"/>
              </a:ext>
            </a:extLst>
          </p:cNvPr>
          <p:cNvSpPr/>
          <p:nvPr/>
        </p:nvSpPr>
        <p:spPr>
          <a:xfrm>
            <a:off x="9254358" y="214227"/>
            <a:ext cx="2640591" cy="13516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AFAD1CB-A943-4AA4-98D0-ACDEB906C165}"/>
              </a:ext>
            </a:extLst>
          </p:cNvPr>
          <p:cNvSpPr/>
          <p:nvPr/>
        </p:nvSpPr>
        <p:spPr>
          <a:xfrm>
            <a:off x="231210" y="23762"/>
            <a:ext cx="8094395" cy="502702"/>
          </a:xfrm>
          <a:prstGeom prst="rect">
            <a:avLst/>
          </a:prstGeom>
          <a:noFill/>
        </p:spPr>
        <p:txBody>
          <a:bodyPr wrap="none" lIns="132080" tIns="66040" rIns="132080" bIns="6604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Year </a:t>
            </a:r>
            <a:r>
              <a:rPr lang="en-US" sz="2400" b="1" u="sng" dirty="0">
                <a:ln w="0"/>
                <a:solidFill>
                  <a:srgbClr val="002060"/>
                </a:solidFill>
                <a:effectLst>
                  <a:outerShdw blurRad="38100" dist="25400" dir="5400000" algn="ctr" rotWithShape="0">
                    <a:srgbClr val="6E747A">
                      <a:alpha val="43000"/>
                    </a:srgbClr>
                  </a:outerShdw>
                </a:effectLst>
                <a:latin typeface="Calibri" panose="020F0502020204030204"/>
              </a:rPr>
              <a:t>8</a:t>
            </a: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 Design and Technology/Textiles: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60567" y="550226"/>
            <a:ext cx="8984043" cy="1015663"/>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 In this unit, pupils will build upon prior knowledge pupils have learned within this subject area in year 7 . They will be given an introduction to polymers and textiles as new learning and consolidate health and safety guidance to the workshop.  Pupils will learn about different types of circuits and their uses. They will be taught about key stages in the design cycle including the design brief, specification and the importance of designing for a client. They will consolidate their CAD work and how this can be used with different materials and software. </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212373488"/>
              </p:ext>
            </p:extLst>
          </p:nvPr>
        </p:nvGraphicFramePr>
        <p:xfrm>
          <a:off x="60567" y="1683870"/>
          <a:ext cx="12070866" cy="5288280"/>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307671">
                  <a:extLst>
                    <a:ext uri="{9D8B030D-6E8A-4147-A177-3AD203B41FA5}">
                      <a16:colId xmlns:a16="http://schemas.microsoft.com/office/drawing/2014/main" val="1897910160"/>
                    </a:ext>
                  </a:extLst>
                </a:gridCol>
                <a:gridCol w="2419874">
                  <a:extLst>
                    <a:ext uri="{9D8B030D-6E8A-4147-A177-3AD203B41FA5}">
                      <a16:colId xmlns:a16="http://schemas.microsoft.com/office/drawing/2014/main" val="3498275268"/>
                    </a:ext>
                  </a:extLst>
                </a:gridCol>
              </a:tblGrid>
              <a:tr h="4922779">
                <a:tc>
                  <a:txBody>
                    <a:bodyPr/>
                    <a:lstStyle/>
                    <a:p>
                      <a:pPr marL="0" indent="0" algn="l">
                        <a:buFont typeface="Arial" panose="020B0604020202020204" pitchFamily="34" charset="0"/>
                        <a:buNone/>
                      </a:pPr>
                      <a:r>
                        <a:rPr lang="en-GB" sz="1100" b="1" u="sng" baseline="0" dirty="0">
                          <a:solidFill>
                            <a:srgbClr val="002060"/>
                          </a:solidFill>
                        </a:rPr>
                        <a:t>CORE KNOWLEDGE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Textiles (origins/ categories) Natural (cotton, felt, wool and coir) and Synthetic (acrylic, felt and polyester). Blended fabrics. (Polycotton)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Textile properties and examples including uses and manufacturing techniques. (Strength, absorbency, technical textiles – conductivity)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Designing for a client – difference between user and client and their needs when designing products.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Writing a design Brief – how to solve everyday problems through design.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Biomimicry – What it is and how designers use it including examples.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How to write a meaningful product analysis, design specification and evaluation using ACCESSFM.</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Design sketching including speed designing and presenting design sketches effectively.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How to test a product effectively within the iterative design process.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The work of Jon </a:t>
                      </a:r>
                      <a:r>
                        <a:rPr kumimoji="0" lang="en-GB" sz="1100" b="1" i="0" u="none" strike="noStrike" kern="1200" cap="none" spc="0" normalizeH="0" baseline="0" noProof="0" dirty="0" err="1">
                          <a:ln>
                            <a:noFill/>
                          </a:ln>
                          <a:solidFill>
                            <a:srgbClr val="002060"/>
                          </a:solidFill>
                          <a:effectLst/>
                          <a:uLnTx/>
                          <a:uFillTx/>
                          <a:latin typeface="+mn-lt"/>
                          <a:ea typeface="+mn-ea"/>
                          <a:cs typeface="+mn-cs"/>
                        </a:rPr>
                        <a:t>Burgerman</a:t>
                      </a:r>
                      <a:r>
                        <a:rPr kumimoji="0" lang="en-GB" sz="1100" b="1" i="0" u="none" strike="noStrike" kern="1200" cap="none" spc="0" normalizeH="0" baseline="0" noProof="0" dirty="0">
                          <a:ln>
                            <a:noFill/>
                          </a:ln>
                          <a:solidFill>
                            <a:srgbClr val="002060"/>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1" i="0" u="sng"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sng" strike="noStrike" kern="1200" cap="none" spc="0" normalizeH="0" baseline="0" noProof="0" dirty="0">
                          <a:ln>
                            <a:noFill/>
                          </a:ln>
                          <a:solidFill>
                            <a:srgbClr val="002060"/>
                          </a:solidFill>
                          <a:effectLst/>
                          <a:uLnTx/>
                          <a:uFillTx/>
                          <a:latin typeface="+mn-lt"/>
                          <a:ea typeface="+mn-ea"/>
                          <a:cs typeface="+mn-cs"/>
                        </a:rPr>
                        <a:t>SKILLS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Research</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Sewing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Textiles decoration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Specification writing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Evaluative writing </a:t>
                      </a:r>
                      <a:endParaRPr lang="en-GB" sz="1100" b="1" u="sng"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Production processes used in the manufacture of textiles.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Knowledge of machinery settings when using CAM</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Mathematical formulae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Use of knowledge in the design process.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Cross curricular linking – STEAM subjects, Geography, English and History.</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Times New Roman" panose="02020603050405020304" pitchFamily="18" charset="0"/>
                          <a:cs typeface="Times New Roman" panose="02020603050405020304" pitchFamily="18" charset="0"/>
                        </a:rPr>
                        <a:t>User, client, Die cutter, Design Brief, ACCESSFM, Sewing machine, heat press, synthetic, natural fibres, blended fibres, acrylic, nylon, thermoplastic, thermosetting plastic, CAD/CAM, engraved, sustainability, textile, origin, evaluation, specification, : customer, profile, profession.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txBody>
                  <a:tcPr/>
                </a:tc>
                <a:tc>
                  <a:txBody>
                    <a:bodyPr/>
                    <a:lstStyle/>
                    <a:p>
                      <a:pPr algn="l"/>
                      <a:r>
                        <a:rPr lang="en-GB" sz="1100" b="0" u="sng" dirty="0">
                          <a:solidFill>
                            <a:srgbClr val="002060"/>
                          </a:solidFill>
                        </a:rPr>
                        <a:t>Personal Development</a:t>
                      </a:r>
                    </a:p>
                    <a:p>
                      <a:pPr algn="l"/>
                      <a:r>
                        <a:rPr lang="en-US" sz="1100" b="0" u="none" dirty="0">
                          <a:solidFill>
                            <a:srgbClr val="002060"/>
                          </a:solidFill>
                        </a:rPr>
                        <a:t>Discussions regarding the relationships between user, client, designer and manufacturer. Inclusive design promoted. Use of nature to inspire products. The work of Jon </a:t>
                      </a:r>
                      <a:r>
                        <a:rPr lang="en-US" sz="1100" b="0" u="none" dirty="0" err="1">
                          <a:solidFill>
                            <a:srgbClr val="002060"/>
                          </a:solidFill>
                        </a:rPr>
                        <a:t>Burgerman</a:t>
                      </a:r>
                      <a:r>
                        <a:rPr lang="en-US" sz="1100" b="0" u="none" dirty="0">
                          <a:solidFill>
                            <a:srgbClr val="002060"/>
                          </a:solidFill>
                        </a:rPr>
                        <a:t> – monsters.</a:t>
                      </a:r>
                    </a:p>
                    <a:p>
                      <a:pPr algn="l"/>
                      <a:endParaRPr lang="en-US" sz="1100" b="0" u="sng" dirty="0">
                        <a:solidFill>
                          <a:srgbClr val="002060"/>
                        </a:solidFill>
                      </a:endParaRPr>
                    </a:p>
                    <a:p>
                      <a:pPr algn="l"/>
                      <a:endParaRPr lang="en-US" sz="1100" b="0" u="sng" dirty="0">
                        <a:solidFill>
                          <a:srgbClr val="002060"/>
                        </a:solidFill>
                      </a:endParaRPr>
                    </a:p>
                    <a:p>
                      <a:pPr algn="l"/>
                      <a:r>
                        <a:rPr lang="en-US" sz="1100" b="0" u="sng" dirty="0">
                          <a:solidFill>
                            <a:srgbClr val="002060"/>
                          </a:solidFill>
                        </a:rPr>
                        <a:t>L</a:t>
                      </a:r>
                      <a:r>
                        <a:rPr lang="en-GB" sz="1100" b="0" u="sng" dirty="0" err="1">
                          <a:solidFill>
                            <a:srgbClr val="002060"/>
                          </a:solidFill>
                        </a:rPr>
                        <a:t>iteracy</a:t>
                      </a:r>
                      <a:r>
                        <a:rPr lang="en-GB" sz="1100" b="0" u="sng" dirty="0">
                          <a:solidFill>
                            <a:srgbClr val="002060"/>
                          </a:solidFill>
                        </a:rPr>
                        <a:t> Focus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CAD/CAM WOW zone task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Tired words –Pop Artist – 3D work.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Area of circles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Basic electronic terms and application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Discussion of key terminology: Client, customer, profile, profession, radius and diameter.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u="sng" dirty="0">
                        <a:solidFill>
                          <a:srgbClr val="002060"/>
                        </a:solidFill>
                      </a:endParaRPr>
                    </a:p>
                    <a:p>
                      <a:pPr algn="l"/>
                      <a:r>
                        <a:rPr lang="en-US" sz="1100" b="0" u="sng" dirty="0">
                          <a:solidFill>
                            <a:srgbClr val="002060"/>
                          </a:solidFill>
                        </a:rPr>
                        <a:t>N</a:t>
                      </a:r>
                      <a:r>
                        <a:rPr lang="en-GB" sz="1100" b="0" u="sng" dirty="0" err="1">
                          <a:solidFill>
                            <a:srgbClr val="002060"/>
                          </a:solidFill>
                        </a:rPr>
                        <a:t>umeracy</a:t>
                      </a:r>
                      <a:r>
                        <a:rPr lang="en-GB" sz="1100" b="0" u="sng" dirty="0">
                          <a:solidFill>
                            <a:srgbClr val="002060"/>
                          </a:solidFill>
                        </a:rPr>
                        <a:t> focus</a:t>
                      </a:r>
                    </a:p>
                    <a:p>
                      <a:pPr algn="l"/>
                      <a:r>
                        <a:rPr lang="en-GB" sz="1100" b="0" u="none" dirty="0">
                          <a:solidFill>
                            <a:srgbClr val="002060"/>
                          </a:solidFill>
                        </a:rPr>
                        <a:t>Area of rectangle, triangles and circles.</a:t>
                      </a:r>
                    </a:p>
                    <a:p>
                      <a:pPr algn="l"/>
                      <a:r>
                        <a:rPr lang="en-GB" sz="1100" b="0" u="none" dirty="0">
                          <a:solidFill>
                            <a:srgbClr val="002060"/>
                          </a:solidFill>
                        </a:rPr>
                        <a:t>Co-ordinates when using CADCAM.</a:t>
                      </a:r>
                    </a:p>
                    <a:p>
                      <a:pPr algn="l"/>
                      <a:r>
                        <a:rPr lang="en-GB" sz="1100" b="0" u="none" dirty="0">
                          <a:solidFill>
                            <a:srgbClr val="002060"/>
                          </a:solidFill>
                        </a:rPr>
                        <a:t>Units of measure in workshop and CAD. Pie Charts.</a:t>
                      </a:r>
                      <a:endParaRPr lang="en-GB" sz="1100" b="0" u="sng" dirty="0">
                        <a:solidFill>
                          <a:srgbClr val="002060"/>
                        </a:solidFill>
                      </a:endParaRPr>
                    </a:p>
                    <a:p>
                      <a:pPr algn="l"/>
                      <a:endParaRPr lang="en-GB" sz="1100" b="0" u="none" dirty="0">
                        <a:solidFill>
                          <a:srgbClr val="002060"/>
                        </a:solidFill>
                      </a:endParaRPr>
                    </a:p>
                    <a:p>
                      <a:pPr algn="l"/>
                      <a:r>
                        <a:rPr lang="en-GB" sz="1100" b="1" u="sng" dirty="0">
                          <a:solidFill>
                            <a:srgbClr val="002060"/>
                          </a:solidFill>
                        </a:rPr>
                        <a:t>WHERE NEXT?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Confident and safe use of hand tools with other materials.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KS4 material, design cycle and tools and equipment knowledge. KS3 </a:t>
                      </a:r>
                    </a:p>
                    <a:p>
                      <a:pPr algn="l"/>
                      <a:endParaRPr lang="en-GB" sz="1100" b="0" u="none" dirty="0">
                        <a:solidFill>
                          <a:srgbClr val="002060"/>
                        </a:solidFill>
                      </a:endParaRPr>
                    </a:p>
                    <a:p>
                      <a:pPr algn="l"/>
                      <a:r>
                        <a:rPr lang="en-GB" sz="1100" b="0" u="none" dirty="0">
                          <a:solidFill>
                            <a:srgbClr val="002060"/>
                          </a:solidFill>
                        </a:rPr>
                        <a:t> </a:t>
                      </a:r>
                    </a:p>
                  </a:txBody>
                  <a:tcPr/>
                </a:tc>
                <a:extLst>
                  <a:ext uri="{0D108BD9-81ED-4DB2-BD59-A6C34878D82A}">
                    <a16:rowId xmlns:a16="http://schemas.microsoft.com/office/drawing/2014/main" val="1196057531"/>
                  </a:ext>
                </a:extLst>
              </a:tr>
            </a:tbl>
          </a:graphicData>
        </a:graphic>
      </p:graphicFrame>
      <p:sp>
        <p:nvSpPr>
          <p:cNvPr id="3" name="TextBox 2">
            <a:extLst>
              <a:ext uri="{FF2B5EF4-FFF2-40B4-BE49-F238E27FC236}">
                <a16:creationId xmlns:a16="http://schemas.microsoft.com/office/drawing/2014/main" id="{DAF1A2B9-78B7-485C-8FE3-4C6AFC205AEA}"/>
              </a:ext>
            </a:extLst>
          </p:cNvPr>
          <p:cNvSpPr txBox="1"/>
          <p:nvPr/>
        </p:nvSpPr>
        <p:spPr>
          <a:xfrm>
            <a:off x="9320198" y="251351"/>
            <a:ext cx="2640592"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a:ln>
                  <a:noFill/>
                </a:ln>
                <a:solidFill>
                  <a:prstClr val="black"/>
                </a:solidFill>
                <a:effectLst/>
                <a:uLnTx/>
                <a:uFillTx/>
                <a:latin typeface="Calibri" panose="020F0502020204030204"/>
                <a:ea typeface="+mn-ea"/>
                <a:cs typeface="+mn-cs"/>
              </a:rPr>
              <a:t>The bigger picture: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Career link – CAD designer, structural engineer, joiner, H&amp;S officer, draftsman.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59392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151CC8F-9689-4EB7-8675-CD1D9B4563C9}"/>
              </a:ext>
            </a:extLst>
          </p:cNvPr>
          <p:cNvSpPr/>
          <p:nvPr/>
        </p:nvSpPr>
        <p:spPr>
          <a:xfrm>
            <a:off x="9254358" y="214227"/>
            <a:ext cx="2640591" cy="13516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AFAD1CB-A943-4AA4-98D0-ACDEB906C165}"/>
              </a:ext>
            </a:extLst>
          </p:cNvPr>
          <p:cNvSpPr/>
          <p:nvPr/>
        </p:nvSpPr>
        <p:spPr>
          <a:xfrm>
            <a:off x="232891" y="0"/>
            <a:ext cx="7006919" cy="502702"/>
          </a:xfrm>
          <a:prstGeom prst="rect">
            <a:avLst/>
          </a:prstGeom>
          <a:noFill/>
        </p:spPr>
        <p:txBody>
          <a:bodyPr wrap="none" lIns="132080" tIns="66040" rIns="132080" bIns="6604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Year </a:t>
            </a:r>
            <a:r>
              <a:rPr lang="en-US" sz="2400" b="1" u="sng" dirty="0">
                <a:ln w="0"/>
                <a:solidFill>
                  <a:srgbClr val="002060"/>
                </a:solidFill>
                <a:effectLst>
                  <a:outerShdw blurRad="38100" dist="25400" dir="5400000" algn="ctr" rotWithShape="0">
                    <a:srgbClr val="6E747A">
                      <a:alpha val="43000"/>
                    </a:srgbClr>
                  </a:outerShdw>
                </a:effectLst>
                <a:latin typeface="Calibri" panose="020F0502020204030204"/>
              </a:rPr>
              <a:t>8</a:t>
            </a: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 Design and Technology: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60567" y="550226"/>
            <a:ext cx="8984043" cy="1015663"/>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 In this unit, pupils will build upon prior knowledge pupils have learned within this subject area in year 7 . They will be given an introduction to polymers and textiles as new learning and consolidate health and safety guidance to the workshop.  Pupils will learn about different types of circuits and their uses. They will be taught about key stages in the design cycle including the design brief, specification and the importance of designing for a client. They will consolidate their CAD work and how this can be used with different materials and software. </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9157930"/>
              </p:ext>
            </p:extLst>
          </p:nvPr>
        </p:nvGraphicFramePr>
        <p:xfrm>
          <a:off x="60567" y="1683870"/>
          <a:ext cx="12070866" cy="5120640"/>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307671">
                  <a:extLst>
                    <a:ext uri="{9D8B030D-6E8A-4147-A177-3AD203B41FA5}">
                      <a16:colId xmlns:a16="http://schemas.microsoft.com/office/drawing/2014/main" val="1897910160"/>
                    </a:ext>
                  </a:extLst>
                </a:gridCol>
                <a:gridCol w="2419874">
                  <a:extLst>
                    <a:ext uri="{9D8B030D-6E8A-4147-A177-3AD203B41FA5}">
                      <a16:colId xmlns:a16="http://schemas.microsoft.com/office/drawing/2014/main" val="3498275268"/>
                    </a:ext>
                  </a:extLst>
                </a:gridCol>
              </a:tblGrid>
              <a:tr h="4922779">
                <a:tc>
                  <a:txBody>
                    <a:bodyPr/>
                    <a:lstStyle/>
                    <a:p>
                      <a:pPr marL="0" indent="0" algn="l">
                        <a:buFont typeface="Arial" panose="020B0604020202020204" pitchFamily="34" charset="0"/>
                        <a:buNone/>
                      </a:pPr>
                      <a:r>
                        <a:rPr lang="en-GB" sz="1100" b="1" u="sng" baseline="0" dirty="0">
                          <a:solidFill>
                            <a:srgbClr val="002060"/>
                          </a:solidFill>
                        </a:rPr>
                        <a:t>CORE KNOWLEDGE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CAD/CAM - advantages and disadvantages, knowledge of hardware and software to make basic products.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Polymers (origins/ categories ( difference between thermosets and thermoforming)/ distillation process), examples of polymers, polymer structure and environmental issues with using plastic for products.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Polymer properties and production processes including vacuum forming and blow moulding.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How to produce effective research including key iconic designers.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What is a circuit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Difference between series and parallel circuits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Mechanisms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Scales of production and planning manufacture.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Anthropometrics AND ERGONOMICS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Electronics – basic circuits (series and parallel differences), components and symbols.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Understand the meaning of the 6Rs and their use in responsible design.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How to test a product effectively within the iterative design process.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1" i="0" u="sng"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sng" strike="noStrike" kern="1200" cap="none" spc="0" normalizeH="0" baseline="0" noProof="0" dirty="0">
                          <a:ln>
                            <a:noFill/>
                          </a:ln>
                          <a:solidFill>
                            <a:srgbClr val="002060"/>
                          </a:solidFill>
                          <a:effectLst/>
                          <a:uLnTx/>
                          <a:uFillTx/>
                          <a:latin typeface="+mn-lt"/>
                          <a:ea typeface="+mn-ea"/>
                          <a:cs typeface="+mn-cs"/>
                        </a:rPr>
                        <a:t>SKILLS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Research</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Vinyl application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Use of 2D design and Robo-master software (CAD)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Safe and accurate use of tools, machinery and equipment with Acrylic</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Competent use of the laser cutter.</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Molecular structure of polymers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Knowledge of machinery settings when using CAM</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Mathematical formulae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Use of knowledge in the design process.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Cross curricular linking – STEAM subjects, Geography, English and History.</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linear, reciprocating, oscillating, rotary,</a:t>
                      </a:r>
                      <a:r>
                        <a:rPr kumimoji="0" lang="en-GB" sz="1100" b="0" i="0" u="none" strike="noStrike" kern="1200" cap="none" spc="0" normalizeH="0" baseline="0" noProof="0" dirty="0">
                          <a:ln>
                            <a:noFill/>
                          </a:ln>
                          <a:solidFill>
                            <a:srgbClr val="002060"/>
                          </a:solidFill>
                          <a:effectLst/>
                          <a:uLnTx/>
                          <a:uFillTx/>
                          <a:latin typeface="+mn-lt"/>
                          <a:ea typeface="Times New Roman" panose="02020603050405020304" pitchFamily="18" charset="0"/>
                          <a:cs typeface="Times New Roman" panose="02020603050405020304" pitchFamily="18" charset="0"/>
                        </a:rPr>
                        <a:t> User, client, Laser cutter, Design Brief, ACCESSFM, coping saw, scroll saw, acrylic, polypropylene, nylon, pillar drill, series/parallel circuits, thermoplastic, thermosetting plastic, CAD/CAM, engraved, sustainability, formulae, mechanism, textile, origin, evaluation, specification, : Client, customer, profile, profession, radius, diameter, fractional distillation, formaldehyde, resin, forming, extruding, vacuum forming, blow moulding, injection moulding.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txBody>
                  <a:tcPr/>
                </a:tc>
                <a:tc>
                  <a:txBody>
                    <a:bodyPr/>
                    <a:lstStyle/>
                    <a:p>
                      <a:pPr algn="l"/>
                      <a:r>
                        <a:rPr lang="en-GB" sz="1100" b="0" u="sng" dirty="0">
                          <a:solidFill>
                            <a:srgbClr val="002060"/>
                          </a:solidFill>
                        </a:rPr>
                        <a:t>Personal Development</a:t>
                      </a:r>
                    </a:p>
                    <a:p>
                      <a:pPr algn="l"/>
                      <a:r>
                        <a:rPr lang="en-US" sz="1100" b="0" u="none" dirty="0">
                          <a:solidFill>
                            <a:srgbClr val="002060"/>
                          </a:solidFill>
                        </a:rPr>
                        <a:t>Discussions regarding the relationships between user, client, designer and manufacturer. Inclusive design promoted. Use of nature to inspire products.</a:t>
                      </a:r>
                    </a:p>
                    <a:p>
                      <a:pPr algn="l"/>
                      <a:endParaRPr lang="en-US" sz="1100" b="0" u="sng" dirty="0">
                        <a:solidFill>
                          <a:srgbClr val="002060"/>
                        </a:solidFill>
                      </a:endParaRPr>
                    </a:p>
                    <a:p>
                      <a:pPr algn="l"/>
                      <a:endParaRPr lang="en-US" sz="1100" b="0" u="sng" dirty="0">
                        <a:solidFill>
                          <a:srgbClr val="002060"/>
                        </a:solidFill>
                      </a:endParaRPr>
                    </a:p>
                    <a:p>
                      <a:pPr algn="l"/>
                      <a:r>
                        <a:rPr lang="en-US" sz="1100" b="0" u="sng" dirty="0">
                          <a:solidFill>
                            <a:srgbClr val="002060"/>
                          </a:solidFill>
                        </a:rPr>
                        <a:t>L</a:t>
                      </a:r>
                      <a:r>
                        <a:rPr lang="en-GB" sz="1100" b="0" u="sng" dirty="0" err="1">
                          <a:solidFill>
                            <a:srgbClr val="002060"/>
                          </a:solidFill>
                        </a:rPr>
                        <a:t>iteracy</a:t>
                      </a:r>
                      <a:r>
                        <a:rPr lang="en-GB" sz="1100" b="0" u="sng" dirty="0">
                          <a:solidFill>
                            <a:srgbClr val="002060"/>
                          </a:solidFill>
                        </a:rPr>
                        <a:t> Focus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CAD/CAM WOW zone task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Tired words –Pop Artist – 3D work.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Area of circles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Basic electronic terms and application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Discussion of key terminology: Client, customer, profile, profession, radius and diameter.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u="sng" dirty="0">
                        <a:solidFill>
                          <a:srgbClr val="002060"/>
                        </a:solidFill>
                      </a:endParaRPr>
                    </a:p>
                    <a:p>
                      <a:pPr algn="l"/>
                      <a:r>
                        <a:rPr lang="en-US" sz="1100" b="0" u="sng" dirty="0">
                          <a:solidFill>
                            <a:srgbClr val="002060"/>
                          </a:solidFill>
                        </a:rPr>
                        <a:t>N</a:t>
                      </a:r>
                      <a:r>
                        <a:rPr lang="en-GB" sz="1100" b="0" u="sng" dirty="0" err="1">
                          <a:solidFill>
                            <a:srgbClr val="002060"/>
                          </a:solidFill>
                        </a:rPr>
                        <a:t>umeracy</a:t>
                      </a:r>
                      <a:r>
                        <a:rPr lang="en-GB" sz="1100" b="0" u="sng" dirty="0">
                          <a:solidFill>
                            <a:srgbClr val="002060"/>
                          </a:solidFill>
                        </a:rPr>
                        <a:t> focus</a:t>
                      </a:r>
                    </a:p>
                    <a:p>
                      <a:pPr algn="l"/>
                      <a:r>
                        <a:rPr lang="en-GB" sz="1100" b="0" u="none" dirty="0">
                          <a:solidFill>
                            <a:srgbClr val="002060"/>
                          </a:solidFill>
                        </a:rPr>
                        <a:t>Area of rectangle, triangles and circles.</a:t>
                      </a:r>
                    </a:p>
                    <a:p>
                      <a:pPr algn="l"/>
                      <a:r>
                        <a:rPr lang="en-GB" sz="1100" b="0" u="none" dirty="0">
                          <a:solidFill>
                            <a:srgbClr val="002060"/>
                          </a:solidFill>
                        </a:rPr>
                        <a:t>Co-ordinates when using CADCAM.</a:t>
                      </a:r>
                    </a:p>
                    <a:p>
                      <a:pPr algn="l"/>
                      <a:r>
                        <a:rPr lang="en-GB" sz="1100" b="0" u="none" dirty="0">
                          <a:solidFill>
                            <a:srgbClr val="002060"/>
                          </a:solidFill>
                        </a:rPr>
                        <a:t>Units of measure in workshop and CAD. Pie Charts.</a:t>
                      </a:r>
                      <a:endParaRPr lang="en-GB" sz="1100" b="0" u="sng" dirty="0">
                        <a:solidFill>
                          <a:srgbClr val="002060"/>
                        </a:solidFill>
                      </a:endParaRPr>
                    </a:p>
                    <a:p>
                      <a:pPr algn="l"/>
                      <a:endParaRPr lang="en-GB" sz="1100" b="0" u="none" dirty="0">
                        <a:solidFill>
                          <a:srgbClr val="002060"/>
                        </a:solidFill>
                      </a:endParaRPr>
                    </a:p>
                    <a:p>
                      <a:pPr algn="l"/>
                      <a:r>
                        <a:rPr lang="en-GB" sz="1100" b="1" u="sng" dirty="0">
                          <a:solidFill>
                            <a:srgbClr val="002060"/>
                          </a:solidFill>
                        </a:rPr>
                        <a:t>WHERE NEXT?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Confident and safe use of hand tools with other materials.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KS4 material, design cycle and tools and equipment knowledge. KS3 </a:t>
                      </a:r>
                    </a:p>
                    <a:p>
                      <a:pPr algn="l"/>
                      <a:endParaRPr lang="en-GB" sz="1100" b="0" u="none" dirty="0">
                        <a:solidFill>
                          <a:srgbClr val="002060"/>
                        </a:solidFill>
                      </a:endParaRPr>
                    </a:p>
                    <a:p>
                      <a:pPr algn="l"/>
                      <a:r>
                        <a:rPr lang="en-GB" sz="1100" b="0" u="none" dirty="0">
                          <a:solidFill>
                            <a:srgbClr val="002060"/>
                          </a:solidFill>
                        </a:rPr>
                        <a:t> </a:t>
                      </a:r>
                    </a:p>
                  </a:txBody>
                  <a:tcPr/>
                </a:tc>
                <a:extLst>
                  <a:ext uri="{0D108BD9-81ED-4DB2-BD59-A6C34878D82A}">
                    <a16:rowId xmlns:a16="http://schemas.microsoft.com/office/drawing/2014/main" val="1196057531"/>
                  </a:ext>
                </a:extLst>
              </a:tr>
            </a:tbl>
          </a:graphicData>
        </a:graphic>
      </p:graphicFrame>
      <p:sp>
        <p:nvSpPr>
          <p:cNvPr id="3" name="TextBox 2">
            <a:extLst>
              <a:ext uri="{FF2B5EF4-FFF2-40B4-BE49-F238E27FC236}">
                <a16:creationId xmlns:a16="http://schemas.microsoft.com/office/drawing/2014/main" id="{DAF1A2B9-78B7-485C-8FE3-4C6AFC205AEA}"/>
              </a:ext>
            </a:extLst>
          </p:cNvPr>
          <p:cNvSpPr txBox="1"/>
          <p:nvPr/>
        </p:nvSpPr>
        <p:spPr>
          <a:xfrm>
            <a:off x="9320198" y="251351"/>
            <a:ext cx="2640592"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a:ln>
                  <a:noFill/>
                </a:ln>
                <a:solidFill>
                  <a:prstClr val="black"/>
                </a:solidFill>
                <a:effectLst/>
                <a:uLnTx/>
                <a:uFillTx/>
                <a:latin typeface="Calibri" panose="020F0502020204030204"/>
                <a:ea typeface="+mn-ea"/>
                <a:cs typeface="+mn-cs"/>
              </a:rPr>
              <a:t>The bigger picture: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Career link – CAD designer, structural engineer, joiner, H&amp;S officer, draftsman.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8935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92563" y="0"/>
            <a:ext cx="6297813" cy="502702"/>
          </a:xfrm>
          <a:prstGeom prst="rect">
            <a:avLst/>
          </a:prstGeom>
          <a:noFill/>
        </p:spPr>
        <p:txBody>
          <a:bodyPr wrap="none" lIns="132080" tIns="66040" rIns="132080" bIns="6604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 Year 8 Food Technology: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686936"/>
            <a:ext cx="7348811" cy="1569660"/>
          </a:xfrm>
          <a:prstGeom prst="rect">
            <a:avLst/>
          </a:prstGeom>
          <a:solidFill>
            <a:schemeClr val="accent5">
              <a:lumMod val="20000"/>
              <a:lumOff val="80000"/>
            </a:schemeClr>
          </a:solidFill>
          <a:ln w="3175">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Context and Introduction to Unit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In this unit, pupils will learn what food technology is and when it is relevant in society. Teachers will gauge prior knowledge pupils have within the subject. They will be given an introduction to health and safety guidance to the kitchen and the importance of good hygiene. Pupils will learn about nutrition and Food types and their properties. They will learn about manufacturing food and special diets. They will also learn a number of cooking/ baking methods and apply these to producing a range of food products.</a:t>
            </a:r>
            <a:endParaRPr kumimoji="0" lang="en-GB" sz="1200" b="1"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3251006417"/>
              </p:ext>
            </p:extLst>
          </p:nvPr>
        </p:nvGraphicFramePr>
        <p:xfrm>
          <a:off x="121134" y="2441261"/>
          <a:ext cx="12070866" cy="4450080"/>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r>
                        <a:rPr lang="en-US" sz="1100" b="0" u="none" baseline="0" dirty="0">
                          <a:solidFill>
                            <a:srgbClr val="002060"/>
                          </a:solidFill>
                        </a:rPr>
                        <a:t>Health and safety- rules, risk assessment, hazards and precautions, hygiene, PPE.</a:t>
                      </a:r>
                    </a:p>
                    <a:p>
                      <a:pPr marL="0" indent="0" algn="l">
                        <a:buFont typeface="Arial" panose="020B0604020202020204" pitchFamily="34" charset="0"/>
                        <a:buNone/>
                      </a:pPr>
                      <a:r>
                        <a:rPr lang="en-US" sz="1100" b="0" u="none" baseline="0" dirty="0">
                          <a:solidFill>
                            <a:srgbClr val="002060"/>
                          </a:solidFill>
                        </a:rPr>
                        <a:t>Bacteria, causes, prevention and </a:t>
                      </a:r>
                    </a:p>
                    <a:p>
                      <a:pPr marL="0" indent="0" algn="l">
                        <a:buFont typeface="Arial" panose="020B0604020202020204" pitchFamily="34" charset="0"/>
                        <a:buNone/>
                      </a:pPr>
                      <a:r>
                        <a:rPr lang="en-US" sz="1100" b="0" u="none" baseline="0" dirty="0">
                          <a:solidFill>
                            <a:srgbClr val="002060"/>
                          </a:solidFill>
                        </a:rPr>
                        <a:t>Nutrition</a:t>
                      </a:r>
                    </a:p>
                    <a:p>
                      <a:pPr marL="0" indent="0" algn="l">
                        <a:buFont typeface="Arial" panose="020B0604020202020204" pitchFamily="34" charset="0"/>
                        <a:buNone/>
                      </a:pPr>
                      <a:r>
                        <a:rPr lang="en-US" sz="1100" b="0" u="none" baseline="0" dirty="0">
                          <a:solidFill>
                            <a:srgbClr val="002060"/>
                          </a:solidFill>
                        </a:rPr>
                        <a:t>Micro/macro nutrients and the ‘Eatwell’ plate/guide.</a:t>
                      </a:r>
                    </a:p>
                    <a:p>
                      <a:pPr marL="0" indent="0" algn="l">
                        <a:buFont typeface="Arial" panose="020B0604020202020204" pitchFamily="34" charset="0"/>
                        <a:buNone/>
                      </a:pPr>
                      <a:r>
                        <a:rPr lang="en-US" sz="1100" b="0" u="none" baseline="0" dirty="0">
                          <a:solidFill>
                            <a:srgbClr val="002060"/>
                          </a:solidFill>
                        </a:rPr>
                        <a:t>Food types/properties and functions of ingredients</a:t>
                      </a:r>
                    </a:p>
                    <a:p>
                      <a:pPr marL="0" indent="0" algn="l">
                        <a:buFont typeface="Arial" panose="020B0604020202020204" pitchFamily="34" charset="0"/>
                        <a:buNone/>
                      </a:pPr>
                      <a:r>
                        <a:rPr lang="en-US" sz="1100" b="0" u="none" baseline="0" dirty="0">
                          <a:solidFill>
                            <a:srgbClr val="002060"/>
                          </a:solidFill>
                        </a:rPr>
                        <a:t>Recipe adaptations</a:t>
                      </a:r>
                    </a:p>
                    <a:p>
                      <a:pPr marL="0" indent="0" algn="l">
                        <a:buFont typeface="Arial" panose="020B0604020202020204" pitchFamily="34" charset="0"/>
                        <a:buNone/>
                      </a:pPr>
                      <a:r>
                        <a:rPr lang="en-US" sz="1100" b="0" u="none" baseline="0" dirty="0">
                          <a:solidFill>
                            <a:srgbClr val="002060"/>
                          </a:solidFill>
                        </a:rPr>
                        <a:t>Designing food products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u="none" baseline="0" dirty="0">
                          <a:solidFill>
                            <a:srgbClr val="002060"/>
                          </a:solidFill>
                        </a:rPr>
                        <a:t>Manufacturing food and Production methods</a:t>
                      </a:r>
                      <a:endParaRPr lang="en-GB" sz="1100" b="1" u="sng" baseline="0" dirty="0">
                        <a:solidFill>
                          <a:srgbClr val="002060"/>
                        </a:solidFill>
                      </a:endParaRPr>
                    </a:p>
                    <a:p>
                      <a:pPr marL="0" indent="0" algn="l">
                        <a:buFont typeface="Arial" panose="020B0604020202020204" pitchFamily="34" charset="0"/>
                        <a:buNone/>
                      </a:pPr>
                      <a:r>
                        <a:rPr lang="en-US" sz="1100" b="0" u="none" baseline="0" dirty="0">
                          <a:solidFill>
                            <a:srgbClr val="002060"/>
                          </a:solidFill>
                        </a:rPr>
                        <a:t>Sensory Evaluation of food products</a:t>
                      </a:r>
                    </a:p>
                    <a:p>
                      <a:pPr marL="0" indent="0" algn="l">
                        <a:buFont typeface="Arial" panose="020B0604020202020204" pitchFamily="34" charset="0"/>
                        <a:buNone/>
                      </a:pPr>
                      <a:r>
                        <a:rPr lang="en-US" sz="1100" b="0" u="none" baseline="0" dirty="0">
                          <a:solidFill>
                            <a:srgbClr val="002060"/>
                          </a:solidFill>
                        </a:rPr>
                        <a:t>Special diets</a:t>
                      </a:r>
                    </a:p>
                    <a:p>
                      <a:pPr marL="0" indent="0" algn="l">
                        <a:buFont typeface="Arial" panose="020B0604020202020204" pitchFamily="34" charset="0"/>
                        <a:buNone/>
                      </a:pPr>
                      <a:r>
                        <a:rPr lang="en-US" sz="1100" b="0" u="none" baseline="0" dirty="0">
                          <a:solidFill>
                            <a:srgbClr val="002060"/>
                          </a:solidFill>
                        </a:rPr>
                        <a:t>Storing/cooking food safely</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1" u="sng" baseline="0" dirty="0">
                          <a:solidFill>
                            <a:srgbClr val="002060"/>
                          </a:solidFill>
                        </a:rPr>
                        <a:t>SKILLS</a:t>
                      </a:r>
                    </a:p>
                    <a:p>
                      <a:pPr marL="0" indent="0" algn="l">
                        <a:buFont typeface="Arial" panose="020B0604020202020204" pitchFamily="34" charset="0"/>
                        <a:buNone/>
                      </a:pPr>
                      <a:r>
                        <a:rPr lang="en-US" sz="1100" b="0" u="none" baseline="0" dirty="0">
                          <a:solidFill>
                            <a:srgbClr val="002060"/>
                          </a:solidFill>
                        </a:rPr>
                        <a:t>Safe and compliant use of the kitchen oven/grill/hob</a:t>
                      </a:r>
                    </a:p>
                    <a:p>
                      <a:pPr marL="0" indent="0" algn="l">
                        <a:buFont typeface="Arial" panose="020B0604020202020204" pitchFamily="34" charset="0"/>
                        <a:buNone/>
                      </a:pPr>
                      <a:r>
                        <a:rPr lang="en-US" sz="1100" b="0" u="none" baseline="0" dirty="0">
                          <a:solidFill>
                            <a:srgbClr val="002060"/>
                          </a:solidFill>
                        </a:rPr>
                        <a:t>Use of basic kitchen equipment</a:t>
                      </a:r>
                    </a:p>
                    <a:p>
                      <a:pPr marL="0" indent="0" algn="l">
                        <a:buFont typeface="Arial" panose="020B0604020202020204" pitchFamily="34" charset="0"/>
                        <a:buNone/>
                      </a:pPr>
                      <a:r>
                        <a:rPr lang="en-US" sz="1100" b="0" u="none" baseline="0" dirty="0">
                          <a:solidFill>
                            <a:srgbClr val="002060"/>
                          </a:solidFill>
                        </a:rPr>
                        <a:t>Cleaning and effectively removing bacteria</a:t>
                      </a:r>
                    </a:p>
                    <a:p>
                      <a:pPr marL="0" indent="0" algn="l">
                        <a:buFont typeface="Arial" panose="020B0604020202020204" pitchFamily="34" charset="0"/>
                        <a:buNone/>
                      </a:pPr>
                      <a:r>
                        <a:rPr lang="en-US" sz="1100" b="0" u="none" baseline="0" dirty="0">
                          <a:solidFill>
                            <a:srgbClr val="002060"/>
                          </a:solidFill>
                        </a:rPr>
                        <a:t>Combining ingredients</a:t>
                      </a:r>
                    </a:p>
                    <a:p>
                      <a:pPr marL="0" indent="0" algn="l">
                        <a:buFont typeface="Arial" panose="020B0604020202020204" pitchFamily="34" charset="0"/>
                        <a:buNone/>
                      </a:pPr>
                      <a:r>
                        <a:rPr lang="en-US" sz="1100" b="0" u="none" baseline="0" dirty="0">
                          <a:solidFill>
                            <a:srgbClr val="002060"/>
                          </a:solidFill>
                        </a:rPr>
                        <a:t>Weighing and measuring</a:t>
                      </a:r>
                    </a:p>
                    <a:p>
                      <a:pPr marL="0" indent="0" algn="l">
                        <a:buFont typeface="Arial" panose="020B0604020202020204" pitchFamily="34" charset="0"/>
                        <a:buNone/>
                      </a:pPr>
                      <a:r>
                        <a:rPr lang="en-US" sz="1100" b="0" u="none" baseline="0" dirty="0">
                          <a:solidFill>
                            <a:srgbClr val="002060"/>
                          </a:solidFill>
                        </a:rPr>
                        <a:t>Methods such as; all in one, creaming, rubbing, kneading, boiling, blending</a:t>
                      </a:r>
                    </a:p>
                    <a:p>
                      <a:pPr marL="0" indent="0" algn="l">
                        <a:buFont typeface="Arial" panose="020B0604020202020204" pitchFamily="34" charset="0"/>
                        <a:buNone/>
                      </a:pPr>
                      <a:r>
                        <a:rPr lang="en-US" sz="1100" b="0" u="none" baseline="0" dirty="0">
                          <a:solidFill>
                            <a:srgbClr val="002060"/>
                          </a:solidFill>
                        </a:rPr>
                        <a:t>Chopping skills</a:t>
                      </a:r>
                    </a:p>
                    <a:p>
                      <a:pPr marL="0" indent="0" algn="l">
                        <a:buFont typeface="Arial" panose="020B0604020202020204" pitchFamily="34" charset="0"/>
                        <a:buNone/>
                      </a:pPr>
                      <a:r>
                        <a:rPr lang="en-US" sz="1100" b="0" u="none" baseline="0" dirty="0">
                          <a:solidFill>
                            <a:srgbClr val="002060"/>
                          </a:solidFill>
                        </a:rPr>
                        <a:t>recipe adaptations</a:t>
                      </a:r>
                    </a:p>
                    <a:p>
                      <a:pPr marL="0" indent="0" algn="l">
                        <a:buFont typeface="Arial" panose="020B0604020202020204" pitchFamily="34" charset="0"/>
                        <a:buNone/>
                      </a:pPr>
                      <a:r>
                        <a:rPr lang="en-US" sz="1100" b="0" u="none" baseline="0" dirty="0">
                          <a:solidFill>
                            <a:srgbClr val="002060"/>
                          </a:solidFill>
                        </a:rPr>
                        <a:t>Sensory evaluations</a:t>
                      </a:r>
                    </a:p>
                    <a:p>
                      <a:pPr marL="0" indent="0" algn="l">
                        <a:buFont typeface="Arial" panose="020B0604020202020204" pitchFamily="34" charset="0"/>
                        <a:buNone/>
                      </a:pPr>
                      <a:endParaRPr lang="en-US" sz="1100" b="0" u="none" baseline="0" dirty="0">
                        <a:solidFill>
                          <a:srgbClr val="002060"/>
                        </a:solidFill>
                      </a:endParaRPr>
                    </a:p>
                    <a:p>
                      <a:pPr marL="0" indent="0" algn="l">
                        <a:buFont typeface="Arial" panose="020B0604020202020204" pitchFamily="34" charset="0"/>
                        <a:buNone/>
                      </a:pPr>
                      <a:r>
                        <a:rPr lang="en-US" sz="1100" b="1" u="sng" baseline="0" dirty="0">
                          <a:solidFill>
                            <a:srgbClr val="002060"/>
                          </a:solidFill>
                        </a:rPr>
                        <a:t>Food Products</a:t>
                      </a:r>
                    </a:p>
                    <a:p>
                      <a:pPr marL="0" indent="0" algn="l">
                        <a:buFont typeface="Arial" panose="020B0604020202020204" pitchFamily="34" charset="0"/>
                        <a:buNone/>
                      </a:pPr>
                      <a:r>
                        <a:rPr lang="en-US" sz="1100" b="0" u="none" baseline="0" dirty="0">
                          <a:solidFill>
                            <a:srgbClr val="002060"/>
                          </a:solidFill>
                        </a:rPr>
                        <a:t>Sausage rolls, </a:t>
                      </a:r>
                      <a:r>
                        <a:rPr lang="en-US" sz="1100" b="0" u="none" baseline="0" dirty="0" err="1">
                          <a:solidFill>
                            <a:srgbClr val="002060"/>
                          </a:solidFill>
                        </a:rPr>
                        <a:t>shortcrust</a:t>
                      </a:r>
                      <a:r>
                        <a:rPr lang="en-US" sz="1100" b="0" u="none" baseline="0" dirty="0">
                          <a:solidFill>
                            <a:srgbClr val="002060"/>
                          </a:solidFill>
                        </a:rPr>
                        <a:t> pastry, jam parcels, fajitas, muffins</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US" sz="1100" b="0" u="none" dirty="0">
                          <a:solidFill>
                            <a:srgbClr val="002060"/>
                          </a:solidFill>
                        </a:rPr>
                        <a:t>Independently working through methods</a:t>
                      </a:r>
                    </a:p>
                    <a:p>
                      <a:pPr marL="0" indent="0" algn="l">
                        <a:buFont typeface="Arial" panose="020B0604020202020204" pitchFamily="34" charset="0"/>
                        <a:buNone/>
                      </a:pPr>
                      <a:r>
                        <a:rPr lang="en-US" sz="1100" b="0" u="none" dirty="0">
                          <a:solidFill>
                            <a:srgbClr val="002060"/>
                          </a:solidFill>
                        </a:rPr>
                        <a:t>Recipe adaptations for special diets </a:t>
                      </a:r>
                    </a:p>
                    <a:p>
                      <a:pPr marL="0" indent="0" algn="l">
                        <a:buFont typeface="Arial" panose="020B0604020202020204" pitchFamily="34" charset="0"/>
                        <a:buNone/>
                      </a:pPr>
                      <a:r>
                        <a:rPr lang="en-US" sz="1100" b="0" u="none" dirty="0">
                          <a:solidFill>
                            <a:srgbClr val="002060"/>
                          </a:solidFill>
                        </a:rPr>
                        <a:t>Investigating own design ideas.</a:t>
                      </a:r>
                    </a:p>
                    <a:p>
                      <a:pPr marL="0" indent="0" algn="l">
                        <a:buFont typeface="Arial" panose="020B0604020202020204" pitchFamily="34" charset="0"/>
                        <a:buNone/>
                      </a:pPr>
                      <a:endParaRPr lang="en-US" sz="1100" b="0" u="none" dirty="0">
                        <a:solidFill>
                          <a:srgbClr val="002060"/>
                        </a:solidFill>
                      </a:endParaRPr>
                    </a:p>
                    <a:p>
                      <a:pPr marL="0" indent="0" algn="l">
                        <a:buFont typeface="Arial" panose="020B0604020202020204" pitchFamily="34" charset="0"/>
                        <a:buNone/>
                      </a:pPr>
                      <a:r>
                        <a:rPr lang="en-US" sz="1100" b="0" u="none" dirty="0">
                          <a:solidFill>
                            <a:srgbClr val="002060"/>
                          </a:solidFill>
                        </a:rPr>
                        <a:t>Acceleration tasks </a:t>
                      </a:r>
                      <a:endParaRPr lang="en-GB" sz="1100" b="0" u="none"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r>
                        <a:rPr lang="en-GB" sz="1100" b="0" u="none" dirty="0">
                          <a:solidFill>
                            <a:srgbClr val="002060"/>
                          </a:solidFill>
                        </a:rPr>
                        <a:t>Ingredients, combine, method, hygiene, nutrition, properties, manufacturing, diets, bacteria, micro, macro, creaming, rubbing, chopping, kneading, adaptations, evaluation, sensory, blend, mix, separate, combine, seasonal, balanced, evaluation, quality control, edible, casing, snack foods, </a:t>
                      </a:r>
                      <a:r>
                        <a:rPr lang="en-GB" sz="1100" b="0" u="none" dirty="0" err="1">
                          <a:solidFill>
                            <a:srgbClr val="002060"/>
                          </a:solidFill>
                        </a:rPr>
                        <a:t>eatwell</a:t>
                      </a:r>
                      <a:r>
                        <a:rPr lang="en-GB" sz="1100" b="0" u="none" dirty="0">
                          <a:solidFill>
                            <a:srgbClr val="002060"/>
                          </a:solidFill>
                        </a:rPr>
                        <a:t> guide.</a:t>
                      </a:r>
                    </a:p>
                    <a:p>
                      <a:pPr marL="0" indent="0" algn="l">
                        <a:buFont typeface="Arial" panose="020B0604020202020204" pitchFamily="34" charset="0"/>
                        <a:buNone/>
                      </a:pPr>
                      <a:endParaRPr lang="en-GB" sz="1100" b="0" u="none" dirty="0">
                        <a:solidFill>
                          <a:srgbClr val="002060"/>
                        </a:solidFill>
                      </a:endParaRPr>
                    </a:p>
                  </a:txBody>
                  <a:tcPr/>
                </a:tc>
                <a:tc>
                  <a:txBody>
                    <a:bodyPr/>
                    <a:lstStyle/>
                    <a:p>
                      <a:pPr algn="l"/>
                      <a:r>
                        <a:rPr lang="en-GB" sz="1100" b="1" u="sng" dirty="0">
                          <a:solidFill>
                            <a:srgbClr val="002060"/>
                          </a:solidFill>
                        </a:rPr>
                        <a:t>Personal Development</a:t>
                      </a:r>
                    </a:p>
                    <a:p>
                      <a:pPr algn="l"/>
                      <a:r>
                        <a:rPr lang="en-US" sz="1100" b="1" u="sng" dirty="0" err="1">
                          <a:solidFill>
                            <a:srgbClr val="002060"/>
                          </a:solidFill>
                        </a:rPr>
                        <a:t>Rse</a:t>
                      </a:r>
                      <a:endParaRPr lang="en-US" sz="1100" b="1" u="sng" dirty="0">
                        <a:solidFill>
                          <a:srgbClr val="002060"/>
                        </a:solidFill>
                      </a:endParaRPr>
                    </a:p>
                    <a:p>
                      <a:pPr algn="l"/>
                      <a:r>
                        <a:rPr lang="en-US" sz="1100" b="0" u="none" dirty="0">
                          <a:solidFill>
                            <a:srgbClr val="002060"/>
                          </a:solidFill>
                        </a:rPr>
                        <a:t>Food miles, packing and its impact on the environment. </a:t>
                      </a:r>
                    </a:p>
                    <a:p>
                      <a:pPr algn="l"/>
                      <a:r>
                        <a:rPr lang="en-US" sz="1100" b="0" u="none" dirty="0">
                          <a:solidFill>
                            <a:srgbClr val="002060"/>
                          </a:solidFill>
                        </a:rPr>
                        <a:t>Symbols on packaging, reading food labels. Cultural influences on food products.</a:t>
                      </a:r>
                    </a:p>
                    <a:p>
                      <a:pPr algn="l"/>
                      <a:endParaRPr lang="en-US" sz="1100" b="0" u="none" dirty="0">
                        <a:solidFill>
                          <a:srgbClr val="002060"/>
                        </a:solidFill>
                      </a:endParaRPr>
                    </a:p>
                    <a:p>
                      <a:pPr algn="l"/>
                      <a:r>
                        <a:rPr lang="en-US" sz="1100" b="1" u="sng" dirty="0">
                          <a:solidFill>
                            <a:srgbClr val="002060"/>
                          </a:solidFill>
                        </a:rPr>
                        <a:t>Literacy Focus</a:t>
                      </a:r>
                    </a:p>
                    <a:p>
                      <a:pPr algn="l"/>
                      <a:endParaRPr lang="en-US" sz="1100" b="0" u="none" dirty="0">
                        <a:solidFill>
                          <a:srgbClr val="002060"/>
                        </a:solidFill>
                      </a:endParaRPr>
                    </a:p>
                    <a:p>
                      <a:pPr algn="l"/>
                      <a:r>
                        <a:rPr lang="en-US" sz="1100" b="0" u="none" dirty="0">
                          <a:solidFill>
                            <a:srgbClr val="002060"/>
                          </a:solidFill>
                        </a:rPr>
                        <a:t>Word rich meanings</a:t>
                      </a:r>
                    </a:p>
                    <a:p>
                      <a:pPr algn="l"/>
                      <a:endParaRPr lang="en-US" sz="1100" b="0" u="none" dirty="0">
                        <a:solidFill>
                          <a:srgbClr val="002060"/>
                        </a:solidFill>
                      </a:endParaRPr>
                    </a:p>
                    <a:p>
                      <a:pPr algn="l"/>
                      <a:endParaRPr lang="en-US" sz="1100" b="0" u="none" dirty="0">
                        <a:solidFill>
                          <a:srgbClr val="002060"/>
                        </a:solidFill>
                      </a:endParaRPr>
                    </a:p>
                    <a:p>
                      <a:pPr algn="l"/>
                      <a:r>
                        <a:rPr lang="en-US" sz="1100" b="1" u="sng" dirty="0">
                          <a:solidFill>
                            <a:srgbClr val="002060"/>
                          </a:solidFill>
                        </a:rPr>
                        <a:t>Numeracy Focus</a:t>
                      </a:r>
                    </a:p>
                    <a:p>
                      <a:pPr algn="l"/>
                      <a:endParaRPr lang="en-US" sz="1100" b="1" u="sng" dirty="0">
                        <a:solidFill>
                          <a:srgbClr val="002060"/>
                        </a:solidFill>
                      </a:endParaRPr>
                    </a:p>
                    <a:p>
                      <a:pPr algn="l"/>
                      <a:r>
                        <a:rPr lang="en-US" sz="1100" b="0" u="none" dirty="0">
                          <a:solidFill>
                            <a:srgbClr val="002060"/>
                          </a:solidFill>
                        </a:rPr>
                        <a:t>Measuring in ml, grams, weighing out, portion sizes, dividing.</a:t>
                      </a:r>
                    </a:p>
                    <a:p>
                      <a:pPr algn="l"/>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l"/>
                      <a:endParaRPr lang="en-US" sz="1100" b="1" u="sng" dirty="0">
                        <a:solidFill>
                          <a:srgbClr val="002060"/>
                        </a:solidFill>
                      </a:endParaRPr>
                    </a:p>
                    <a:p>
                      <a:pPr algn="l"/>
                      <a:r>
                        <a:rPr lang="en-US" sz="1100" b="0" u="none" dirty="0">
                          <a:solidFill>
                            <a:srgbClr val="002060"/>
                          </a:solidFill>
                        </a:rPr>
                        <a:t>Year 9</a:t>
                      </a:r>
                      <a:endParaRPr lang="en-GB" sz="1100" b="0" u="none"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212365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a:ln>
                  <a:noFill/>
                </a:ln>
                <a:solidFill>
                  <a:prstClr val="black"/>
                </a:solidFill>
                <a:effectLst/>
                <a:uLnTx/>
                <a:uFillTx/>
                <a:latin typeface="Calibri" panose="020F0502020204030204"/>
                <a:ea typeface="+mn-ea"/>
                <a:cs typeface="+mn-cs"/>
              </a:rPr>
              <a:t>The bigger picture: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Personal development opportunities.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Career links.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Nutritional therapist, food technologist, quality manager, catering, chef, food vender, business owner.</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6472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151CC8F-9689-4EB7-8675-CD1D9B4563C9}"/>
              </a:ext>
            </a:extLst>
          </p:cNvPr>
          <p:cNvSpPr/>
          <p:nvPr/>
        </p:nvSpPr>
        <p:spPr>
          <a:xfrm>
            <a:off x="9254358" y="214227"/>
            <a:ext cx="2640591" cy="13516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AFAD1CB-A943-4AA4-98D0-ACDEB906C165}"/>
              </a:ext>
            </a:extLst>
          </p:cNvPr>
          <p:cNvSpPr/>
          <p:nvPr/>
        </p:nvSpPr>
        <p:spPr>
          <a:xfrm>
            <a:off x="232891" y="0"/>
            <a:ext cx="7006919" cy="502702"/>
          </a:xfrm>
          <a:prstGeom prst="rect">
            <a:avLst/>
          </a:prstGeom>
          <a:noFill/>
        </p:spPr>
        <p:txBody>
          <a:bodyPr wrap="none" lIns="132080" tIns="66040" rIns="132080" bIns="6604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Year 9 Design and Technology: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60567" y="550226"/>
            <a:ext cx="8984043" cy="830997"/>
          </a:xfrm>
          <a:prstGeom prst="rect">
            <a:avLst/>
          </a:prstGeom>
          <a:solidFill>
            <a:schemeClr val="accent5">
              <a:lumMod val="20000"/>
              <a:lumOff val="80000"/>
            </a:schemeClr>
          </a:solidFill>
          <a:ln w="3175">
            <a:noFill/>
          </a:ln>
        </p:spPr>
        <p:txBody>
          <a:bodyPr wrap="square" rtlCol="0">
            <a:spAutoFit/>
          </a:bodyPr>
          <a:lstStyle/>
          <a:p>
            <a:r>
              <a:rPr lang="en-GB" sz="1200" b="1" i="1" dirty="0"/>
              <a:t>In this unit, pupils will build a deeper knowledge of several different materials used in the design and manufacture of products. They will learn about renewable and non-renewable energy sources and the impact that they all have on our environment. Pupils will have the opportunity to use practical equipment in focused practical tasks that will encompass the theory learned in the unit as well as key literacy and numeracy skills. The knowledge gained will allow pupils to make informed choices when choosing their option subjects.</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2479916985"/>
              </p:ext>
            </p:extLst>
          </p:nvPr>
        </p:nvGraphicFramePr>
        <p:xfrm>
          <a:off x="60567" y="1683870"/>
          <a:ext cx="12070866" cy="4922779"/>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307671">
                  <a:extLst>
                    <a:ext uri="{9D8B030D-6E8A-4147-A177-3AD203B41FA5}">
                      <a16:colId xmlns:a16="http://schemas.microsoft.com/office/drawing/2014/main" val="1897910160"/>
                    </a:ext>
                  </a:extLst>
                </a:gridCol>
                <a:gridCol w="2419874">
                  <a:extLst>
                    <a:ext uri="{9D8B030D-6E8A-4147-A177-3AD203B41FA5}">
                      <a16:colId xmlns:a16="http://schemas.microsoft.com/office/drawing/2014/main" val="3498275268"/>
                    </a:ext>
                  </a:extLst>
                </a:gridCol>
              </a:tblGrid>
              <a:tr h="4922779">
                <a:tc>
                  <a:txBody>
                    <a:bodyPr/>
                    <a:lstStyle/>
                    <a:p>
                      <a:pPr marL="0" indent="0" algn="l">
                        <a:buFont typeface="Arial" panose="020B0604020202020204" pitchFamily="34" charset="0"/>
                        <a:buNone/>
                      </a:pPr>
                      <a:r>
                        <a:rPr lang="en-GB" sz="1100" b="1" u="sng" baseline="0" dirty="0">
                          <a:solidFill>
                            <a:srgbClr val="002060"/>
                          </a:solidFill>
                        </a:rPr>
                        <a:t>CORE KNOWLEDGE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1" u="none" strike="noStrike" kern="1200" cap="none" spc="0" normalizeH="0" baseline="0" noProof="0" dirty="0">
                          <a:ln>
                            <a:noFill/>
                          </a:ln>
                          <a:solidFill>
                            <a:srgbClr val="002060"/>
                          </a:solidFill>
                          <a:effectLst/>
                          <a:uLnTx/>
                          <a:uFillTx/>
                          <a:latin typeface="+mn-lt"/>
                          <a:ea typeface="+mn-ea"/>
                          <a:cs typeface="+mn-cs"/>
                        </a:rPr>
                        <a:t>SMART and modern materials and their properties, meaning of property terminology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1" u="none" strike="noStrike" kern="1200" cap="none" spc="0" normalizeH="0" baseline="0" noProof="0" dirty="0">
                          <a:ln>
                            <a:noFill/>
                          </a:ln>
                          <a:solidFill>
                            <a:srgbClr val="002060"/>
                          </a:solidFill>
                          <a:effectLst/>
                          <a:uLnTx/>
                          <a:uFillTx/>
                          <a:latin typeface="+mn-lt"/>
                          <a:ea typeface="+mn-ea"/>
                          <a:cs typeface="+mn-cs"/>
                        </a:rPr>
                        <a:t>Paper and boards and their properties, meaning of property terminology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1" u="none" strike="noStrike" kern="1200" cap="none" spc="0" normalizeH="0" baseline="0" noProof="0" dirty="0">
                          <a:ln>
                            <a:noFill/>
                          </a:ln>
                          <a:solidFill>
                            <a:srgbClr val="002060"/>
                          </a:solidFill>
                          <a:effectLst/>
                          <a:uLnTx/>
                          <a:uFillTx/>
                          <a:latin typeface="+mn-lt"/>
                          <a:ea typeface="+mn-ea"/>
                          <a:cs typeface="+mn-cs"/>
                        </a:rPr>
                        <a:t>Mechanisms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1" u="none" strike="noStrike" kern="1200" cap="none" spc="0" normalizeH="0" baseline="0" noProof="0" dirty="0">
                          <a:ln>
                            <a:noFill/>
                          </a:ln>
                          <a:solidFill>
                            <a:srgbClr val="002060"/>
                          </a:solidFill>
                          <a:effectLst/>
                          <a:uLnTx/>
                          <a:uFillTx/>
                          <a:latin typeface="+mn-lt"/>
                          <a:ea typeface="+mn-ea"/>
                          <a:cs typeface="+mn-cs"/>
                        </a:rPr>
                        <a:t>Metals and properties - categories, processes, advantages and disadvantages, examples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1" u="none" strike="noStrike" kern="1200" cap="none" spc="0" normalizeH="0" baseline="0" noProof="0" dirty="0">
                          <a:ln>
                            <a:noFill/>
                          </a:ln>
                          <a:solidFill>
                            <a:srgbClr val="002060"/>
                          </a:solidFill>
                          <a:effectLst/>
                          <a:uLnTx/>
                          <a:uFillTx/>
                          <a:latin typeface="+mn-lt"/>
                          <a:ea typeface="+mn-ea"/>
                          <a:cs typeface="+mn-cs"/>
                        </a:rPr>
                        <a:t>Timbers and their properties - categories, processes, advantages and disadvantages, examples.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1" u="none" strike="noStrike" kern="1200" cap="none" spc="0" normalizeH="0" baseline="0" noProof="0" dirty="0">
                          <a:ln>
                            <a:noFill/>
                          </a:ln>
                          <a:solidFill>
                            <a:srgbClr val="002060"/>
                          </a:solidFill>
                          <a:effectLst/>
                          <a:uLnTx/>
                          <a:uFillTx/>
                          <a:latin typeface="+mn-lt"/>
                          <a:ea typeface="+mn-ea"/>
                          <a:cs typeface="+mn-cs"/>
                        </a:rPr>
                        <a:t>Textiles and their properties - categories, processes, advantages and disadvantages, examples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1" u="none" strike="noStrike" kern="1200" cap="none" spc="0" normalizeH="0" baseline="0" noProof="0" dirty="0">
                          <a:ln>
                            <a:noFill/>
                          </a:ln>
                          <a:solidFill>
                            <a:srgbClr val="002060"/>
                          </a:solidFill>
                          <a:effectLst/>
                          <a:uLnTx/>
                          <a:uFillTx/>
                          <a:latin typeface="+mn-lt"/>
                          <a:ea typeface="+mn-ea"/>
                          <a:cs typeface="+mn-cs"/>
                        </a:rPr>
                        <a:t>Polymers and their properties - categories, processes, advantages and disadvantages, examples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1" u="none" strike="noStrike" kern="1200" cap="none" spc="0" normalizeH="0" baseline="0" noProof="0" dirty="0">
                          <a:ln>
                            <a:noFill/>
                          </a:ln>
                          <a:solidFill>
                            <a:srgbClr val="002060"/>
                          </a:solidFill>
                          <a:effectLst/>
                          <a:uLnTx/>
                          <a:uFillTx/>
                          <a:latin typeface="+mn-lt"/>
                          <a:ea typeface="+mn-ea"/>
                          <a:cs typeface="+mn-cs"/>
                        </a:rPr>
                        <a:t>(All done as home learning using knowledge journeys)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Sustainability – 6Rs, symbols, LCA, renewable and non-renewable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Production Processes including laser cutting, lamination and 3D printing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Adhesives – PVA glue.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How to produce perspective drawing (1 and 2 point) – isometric, orthographic and oblique projections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How to effectively evaluate a product.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Designers and their work. (Dyson, </a:t>
                      </a:r>
                      <a:r>
                        <a:rPr kumimoji="0" lang="en-GB" sz="1100" b="1" i="0" u="none" strike="noStrike" kern="1200" cap="none" spc="0" normalizeH="0" baseline="0" noProof="0" dirty="0" err="1">
                          <a:ln>
                            <a:noFill/>
                          </a:ln>
                          <a:solidFill>
                            <a:srgbClr val="002060"/>
                          </a:solidFill>
                          <a:effectLst/>
                          <a:uLnTx/>
                          <a:uFillTx/>
                          <a:latin typeface="+mn-lt"/>
                          <a:ea typeface="+mn-ea"/>
                          <a:cs typeface="+mn-cs"/>
                        </a:rPr>
                        <a:t>Starck</a:t>
                      </a:r>
                      <a:r>
                        <a:rPr kumimoji="0" lang="en-GB" sz="1100" b="1" i="0" u="none" strike="noStrike" kern="1200" cap="none" spc="0" normalizeH="0" baseline="0" noProof="0" dirty="0">
                          <a:ln>
                            <a:noFill/>
                          </a:ln>
                          <a:solidFill>
                            <a:srgbClr val="002060"/>
                          </a:solidFill>
                          <a:effectLst/>
                          <a:uLnTx/>
                          <a:uFillTx/>
                          <a:latin typeface="+mn-lt"/>
                          <a:ea typeface="+mn-ea"/>
                          <a:cs typeface="+mn-cs"/>
                        </a:rPr>
                        <a:t>, Westwood and Rams)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Scales of production and planning – one-off, batch, mass, continuous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Advantages and disadvantages of technology in manufacturing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1"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SKILLS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Modelling from card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Safe and controlled use of tools and equipment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Using adhesives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Orthographic projection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Painting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Vinyl application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Wood joints – (mini box?) – small focused practical tasks – keyring/box/net etc.</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1" i="0" u="none" strike="noStrike" kern="1200" cap="none" spc="0" normalizeH="0" baseline="0" noProof="0" dirty="0">
                          <a:ln>
                            <a:noFill/>
                          </a:ln>
                          <a:solidFill>
                            <a:srgbClr val="002060"/>
                          </a:solidFill>
                          <a:effectLst/>
                          <a:uLnTx/>
                          <a:uFillTx/>
                          <a:latin typeface="+mn-lt"/>
                          <a:ea typeface="+mn-ea"/>
                          <a:cs typeface="+mn-cs"/>
                        </a:rPr>
                        <a:t>Sketching and presenting design ideas</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Molecular structure of polymers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Knowledge of machinery settings when using CAM</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Mathematical formulae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Use of knowledge in the design process.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Cross curricular linking – STEAM subjects, Geography, English and History.</a:t>
                      </a:r>
                      <a:endParaRPr lang="en-GB" sz="1100" b="0" u="none" dirty="0">
                        <a:solidFill>
                          <a:srgbClr val="002060"/>
                        </a:solidFill>
                      </a:endParaRPr>
                    </a:p>
                    <a:p>
                      <a:pPr marL="0" indent="0" algn="l">
                        <a:buFont typeface="Arial" panose="020B0604020202020204" pitchFamily="34" charset="0"/>
                        <a:buNone/>
                      </a:pPr>
                      <a:endParaRPr lang="en-GB" sz="1100" b="0" u="none">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Carbon footprint, sustainability, analysis, life cycle analysis, 6Rs, planned obsolescence, flexible manufacturing, lean manufacturing, just in time, production scales, biodegradable, thermoforming, thermosetting polymers, hardwood, softwood, manufactured boards, alloy, ferrous, non-ferrous, stimulus, rigid, GSM, deciduous, coniferous, absorbent, natural, synthetic, ductile, malleable, Material, properties, absorbency, density, fusibility, electrical conductivity, thermal conductivity, physical / working properties, strength, hardness, toughness, malleability, ductility, elasticity, GSM, microns, evergreen, felling, veneer, furnace, Bauxite, electrolysis, ferrite, carbon, additive, oxidise, Verdigris, patina, galvanise, VOCs, yarn, warp, weft, selvedge, plain weave, Power, coal, gas, oil, fossil fuel, nuclear, wind, solar, tidal, hydroelectric, biomass, renewable energy, </a:t>
                      </a:r>
                      <a:endParaRPr lang="en-GB" sz="1100" b="0" u="none" dirty="0">
                        <a:solidFill>
                          <a:srgbClr val="002060"/>
                        </a:solidFill>
                      </a:endParaRPr>
                    </a:p>
                  </a:txBody>
                  <a:tcPr/>
                </a:tc>
                <a:tc>
                  <a:txBody>
                    <a:bodyPr/>
                    <a:lstStyle/>
                    <a:p>
                      <a:pPr algn="l"/>
                      <a:r>
                        <a:rPr lang="en-GB" sz="1100" b="0" u="sng" dirty="0">
                          <a:solidFill>
                            <a:srgbClr val="002060"/>
                          </a:solidFill>
                        </a:rPr>
                        <a:t>Personal Development</a:t>
                      </a:r>
                    </a:p>
                    <a:p>
                      <a:pPr algn="l"/>
                      <a:r>
                        <a:rPr lang="en-US" sz="1100" b="0" u="none" dirty="0">
                          <a:solidFill>
                            <a:srgbClr val="002060"/>
                          </a:solidFill>
                        </a:rPr>
                        <a:t>Discussions regarding the relationships between user, client, designer and manufacturer. Inclusive design promoted. Use of nature to inspire products. RSE</a:t>
                      </a:r>
                    </a:p>
                    <a:p>
                      <a:pPr algn="l"/>
                      <a:endParaRPr lang="en-US" sz="1100" b="0" u="sng" dirty="0">
                        <a:solidFill>
                          <a:srgbClr val="002060"/>
                        </a:solidFill>
                      </a:endParaRPr>
                    </a:p>
                    <a:p>
                      <a:pPr algn="l"/>
                      <a:endParaRPr lang="en-US" sz="1100" b="0" u="sng" dirty="0">
                        <a:solidFill>
                          <a:srgbClr val="002060"/>
                        </a:solidFill>
                      </a:endParaRPr>
                    </a:p>
                    <a:p>
                      <a:pPr algn="l"/>
                      <a:r>
                        <a:rPr lang="en-US" sz="1100" b="0" u="sng" dirty="0">
                          <a:solidFill>
                            <a:srgbClr val="002060"/>
                          </a:solidFill>
                        </a:rPr>
                        <a:t>L</a:t>
                      </a:r>
                      <a:r>
                        <a:rPr lang="en-GB" sz="1100" b="0" u="sng" dirty="0" err="1">
                          <a:solidFill>
                            <a:srgbClr val="002060"/>
                          </a:solidFill>
                        </a:rPr>
                        <a:t>iteracy</a:t>
                      </a:r>
                      <a:r>
                        <a:rPr lang="en-GB" sz="1100" b="0" u="sng" dirty="0">
                          <a:solidFill>
                            <a:srgbClr val="002060"/>
                          </a:solidFill>
                        </a:rPr>
                        <a:t> Focus</a:t>
                      </a:r>
                    </a:p>
                    <a:p>
                      <a:pPr algn="l"/>
                      <a:r>
                        <a:rPr lang="en-GB" sz="1100" b="0" u="none" dirty="0">
                          <a:solidFill>
                            <a:srgbClr val="002060"/>
                          </a:solidFill>
                        </a:rPr>
                        <a:t>Renewable  /non-renewable resources </a:t>
                      </a:r>
                    </a:p>
                    <a:p>
                      <a:pPr algn="l"/>
                      <a:r>
                        <a:rPr lang="en-GB" sz="1100" b="0" u="none" dirty="0">
                          <a:solidFill>
                            <a:srgbClr val="002060"/>
                          </a:solidFill>
                        </a:rPr>
                        <a:t>Wind, biomass, solar, tidal, hydro-electric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u="sng" dirty="0">
                        <a:solidFill>
                          <a:srgbClr val="002060"/>
                        </a:solidFill>
                      </a:endParaRPr>
                    </a:p>
                    <a:p>
                      <a:pPr algn="l"/>
                      <a:r>
                        <a:rPr lang="en-US" sz="1100" b="0" u="sng" dirty="0">
                          <a:solidFill>
                            <a:srgbClr val="002060"/>
                          </a:solidFill>
                        </a:rPr>
                        <a:t>N</a:t>
                      </a:r>
                      <a:r>
                        <a:rPr lang="en-GB" sz="1100" b="0" u="sng" dirty="0" err="1">
                          <a:solidFill>
                            <a:srgbClr val="002060"/>
                          </a:solidFill>
                        </a:rPr>
                        <a:t>umeracy</a:t>
                      </a:r>
                      <a:r>
                        <a:rPr lang="en-GB" sz="1100" b="0" u="sng" dirty="0">
                          <a:solidFill>
                            <a:srgbClr val="002060"/>
                          </a:solidFill>
                        </a:rPr>
                        <a:t> focus</a:t>
                      </a:r>
                    </a:p>
                    <a:p>
                      <a:pPr algn="l"/>
                      <a:r>
                        <a:rPr lang="en-GB" sz="1100" b="0" u="none" dirty="0">
                          <a:solidFill>
                            <a:srgbClr val="002060"/>
                          </a:solidFill>
                        </a:rPr>
                        <a:t>Area, pie chart, cutting list, percentages </a:t>
                      </a:r>
                    </a:p>
                    <a:p>
                      <a:pPr algn="l"/>
                      <a:endParaRPr lang="en-GB" sz="1100" b="0" u="none" dirty="0">
                        <a:solidFill>
                          <a:srgbClr val="002060"/>
                        </a:solidFill>
                      </a:endParaRPr>
                    </a:p>
                    <a:p>
                      <a:pPr algn="l"/>
                      <a:r>
                        <a:rPr lang="en-GB" sz="1100" b="1" u="sng" dirty="0">
                          <a:solidFill>
                            <a:srgbClr val="002060"/>
                          </a:solidFill>
                        </a:rPr>
                        <a:t>WHERE NEXT?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More knowledge of D&amp;T KS4 expectations with rigorous content to learn – </a:t>
                      </a:r>
                      <a:r>
                        <a:rPr kumimoji="0" lang="en-GB" sz="1100" b="0" i="0" u="none" strike="noStrike" kern="1200" cap="none" spc="0" normalizeH="0" baseline="0" noProof="0" dirty="0" err="1">
                          <a:ln>
                            <a:noFill/>
                          </a:ln>
                          <a:solidFill>
                            <a:srgbClr val="002060"/>
                          </a:solidFill>
                          <a:effectLst/>
                          <a:uLnTx/>
                          <a:uFillTx/>
                          <a:latin typeface="+mn-lt"/>
                          <a:ea typeface="+mn-ea"/>
                          <a:cs typeface="+mn-cs"/>
                        </a:rPr>
                        <a:t>inforing</a:t>
                      </a:r>
                      <a:r>
                        <a:rPr kumimoji="0" lang="en-GB" sz="1100" b="0" i="0" u="none" strike="noStrike" kern="1200" cap="none" spc="0" normalizeH="0" baseline="0" noProof="0" dirty="0">
                          <a:ln>
                            <a:noFill/>
                          </a:ln>
                          <a:solidFill>
                            <a:srgbClr val="002060"/>
                          </a:solidFill>
                          <a:effectLst/>
                          <a:uLnTx/>
                          <a:uFillTx/>
                          <a:latin typeface="+mn-lt"/>
                          <a:ea typeface="+mn-ea"/>
                          <a:cs typeface="+mn-cs"/>
                        </a:rPr>
                        <a:t> option choices</a:t>
                      </a:r>
                    </a:p>
                    <a:p>
                      <a:pPr algn="l"/>
                      <a:endParaRPr lang="en-GB" sz="1100" b="0" u="none" dirty="0">
                        <a:solidFill>
                          <a:srgbClr val="002060"/>
                        </a:solidFill>
                      </a:endParaRPr>
                    </a:p>
                    <a:p>
                      <a:pPr algn="l"/>
                      <a:r>
                        <a:rPr lang="en-GB" sz="1100" b="0" u="none" dirty="0">
                          <a:solidFill>
                            <a:srgbClr val="002060"/>
                          </a:solidFill>
                        </a:rPr>
                        <a:t> </a:t>
                      </a:r>
                    </a:p>
                  </a:txBody>
                  <a:tcPr/>
                </a:tc>
                <a:extLst>
                  <a:ext uri="{0D108BD9-81ED-4DB2-BD59-A6C34878D82A}">
                    <a16:rowId xmlns:a16="http://schemas.microsoft.com/office/drawing/2014/main" val="1196057531"/>
                  </a:ext>
                </a:extLst>
              </a:tr>
            </a:tbl>
          </a:graphicData>
        </a:graphic>
      </p:graphicFrame>
      <p:sp>
        <p:nvSpPr>
          <p:cNvPr id="3" name="TextBox 2">
            <a:extLst>
              <a:ext uri="{FF2B5EF4-FFF2-40B4-BE49-F238E27FC236}">
                <a16:creationId xmlns:a16="http://schemas.microsoft.com/office/drawing/2014/main" id="{DAF1A2B9-78B7-485C-8FE3-4C6AFC205AEA}"/>
              </a:ext>
            </a:extLst>
          </p:cNvPr>
          <p:cNvSpPr txBox="1"/>
          <p:nvPr/>
        </p:nvSpPr>
        <p:spPr>
          <a:xfrm>
            <a:off x="9320198" y="251351"/>
            <a:ext cx="2640592"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a:ln>
                  <a:noFill/>
                </a:ln>
                <a:solidFill>
                  <a:prstClr val="black"/>
                </a:solidFill>
                <a:effectLst/>
                <a:uLnTx/>
                <a:uFillTx/>
                <a:latin typeface="Calibri" panose="020F0502020204030204"/>
                <a:ea typeface="+mn-ea"/>
                <a:cs typeface="+mn-cs"/>
              </a:rPr>
              <a:t>The bigger picture: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Career links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i="1" dirty="0">
                <a:solidFill>
                  <a:prstClr val="black"/>
                </a:solidFill>
                <a:latin typeface="Calibri" panose="020F0502020204030204"/>
              </a:rPr>
              <a:t>Sustainability when manufacturing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Environmental issues</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9463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151CC8F-9689-4EB7-8675-CD1D9B4563C9}"/>
              </a:ext>
            </a:extLst>
          </p:cNvPr>
          <p:cNvSpPr/>
          <p:nvPr/>
        </p:nvSpPr>
        <p:spPr>
          <a:xfrm>
            <a:off x="9254358" y="214227"/>
            <a:ext cx="2640591" cy="13516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AFAD1CB-A943-4AA4-98D0-ACDEB906C165}"/>
              </a:ext>
            </a:extLst>
          </p:cNvPr>
          <p:cNvSpPr/>
          <p:nvPr/>
        </p:nvSpPr>
        <p:spPr>
          <a:xfrm>
            <a:off x="1052344" y="0"/>
            <a:ext cx="5368009" cy="502702"/>
          </a:xfrm>
          <a:prstGeom prst="rect">
            <a:avLst/>
          </a:prstGeom>
          <a:noFill/>
        </p:spPr>
        <p:txBody>
          <a:bodyPr wrap="none" lIns="132080" tIns="66040" rIns="132080" bIns="6604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Year 9 3D Design: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60567" y="550226"/>
            <a:ext cx="8984043" cy="1200329"/>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 3D design (Keith Haring)</a:t>
            </a:r>
          </a:p>
          <a:p>
            <a:r>
              <a:rPr lang="en-GB" sz="1200" b="1" dirty="0"/>
              <a:t>In this unit pupils will follow the 3D design route and assessment objectives for art and design. They will produce a mini project based on the work of Keith Haring. Pupils will build upon their knowledge of different materials used in the design and manufacture of installations. They will learn about mark making, manufacturing processes and different finishes used on 3D artwork. Pupils will have the opportunity to use practical equipment in focused practical tasks that will encompass the theory learned in the unit as well as key literacy and numeracy skills. The knowledge gained will allow pupils to make informed choices when choosing their option subjects.</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469523815"/>
              </p:ext>
            </p:extLst>
          </p:nvPr>
        </p:nvGraphicFramePr>
        <p:xfrm>
          <a:off x="60567" y="1798079"/>
          <a:ext cx="12070866" cy="4808570"/>
        </p:xfrm>
        <a:graphic>
          <a:graphicData uri="http://schemas.openxmlformats.org/drawingml/2006/table">
            <a:tbl>
              <a:tblPr firstRow="1" bandRow="1">
                <a:tableStyleId>{5940675A-B579-460E-94D1-54222C63F5DA}</a:tableStyleId>
              </a:tblPr>
              <a:tblGrid>
                <a:gridCol w="6273731">
                  <a:extLst>
                    <a:ext uri="{9D8B030D-6E8A-4147-A177-3AD203B41FA5}">
                      <a16:colId xmlns:a16="http://schemas.microsoft.com/office/drawing/2014/main" val="3001272792"/>
                    </a:ext>
                  </a:extLst>
                </a:gridCol>
                <a:gridCol w="3377261">
                  <a:extLst>
                    <a:ext uri="{9D8B030D-6E8A-4147-A177-3AD203B41FA5}">
                      <a16:colId xmlns:a16="http://schemas.microsoft.com/office/drawing/2014/main" val="1897910160"/>
                    </a:ext>
                  </a:extLst>
                </a:gridCol>
                <a:gridCol w="2419874">
                  <a:extLst>
                    <a:ext uri="{9D8B030D-6E8A-4147-A177-3AD203B41FA5}">
                      <a16:colId xmlns:a16="http://schemas.microsoft.com/office/drawing/2014/main" val="3498275268"/>
                    </a:ext>
                  </a:extLst>
                </a:gridCol>
              </a:tblGrid>
              <a:tr h="4808570">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r>
                        <a:rPr lang="en-GB" sz="1100" b="0" u="none" baseline="0" dirty="0">
                          <a:solidFill>
                            <a:srgbClr val="002060"/>
                          </a:solidFill>
                        </a:rPr>
                        <a:t>The meaning of Abstract and the key characteristics of the movement.</a:t>
                      </a:r>
                    </a:p>
                    <a:p>
                      <a:pPr marL="0" indent="0" algn="l">
                        <a:buFont typeface="Arial" panose="020B0604020202020204" pitchFamily="34" charset="0"/>
                        <a:buNone/>
                      </a:pPr>
                      <a:r>
                        <a:rPr lang="en-GB" sz="1100" b="0" u="none" baseline="0" dirty="0">
                          <a:solidFill>
                            <a:srgbClr val="002060"/>
                          </a:solidFill>
                        </a:rPr>
                        <a:t>3D  techniques including layering </a:t>
                      </a:r>
                    </a:p>
                    <a:p>
                      <a:pPr marL="0" indent="0" algn="l">
                        <a:buFont typeface="Arial" panose="020B0604020202020204" pitchFamily="34" charset="0"/>
                        <a:buNone/>
                      </a:pPr>
                      <a:r>
                        <a:rPr lang="en-GB" sz="1100" b="0" u="none" baseline="0" dirty="0">
                          <a:solidFill>
                            <a:srgbClr val="002060"/>
                          </a:solidFill>
                        </a:rPr>
                        <a:t>Experimentation with different media including acrylic paint and corrugated card.</a:t>
                      </a:r>
                    </a:p>
                    <a:p>
                      <a:pPr marL="0" indent="0" algn="l">
                        <a:buFont typeface="Arial" panose="020B0604020202020204" pitchFamily="34" charset="0"/>
                        <a:buNone/>
                      </a:pPr>
                      <a:r>
                        <a:rPr lang="en-GB" sz="1100" b="0" u="none" baseline="0" dirty="0">
                          <a:solidFill>
                            <a:srgbClr val="002060"/>
                          </a:solidFill>
                        </a:rPr>
                        <a:t>Keith Haring and characteristics of his work</a:t>
                      </a:r>
                    </a:p>
                    <a:p>
                      <a:pPr marL="0" indent="0" algn="l">
                        <a:buFont typeface="Arial" panose="020B0604020202020204" pitchFamily="34" charset="0"/>
                        <a:buNone/>
                      </a:pPr>
                      <a:r>
                        <a:rPr lang="en-GB" sz="1100" b="0" u="none" baseline="0" dirty="0">
                          <a:solidFill>
                            <a:srgbClr val="002060"/>
                          </a:solidFill>
                        </a:rPr>
                        <a:t>Mark making – patterns </a:t>
                      </a:r>
                    </a:p>
                    <a:p>
                      <a:pPr marL="0" indent="0" algn="l">
                        <a:buFont typeface="Arial" panose="020B0604020202020204" pitchFamily="34" charset="0"/>
                        <a:buNone/>
                      </a:pPr>
                      <a:r>
                        <a:rPr lang="en-GB" sz="1100" b="0" u="none" baseline="0" dirty="0">
                          <a:solidFill>
                            <a:srgbClr val="002060"/>
                          </a:solidFill>
                        </a:rPr>
                        <a:t>The meaning of Neo- expressionism and some key characteristic of the movement. – (Neo-Expressionism comprised a varied assemblage of young artists who had returned to portraying the human body and other recognizable objects, in reaction to the remote, introverted, highly intellectualized abstract art production of the 1970s)</a:t>
                      </a:r>
                    </a:p>
                    <a:p>
                      <a:pPr marL="0" indent="0" algn="l">
                        <a:buFont typeface="Arial" panose="020B0604020202020204" pitchFamily="34" charset="0"/>
                        <a:buNone/>
                      </a:pPr>
                      <a:r>
                        <a:rPr lang="en-GB" sz="1100" b="0" u="none" baseline="0" dirty="0">
                          <a:solidFill>
                            <a:srgbClr val="002060"/>
                          </a:solidFill>
                        </a:rPr>
                        <a:t>The meaning of ‘Pop Art’ and ‘Contemporary Art’ and some key characteristic of the movements.</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endParaRPr lang="en-GB" sz="1100" b="1" u="sng" baseline="0" dirty="0">
                        <a:solidFill>
                          <a:srgbClr val="002060"/>
                        </a:solidFill>
                      </a:endParaRPr>
                    </a:p>
                    <a:p>
                      <a:pPr marL="0" indent="0" algn="l">
                        <a:buFont typeface="Arial" panose="020B0604020202020204" pitchFamily="34" charset="0"/>
                        <a:buNone/>
                      </a:pPr>
                      <a:r>
                        <a:rPr lang="en-GB" sz="1100" b="1" u="sng" baseline="0" dirty="0">
                          <a:solidFill>
                            <a:srgbClr val="002060"/>
                          </a:solidFill>
                        </a:rPr>
                        <a:t>SKILLS</a:t>
                      </a:r>
                    </a:p>
                    <a:p>
                      <a:pPr marL="0" indent="0" algn="l">
                        <a:buFont typeface="Arial" panose="020B0604020202020204" pitchFamily="34" charset="0"/>
                        <a:buNone/>
                      </a:pPr>
                      <a:r>
                        <a:rPr lang="en-GB" sz="1100" b="0" u="none" baseline="0" dirty="0">
                          <a:solidFill>
                            <a:srgbClr val="002060"/>
                          </a:solidFill>
                        </a:rPr>
                        <a:t>Modelling from card </a:t>
                      </a:r>
                    </a:p>
                    <a:p>
                      <a:pPr marL="0" indent="0" algn="l">
                        <a:buFont typeface="Arial" panose="020B0604020202020204" pitchFamily="34" charset="0"/>
                        <a:buNone/>
                      </a:pPr>
                      <a:r>
                        <a:rPr lang="en-GB" sz="1100" b="0" u="none" baseline="0" dirty="0">
                          <a:solidFill>
                            <a:srgbClr val="002060"/>
                          </a:solidFill>
                        </a:rPr>
                        <a:t>Safe and controlled use of tools and equipment</a:t>
                      </a:r>
                    </a:p>
                    <a:p>
                      <a:pPr marL="0" indent="0" algn="l">
                        <a:buFont typeface="Arial" panose="020B0604020202020204" pitchFamily="34" charset="0"/>
                        <a:buNone/>
                      </a:pPr>
                      <a:r>
                        <a:rPr lang="en-GB" sz="1100" b="0" u="none" baseline="0" dirty="0">
                          <a:solidFill>
                            <a:srgbClr val="002060"/>
                          </a:solidFill>
                        </a:rPr>
                        <a:t>Using adhesives</a:t>
                      </a:r>
                    </a:p>
                    <a:p>
                      <a:pPr marL="0" indent="0" algn="l">
                        <a:buFont typeface="Arial" panose="020B0604020202020204" pitchFamily="34" charset="0"/>
                        <a:buNone/>
                      </a:pPr>
                      <a:r>
                        <a:rPr lang="en-GB" sz="1100" b="0" u="none" baseline="0" dirty="0">
                          <a:solidFill>
                            <a:srgbClr val="002060"/>
                          </a:solidFill>
                        </a:rPr>
                        <a:t>Painting</a:t>
                      </a:r>
                    </a:p>
                    <a:p>
                      <a:pPr marL="0" indent="0" algn="l">
                        <a:buFont typeface="Arial" panose="020B0604020202020204" pitchFamily="34" charset="0"/>
                        <a:buNone/>
                      </a:pPr>
                      <a:r>
                        <a:rPr lang="en-GB" sz="1100" b="0" u="none" baseline="0" dirty="0">
                          <a:solidFill>
                            <a:srgbClr val="002060"/>
                          </a:solidFill>
                        </a:rPr>
                        <a:t>Vinyl application </a:t>
                      </a:r>
                    </a:p>
                    <a:p>
                      <a:pPr marL="0" indent="0" algn="l">
                        <a:buFont typeface="Arial" panose="020B0604020202020204" pitchFamily="34" charset="0"/>
                        <a:buNone/>
                      </a:pPr>
                      <a:r>
                        <a:rPr lang="en-GB" sz="1100" b="0" u="none" baseline="0" dirty="0">
                          <a:solidFill>
                            <a:srgbClr val="002060"/>
                          </a:solidFill>
                        </a:rPr>
                        <a:t>Use of craft knives – safety and application</a:t>
                      </a:r>
                    </a:p>
                    <a:p>
                      <a:pPr marL="0" indent="0" algn="l">
                        <a:buFont typeface="Arial" panose="020B0604020202020204" pitchFamily="34" charset="0"/>
                        <a:buNone/>
                      </a:pPr>
                      <a:r>
                        <a:rPr lang="en-GB" sz="1100" b="0" u="none" baseline="0" dirty="0">
                          <a:solidFill>
                            <a:srgbClr val="002060"/>
                          </a:solidFill>
                        </a:rPr>
                        <a:t>Use of coping saws.</a:t>
                      </a:r>
                    </a:p>
                    <a:p>
                      <a:pPr marL="0" indent="0" algn="l">
                        <a:buFont typeface="Arial" panose="020B0604020202020204" pitchFamily="34" charset="0"/>
                        <a:buNone/>
                      </a:pPr>
                      <a:r>
                        <a:rPr lang="en-GB" sz="1100" b="0" u="none" baseline="0" dirty="0">
                          <a:solidFill>
                            <a:srgbClr val="002060"/>
                          </a:solidFill>
                        </a:rPr>
                        <a:t>Mark making using mixed media</a:t>
                      </a:r>
                    </a:p>
                    <a:p>
                      <a:pPr marL="0" indent="0" algn="l">
                        <a:buFont typeface="Arial" panose="020B0604020202020204" pitchFamily="34" charset="0"/>
                        <a:buNone/>
                      </a:pPr>
                      <a:r>
                        <a:rPr lang="en-GB" sz="1100" b="0" u="none" baseline="0" dirty="0">
                          <a:solidFill>
                            <a:srgbClr val="002060"/>
                          </a:solidFill>
                        </a:rPr>
                        <a:t>Drawing skills with pencil, pen and other equipment</a:t>
                      </a:r>
                    </a:p>
                    <a:p>
                      <a:pPr marL="0" indent="0" algn="l">
                        <a:buFont typeface="Arial" panose="020B0604020202020204" pitchFamily="34" charset="0"/>
                        <a:buNone/>
                      </a:pPr>
                      <a:r>
                        <a:rPr lang="en-GB" sz="1100" b="0" u="none" baseline="0" dirty="0">
                          <a:solidFill>
                            <a:srgbClr val="002060"/>
                          </a:solidFill>
                        </a:rPr>
                        <a:t>Drawing for purpose</a:t>
                      </a:r>
                    </a:p>
                    <a:p>
                      <a:pPr marL="0" indent="0" algn="l">
                        <a:buFont typeface="Arial" panose="020B0604020202020204" pitchFamily="34" charset="0"/>
                        <a:buNone/>
                      </a:pPr>
                      <a:r>
                        <a:rPr lang="en-GB" sz="1100" b="0" u="none" baseline="0" dirty="0">
                          <a:solidFill>
                            <a:srgbClr val="002060"/>
                          </a:solidFill>
                        </a:rPr>
                        <a:t>Engraving</a:t>
                      </a:r>
                    </a:p>
                    <a:p>
                      <a:pPr marL="0" indent="0" algn="l">
                        <a:buFont typeface="Arial" panose="020B0604020202020204" pitchFamily="34" charset="0"/>
                        <a:buNone/>
                      </a:pPr>
                      <a:r>
                        <a:rPr lang="en-GB" sz="1100" b="0" u="none" baseline="0" dirty="0">
                          <a:solidFill>
                            <a:srgbClr val="002060"/>
                          </a:solidFill>
                        </a:rPr>
                        <a:t>The use of Watercolour</a:t>
                      </a:r>
                    </a:p>
                    <a:p>
                      <a:pPr marL="0" indent="0" algn="l">
                        <a:buFont typeface="Arial" panose="020B0604020202020204" pitchFamily="34" charset="0"/>
                        <a:buNone/>
                      </a:pPr>
                      <a:r>
                        <a:rPr lang="en-GB" sz="1100" b="0" u="none" baseline="0" dirty="0">
                          <a:solidFill>
                            <a:srgbClr val="002060"/>
                          </a:solidFill>
                        </a:rPr>
                        <a:t>The use of acrylic paint on different materials</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Knowledge of machinery settings when using CAM</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Mathematical formulae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Use of knowledge in the design process.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Cross curricular linking – STEAM subjects, Geography, English and History.</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Mixed media, experimentation, abstract, printmaker, surrealism, engraving, abstract, expression, era, founded, significant, refine, free-flowing, blend, construct, experimentation, textiles, installation, movement.</a:t>
                      </a:r>
                      <a:endParaRPr kumimoji="0" lang="en-GB" sz="1100" b="0" i="0" u="none" strike="noStrike" kern="1200" cap="none" spc="0" normalizeH="0" baseline="0" noProof="0" dirty="0">
                        <a:ln>
                          <a:noFill/>
                        </a:ln>
                        <a:solidFill>
                          <a:srgbClr val="002060"/>
                        </a:solidFill>
                        <a:effectLst/>
                        <a:uLnTx/>
                        <a:uFillTx/>
                        <a:latin typeface="+mn-lt"/>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txBody>
                  <a:tcPr/>
                </a:tc>
                <a:tc>
                  <a:txBody>
                    <a:bodyPr/>
                    <a:lstStyle/>
                    <a:p>
                      <a:pPr algn="l"/>
                      <a:r>
                        <a:rPr lang="en-GB" sz="1100" b="0" u="sng" dirty="0">
                          <a:solidFill>
                            <a:srgbClr val="002060"/>
                          </a:solidFill>
                        </a:rPr>
                        <a:t>Personal Development</a:t>
                      </a:r>
                    </a:p>
                    <a:p>
                      <a:pPr algn="l"/>
                      <a:r>
                        <a:rPr lang="en-US" sz="1100" b="0" u="none" dirty="0">
                          <a:solidFill>
                            <a:srgbClr val="002060"/>
                          </a:solidFill>
                        </a:rPr>
                        <a:t>RSE</a:t>
                      </a:r>
                    </a:p>
                    <a:p>
                      <a:pPr algn="l"/>
                      <a:r>
                        <a:rPr lang="en-US" sz="1100" b="0" u="none" dirty="0">
                          <a:solidFill>
                            <a:srgbClr val="002060"/>
                          </a:solidFill>
                        </a:rPr>
                        <a:t>Keith Haring – LGBTQA+</a:t>
                      </a:r>
                    </a:p>
                    <a:p>
                      <a:pPr algn="l"/>
                      <a:r>
                        <a:rPr lang="en-US" sz="1100" b="0" u="none" dirty="0">
                          <a:solidFill>
                            <a:srgbClr val="002060"/>
                          </a:solidFill>
                        </a:rPr>
                        <a:t>Active lifestyle logo link.</a:t>
                      </a:r>
                    </a:p>
                    <a:p>
                      <a:pPr algn="l"/>
                      <a:endParaRPr lang="en-US" sz="1100" b="0" u="sng" dirty="0">
                        <a:solidFill>
                          <a:srgbClr val="002060"/>
                        </a:solidFill>
                      </a:endParaRPr>
                    </a:p>
                    <a:p>
                      <a:pPr algn="l"/>
                      <a:endParaRPr lang="en-US" sz="1100" b="0" u="sng" dirty="0">
                        <a:solidFill>
                          <a:srgbClr val="002060"/>
                        </a:solidFill>
                      </a:endParaRPr>
                    </a:p>
                    <a:p>
                      <a:pPr algn="l"/>
                      <a:endParaRPr lang="en-US" sz="1100" b="0" u="sng" dirty="0">
                        <a:solidFill>
                          <a:srgbClr val="002060"/>
                        </a:solidFill>
                      </a:endParaRPr>
                    </a:p>
                    <a:p>
                      <a:pPr algn="l"/>
                      <a:endParaRPr lang="en-US" sz="1100" b="0" u="sng" dirty="0">
                        <a:solidFill>
                          <a:srgbClr val="002060"/>
                        </a:solidFill>
                      </a:endParaRPr>
                    </a:p>
                    <a:p>
                      <a:pPr algn="l"/>
                      <a:r>
                        <a:rPr lang="en-US" sz="1100" b="0" u="sng" dirty="0">
                          <a:solidFill>
                            <a:srgbClr val="002060"/>
                          </a:solidFill>
                        </a:rPr>
                        <a:t>L</a:t>
                      </a:r>
                      <a:r>
                        <a:rPr lang="en-GB" sz="1100" b="0" u="sng" dirty="0" err="1">
                          <a:solidFill>
                            <a:srgbClr val="002060"/>
                          </a:solidFill>
                        </a:rPr>
                        <a:t>iteracy</a:t>
                      </a:r>
                      <a:r>
                        <a:rPr lang="en-GB" sz="1100" b="0" u="sng" dirty="0">
                          <a:solidFill>
                            <a:srgbClr val="002060"/>
                          </a:solidFill>
                        </a:rPr>
                        <a:t> Focus</a:t>
                      </a:r>
                    </a:p>
                    <a:p>
                      <a:pPr algn="l"/>
                      <a:r>
                        <a:rPr lang="en-GB" sz="1100" b="0" u="none" dirty="0">
                          <a:solidFill>
                            <a:srgbClr val="002060"/>
                          </a:solidFill>
                        </a:rPr>
                        <a:t>Wow Zone activity based on Keith Haring biography and work.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u="none"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u="none"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u="sng" dirty="0">
                        <a:solidFill>
                          <a:srgbClr val="002060"/>
                        </a:solidFill>
                      </a:endParaRPr>
                    </a:p>
                    <a:p>
                      <a:pPr algn="l"/>
                      <a:r>
                        <a:rPr lang="en-US" sz="1100" b="0" u="sng" dirty="0">
                          <a:solidFill>
                            <a:srgbClr val="002060"/>
                          </a:solidFill>
                        </a:rPr>
                        <a:t>N</a:t>
                      </a:r>
                      <a:r>
                        <a:rPr lang="en-GB" sz="1100" b="0" u="sng" dirty="0" err="1">
                          <a:solidFill>
                            <a:srgbClr val="002060"/>
                          </a:solidFill>
                        </a:rPr>
                        <a:t>umeracy</a:t>
                      </a:r>
                      <a:r>
                        <a:rPr lang="en-GB" sz="1100" b="0" u="sng" dirty="0">
                          <a:solidFill>
                            <a:srgbClr val="002060"/>
                          </a:solidFill>
                        </a:rPr>
                        <a:t> focus</a:t>
                      </a:r>
                    </a:p>
                    <a:p>
                      <a:pPr algn="l"/>
                      <a:r>
                        <a:rPr lang="en-GB" sz="1100" b="0" u="none" dirty="0">
                          <a:solidFill>
                            <a:srgbClr val="002060"/>
                          </a:solidFill>
                        </a:rPr>
                        <a:t>Unit of measure.</a:t>
                      </a:r>
                    </a:p>
                    <a:p>
                      <a:pPr algn="l"/>
                      <a:endParaRPr lang="en-GB" sz="1100" b="0" u="none" dirty="0">
                        <a:solidFill>
                          <a:srgbClr val="002060"/>
                        </a:solidFill>
                      </a:endParaRPr>
                    </a:p>
                    <a:p>
                      <a:pPr algn="l"/>
                      <a:endParaRPr lang="en-GB" sz="1100" b="0" u="none" dirty="0">
                        <a:solidFill>
                          <a:srgbClr val="002060"/>
                        </a:solidFill>
                      </a:endParaRPr>
                    </a:p>
                    <a:p>
                      <a:pPr algn="l"/>
                      <a:endParaRPr lang="en-GB" sz="1100" b="0" u="none" dirty="0">
                        <a:solidFill>
                          <a:srgbClr val="002060"/>
                        </a:solidFill>
                      </a:endParaRPr>
                    </a:p>
                    <a:p>
                      <a:pPr algn="l"/>
                      <a:endParaRPr lang="en-GB" sz="1100" b="0" u="none" dirty="0">
                        <a:solidFill>
                          <a:srgbClr val="002060"/>
                        </a:solidFill>
                      </a:endParaRPr>
                    </a:p>
                    <a:p>
                      <a:pPr algn="l"/>
                      <a:r>
                        <a:rPr lang="en-GB" sz="1100" b="1" u="sng" dirty="0">
                          <a:solidFill>
                            <a:srgbClr val="002060"/>
                          </a:solidFill>
                        </a:rPr>
                        <a:t>WHERE NEXT?</a:t>
                      </a:r>
                    </a:p>
                    <a:p>
                      <a:pPr algn="l"/>
                      <a:r>
                        <a:rPr lang="en-GB" sz="1100" b="0" u="none" dirty="0">
                          <a:solidFill>
                            <a:srgbClr val="002060"/>
                          </a:solidFill>
                        </a:rPr>
                        <a:t>Pupils have a fuller knowledge of the 3D design course and can make informed choices for their KS4 pathway</a:t>
                      </a:r>
                    </a:p>
                    <a:p>
                      <a:pPr algn="l"/>
                      <a:r>
                        <a:rPr lang="en-GB" sz="1100" b="0" u="none" dirty="0">
                          <a:solidFill>
                            <a:srgbClr val="002060"/>
                          </a:solidFill>
                        </a:rPr>
                        <a:t> </a:t>
                      </a:r>
                    </a:p>
                  </a:txBody>
                  <a:tcPr/>
                </a:tc>
                <a:extLst>
                  <a:ext uri="{0D108BD9-81ED-4DB2-BD59-A6C34878D82A}">
                    <a16:rowId xmlns:a16="http://schemas.microsoft.com/office/drawing/2014/main" val="1196057531"/>
                  </a:ext>
                </a:extLst>
              </a:tr>
            </a:tbl>
          </a:graphicData>
        </a:graphic>
      </p:graphicFrame>
      <p:sp>
        <p:nvSpPr>
          <p:cNvPr id="3" name="TextBox 2">
            <a:extLst>
              <a:ext uri="{FF2B5EF4-FFF2-40B4-BE49-F238E27FC236}">
                <a16:creationId xmlns:a16="http://schemas.microsoft.com/office/drawing/2014/main" id="{DAF1A2B9-78B7-485C-8FE3-4C6AFC205AEA}"/>
              </a:ext>
            </a:extLst>
          </p:cNvPr>
          <p:cNvSpPr txBox="1"/>
          <p:nvPr/>
        </p:nvSpPr>
        <p:spPr>
          <a:xfrm>
            <a:off x="9320198" y="251351"/>
            <a:ext cx="2640592"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a:ln>
                  <a:noFill/>
                </a:ln>
                <a:solidFill>
                  <a:prstClr val="black"/>
                </a:solidFill>
                <a:effectLst/>
                <a:uLnTx/>
                <a:uFillTx/>
                <a:latin typeface="Calibri" panose="020F0502020204030204"/>
                <a:ea typeface="+mn-ea"/>
                <a:cs typeface="+mn-cs"/>
              </a:rPr>
              <a:t>The bigger picture: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Career link – 3D artist, Set designer, Installation artist, Design critic.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3903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92563" y="0"/>
            <a:ext cx="6297813" cy="502702"/>
          </a:xfrm>
          <a:prstGeom prst="rect">
            <a:avLst/>
          </a:prstGeom>
          <a:noFill/>
        </p:spPr>
        <p:txBody>
          <a:bodyPr wrap="none" lIns="132080" tIns="66040" rIns="132080" bIns="6604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 Year 9 Food Technology: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502702"/>
            <a:ext cx="7348811" cy="1754326"/>
          </a:xfrm>
          <a:prstGeom prst="rect">
            <a:avLst/>
          </a:prstGeom>
          <a:solidFill>
            <a:schemeClr val="accent5">
              <a:lumMod val="20000"/>
              <a:lumOff val="80000"/>
            </a:schemeClr>
          </a:solidFill>
          <a:ln w="3175">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Context and Introduction to Unit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In this unit, pupils will learn what food technology is and when it is relevant in society. Teachers will gauge prior knowledge pupils have within the subject. They will be given an introduction to food technology, health and safety guidance to the kitchen and the importance of good hygiene. Pupils will learn about nutrition and Food types and their properties. They will learn about manufacturing food and special diets. They will also learn a number of cooking/ baking methods and apply these to producing a range of food products. They will learn about different cultures and how foods are used and celebrated within different cultures.</a:t>
            </a:r>
            <a:endParaRPr kumimoji="0" lang="en-GB" sz="1200" b="1"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784055722"/>
              </p:ext>
            </p:extLst>
          </p:nvPr>
        </p:nvGraphicFramePr>
        <p:xfrm>
          <a:off x="121134" y="2191699"/>
          <a:ext cx="12070866" cy="4666301"/>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666301">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r>
                        <a:rPr lang="en-US" sz="1100" b="0" u="none" baseline="0" dirty="0">
                          <a:solidFill>
                            <a:srgbClr val="002060"/>
                          </a:solidFill>
                        </a:rPr>
                        <a:t>Health and safety- rules, risk assessment, hazards and precautions, hygiene</a:t>
                      </a:r>
                    </a:p>
                    <a:p>
                      <a:pPr marL="0" indent="0" algn="l">
                        <a:buFont typeface="Arial" panose="020B0604020202020204" pitchFamily="34" charset="0"/>
                        <a:buNone/>
                      </a:pPr>
                      <a:r>
                        <a:rPr lang="en-US" sz="1100" b="0" u="none" baseline="0" dirty="0">
                          <a:solidFill>
                            <a:srgbClr val="002060"/>
                          </a:solidFill>
                        </a:rPr>
                        <a:t>Bacteria, causes, prevention and practical awareness within cooking</a:t>
                      </a:r>
                    </a:p>
                    <a:p>
                      <a:pPr marL="0" indent="0" algn="l">
                        <a:buFont typeface="Arial" panose="020B0604020202020204" pitchFamily="34" charset="0"/>
                        <a:buNone/>
                      </a:pPr>
                      <a:r>
                        <a:rPr lang="en-US" sz="1100" b="0" u="none" baseline="0" dirty="0">
                          <a:solidFill>
                            <a:srgbClr val="002060"/>
                          </a:solidFill>
                        </a:rPr>
                        <a:t>Nutrition</a:t>
                      </a:r>
                    </a:p>
                    <a:p>
                      <a:pPr marL="0" indent="0" algn="l">
                        <a:buFont typeface="Arial" panose="020B0604020202020204" pitchFamily="34" charset="0"/>
                        <a:buNone/>
                      </a:pPr>
                      <a:r>
                        <a:rPr lang="en-US" sz="1100" b="0" u="none" baseline="0" dirty="0">
                          <a:solidFill>
                            <a:srgbClr val="002060"/>
                          </a:solidFill>
                        </a:rPr>
                        <a:t>Micro/macro nutrients and nutritional values</a:t>
                      </a:r>
                    </a:p>
                    <a:p>
                      <a:pPr marL="0" indent="0" algn="l">
                        <a:buFont typeface="Arial" panose="020B0604020202020204" pitchFamily="34" charset="0"/>
                        <a:buNone/>
                      </a:pPr>
                      <a:r>
                        <a:rPr lang="en-US" sz="1100" b="0" u="none" baseline="0" dirty="0">
                          <a:solidFill>
                            <a:srgbClr val="002060"/>
                          </a:solidFill>
                        </a:rPr>
                        <a:t>Properties and functions of ingredients</a:t>
                      </a:r>
                    </a:p>
                    <a:p>
                      <a:pPr marL="0" indent="0" algn="l">
                        <a:buFont typeface="Arial" panose="020B0604020202020204" pitchFamily="34" charset="0"/>
                        <a:buNone/>
                      </a:pPr>
                      <a:r>
                        <a:rPr lang="en-US" sz="1100" b="0" u="none" baseline="0" dirty="0">
                          <a:solidFill>
                            <a:srgbClr val="002060"/>
                          </a:solidFill>
                        </a:rPr>
                        <a:t>Manufacturing food</a:t>
                      </a:r>
                    </a:p>
                    <a:p>
                      <a:pPr marL="0" indent="0" algn="l">
                        <a:buFont typeface="Arial" panose="020B0604020202020204" pitchFamily="34" charset="0"/>
                        <a:buNone/>
                      </a:pPr>
                      <a:r>
                        <a:rPr lang="en-US" sz="1100" b="0" u="none" baseline="0" dirty="0">
                          <a:solidFill>
                            <a:srgbClr val="002060"/>
                          </a:solidFill>
                        </a:rPr>
                        <a:t>Special diets</a:t>
                      </a:r>
                      <a:endParaRPr lang="en-GB" sz="1100" b="1" u="sng" baseline="0" dirty="0">
                        <a:solidFill>
                          <a:srgbClr val="002060"/>
                        </a:solidFill>
                      </a:endParaRPr>
                    </a:p>
                    <a:p>
                      <a:pPr marL="0" indent="0" algn="l">
                        <a:buFont typeface="Arial" panose="020B0604020202020204" pitchFamily="34" charset="0"/>
                        <a:buNone/>
                      </a:pPr>
                      <a:r>
                        <a:rPr lang="en-US" sz="1100" b="0" u="none" baseline="0" dirty="0">
                          <a:solidFill>
                            <a:srgbClr val="002060"/>
                          </a:solidFill>
                        </a:rPr>
                        <a:t>Storing/cooking food safely</a:t>
                      </a:r>
                    </a:p>
                    <a:p>
                      <a:pPr marL="0" indent="0" algn="l">
                        <a:buFont typeface="Arial" panose="020B0604020202020204" pitchFamily="34" charset="0"/>
                        <a:buNone/>
                      </a:pPr>
                      <a:r>
                        <a:rPr lang="en-US" sz="1100" b="0" u="none" baseline="0" dirty="0">
                          <a:solidFill>
                            <a:srgbClr val="002060"/>
                          </a:solidFill>
                        </a:rPr>
                        <a:t>Cultural influences </a:t>
                      </a:r>
                    </a:p>
                    <a:p>
                      <a:pPr marL="0" indent="0" algn="l">
                        <a:buFont typeface="Arial" panose="020B0604020202020204" pitchFamily="34" charset="0"/>
                        <a:buNone/>
                      </a:pPr>
                      <a:r>
                        <a:rPr lang="en-US" sz="1100" b="0" u="none" baseline="0" dirty="0">
                          <a:solidFill>
                            <a:srgbClr val="002060"/>
                          </a:solidFill>
                        </a:rPr>
                        <a:t>Food miles</a:t>
                      </a:r>
                    </a:p>
                    <a:p>
                      <a:pPr marL="0" indent="0" algn="l">
                        <a:buFont typeface="Arial" panose="020B0604020202020204" pitchFamily="34" charset="0"/>
                        <a:buNone/>
                      </a:pPr>
                      <a:r>
                        <a:rPr lang="en-US" sz="1100" b="0" u="none" baseline="0" dirty="0">
                          <a:solidFill>
                            <a:srgbClr val="002060"/>
                          </a:solidFill>
                        </a:rPr>
                        <a:t>Star diagram product analysis </a:t>
                      </a:r>
                    </a:p>
                    <a:p>
                      <a:pPr marL="0" indent="0" algn="l">
                        <a:buFont typeface="Arial" panose="020B0604020202020204" pitchFamily="34" charset="0"/>
                        <a:buNone/>
                      </a:pPr>
                      <a:r>
                        <a:rPr lang="en-GB" sz="1100" b="1" u="sng" baseline="0" dirty="0">
                          <a:solidFill>
                            <a:srgbClr val="002060"/>
                          </a:solidFill>
                        </a:rPr>
                        <a:t>SKILLS</a:t>
                      </a:r>
                    </a:p>
                    <a:p>
                      <a:pPr marL="0" indent="0" algn="l">
                        <a:buFont typeface="Arial" panose="020B0604020202020204" pitchFamily="34" charset="0"/>
                        <a:buNone/>
                      </a:pPr>
                      <a:r>
                        <a:rPr lang="en-US" sz="1100" b="0" u="none" baseline="0" dirty="0">
                          <a:solidFill>
                            <a:srgbClr val="002060"/>
                          </a:solidFill>
                        </a:rPr>
                        <a:t>Safe and compliant use of the kitchen oven/grill/hob</a:t>
                      </a:r>
                    </a:p>
                    <a:p>
                      <a:pPr marL="0" indent="0" algn="l">
                        <a:buFont typeface="Arial" panose="020B0604020202020204" pitchFamily="34" charset="0"/>
                        <a:buNone/>
                      </a:pPr>
                      <a:r>
                        <a:rPr lang="en-US" sz="1100" b="0" u="none" baseline="0" dirty="0">
                          <a:solidFill>
                            <a:srgbClr val="002060"/>
                          </a:solidFill>
                        </a:rPr>
                        <a:t>Use of basic kitchen equipment</a:t>
                      </a:r>
                    </a:p>
                    <a:p>
                      <a:pPr marL="0" indent="0" algn="l">
                        <a:buFont typeface="Arial" panose="020B0604020202020204" pitchFamily="34" charset="0"/>
                        <a:buNone/>
                      </a:pPr>
                      <a:r>
                        <a:rPr lang="en-US" sz="1100" b="0" u="none" baseline="0" dirty="0">
                          <a:solidFill>
                            <a:srgbClr val="002060"/>
                          </a:solidFill>
                        </a:rPr>
                        <a:t>Cleaning and effectively removing bacteria</a:t>
                      </a:r>
                    </a:p>
                    <a:p>
                      <a:pPr marL="0" indent="0" algn="l">
                        <a:buFont typeface="Arial" panose="020B0604020202020204" pitchFamily="34" charset="0"/>
                        <a:buNone/>
                      </a:pPr>
                      <a:r>
                        <a:rPr lang="en-US" sz="1100" b="0" u="none" baseline="0" dirty="0">
                          <a:solidFill>
                            <a:srgbClr val="002060"/>
                          </a:solidFill>
                        </a:rPr>
                        <a:t>Combining ingredients</a:t>
                      </a:r>
                    </a:p>
                    <a:p>
                      <a:pPr marL="0" indent="0" algn="l">
                        <a:buFont typeface="Arial" panose="020B0604020202020204" pitchFamily="34" charset="0"/>
                        <a:buNone/>
                      </a:pPr>
                      <a:r>
                        <a:rPr lang="en-US" sz="1100" b="0" u="none" baseline="0" dirty="0">
                          <a:solidFill>
                            <a:srgbClr val="002060"/>
                          </a:solidFill>
                        </a:rPr>
                        <a:t>Weighing and measuring</a:t>
                      </a:r>
                    </a:p>
                    <a:p>
                      <a:pPr marL="0" indent="0" algn="l">
                        <a:buFont typeface="Arial" panose="020B0604020202020204" pitchFamily="34" charset="0"/>
                        <a:buNone/>
                      </a:pPr>
                      <a:r>
                        <a:rPr lang="en-US" sz="1100" b="0" u="none" baseline="0" dirty="0">
                          <a:solidFill>
                            <a:srgbClr val="002060"/>
                          </a:solidFill>
                        </a:rPr>
                        <a:t>Methods such as; all in one, creaming, rubbing, kneading</a:t>
                      </a:r>
                    </a:p>
                    <a:p>
                      <a:pPr marL="0" indent="0" algn="l">
                        <a:buFont typeface="Arial" panose="020B0604020202020204" pitchFamily="34" charset="0"/>
                        <a:buNone/>
                      </a:pPr>
                      <a:r>
                        <a:rPr lang="en-US" sz="1100" b="0" u="none" baseline="0" dirty="0">
                          <a:solidFill>
                            <a:srgbClr val="002060"/>
                          </a:solidFill>
                        </a:rPr>
                        <a:t>Chopping skills</a:t>
                      </a:r>
                    </a:p>
                    <a:p>
                      <a:pPr marL="0" indent="0" algn="l">
                        <a:buFont typeface="Arial" panose="020B0604020202020204" pitchFamily="34" charset="0"/>
                        <a:buNone/>
                      </a:pPr>
                      <a:r>
                        <a:rPr lang="en-US" sz="1100" b="0" u="none" baseline="0" dirty="0">
                          <a:solidFill>
                            <a:srgbClr val="002060"/>
                          </a:solidFill>
                        </a:rPr>
                        <a:t>Recipe adaptations</a:t>
                      </a:r>
                    </a:p>
                    <a:p>
                      <a:pPr marL="0" indent="0" algn="l">
                        <a:buFont typeface="Arial" panose="020B0604020202020204" pitchFamily="34" charset="0"/>
                        <a:buNone/>
                      </a:pPr>
                      <a:r>
                        <a:rPr lang="en-US" sz="1100" b="0" u="none" baseline="0" dirty="0">
                          <a:solidFill>
                            <a:srgbClr val="002060"/>
                          </a:solidFill>
                        </a:rPr>
                        <a:t>Sensory evaluation and analysis</a:t>
                      </a:r>
                    </a:p>
                    <a:p>
                      <a:pPr marL="0" indent="0" algn="l">
                        <a:buFont typeface="Arial" panose="020B0604020202020204" pitchFamily="34" charset="0"/>
                        <a:buNone/>
                      </a:pPr>
                      <a:r>
                        <a:rPr lang="en-US" sz="1100" b="0" u="none" baseline="0" dirty="0">
                          <a:solidFill>
                            <a:srgbClr val="002060"/>
                          </a:solidFill>
                        </a:rPr>
                        <a:t>Production methods</a:t>
                      </a:r>
                    </a:p>
                    <a:p>
                      <a:pPr marL="0" indent="0" algn="l">
                        <a:buFont typeface="Arial" panose="020B0604020202020204" pitchFamily="34" charset="0"/>
                        <a:buNone/>
                      </a:pPr>
                      <a:r>
                        <a:rPr lang="en-US" sz="1100" b="0" u="none" baseline="0" dirty="0">
                          <a:solidFill>
                            <a:srgbClr val="002060"/>
                          </a:solidFill>
                        </a:rPr>
                        <a:t>Time plans</a:t>
                      </a:r>
                    </a:p>
                    <a:p>
                      <a:pPr marL="0" indent="0" algn="l">
                        <a:buFont typeface="Arial" panose="020B0604020202020204" pitchFamily="34" charset="0"/>
                        <a:buNone/>
                      </a:pPr>
                      <a:r>
                        <a:rPr lang="en-US" sz="1100" b="0" u="none" baseline="0" dirty="0">
                          <a:solidFill>
                            <a:srgbClr val="002060"/>
                          </a:solidFill>
                        </a:rPr>
                        <a:t>Independent research</a:t>
                      </a:r>
                    </a:p>
                    <a:p>
                      <a:pPr marL="0" indent="0" algn="l">
                        <a:buFont typeface="Arial" panose="020B0604020202020204" pitchFamily="34" charset="0"/>
                        <a:buNone/>
                      </a:pPr>
                      <a:r>
                        <a:rPr lang="en-US" sz="1100" b="1" u="sng" baseline="0" dirty="0">
                          <a:solidFill>
                            <a:srgbClr val="002060"/>
                          </a:solidFill>
                        </a:rPr>
                        <a:t>Food Products</a:t>
                      </a:r>
                    </a:p>
                    <a:p>
                      <a:pPr marL="0" indent="0" algn="l">
                        <a:buFont typeface="Arial" panose="020B0604020202020204" pitchFamily="34" charset="0"/>
                        <a:buNone/>
                      </a:pPr>
                      <a:r>
                        <a:rPr lang="en-US" sz="1100" b="0" u="none" baseline="0" dirty="0" err="1">
                          <a:solidFill>
                            <a:srgbClr val="002060"/>
                          </a:solidFill>
                        </a:rPr>
                        <a:t>Shortcrust</a:t>
                      </a:r>
                      <a:r>
                        <a:rPr lang="en-US" sz="1100" b="0" u="none" baseline="0" dirty="0">
                          <a:solidFill>
                            <a:srgbClr val="002060"/>
                          </a:solidFill>
                        </a:rPr>
                        <a:t> pastry, cheese and onion triangles, bread dough, pizzas, fruit plait. </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US" sz="1100" b="0" u="none" dirty="0">
                          <a:solidFill>
                            <a:srgbClr val="002060"/>
                          </a:solidFill>
                        </a:rPr>
                        <a:t>Independently working through methods</a:t>
                      </a:r>
                    </a:p>
                    <a:p>
                      <a:pPr marL="0" indent="0" algn="l">
                        <a:buFont typeface="Arial" panose="020B0604020202020204" pitchFamily="34" charset="0"/>
                        <a:buNone/>
                      </a:pPr>
                      <a:r>
                        <a:rPr lang="en-US" sz="1100" b="0" u="none" dirty="0">
                          <a:solidFill>
                            <a:srgbClr val="002060"/>
                          </a:solidFill>
                        </a:rPr>
                        <a:t>Recipe adaptations for special diets</a:t>
                      </a:r>
                    </a:p>
                    <a:p>
                      <a:pPr marL="0" indent="0" algn="l">
                        <a:buFont typeface="Arial" panose="020B0604020202020204" pitchFamily="34" charset="0"/>
                        <a:buNone/>
                      </a:pPr>
                      <a:r>
                        <a:rPr lang="en-US" sz="1100" b="0" u="none" dirty="0">
                          <a:solidFill>
                            <a:srgbClr val="002060"/>
                          </a:solidFill>
                        </a:rPr>
                        <a:t>Developing own recipes from scratch</a:t>
                      </a:r>
                    </a:p>
                    <a:p>
                      <a:pPr marL="0" indent="0" algn="l">
                        <a:buFont typeface="Arial" panose="020B0604020202020204" pitchFamily="34" charset="0"/>
                        <a:buNone/>
                      </a:pPr>
                      <a:r>
                        <a:rPr lang="en-US" sz="1100" b="0" u="none" dirty="0">
                          <a:solidFill>
                            <a:srgbClr val="002060"/>
                          </a:solidFill>
                        </a:rPr>
                        <a:t>Producing time plans for individual tasks</a:t>
                      </a:r>
                      <a:endParaRPr lang="en-GB" sz="1100" b="0" u="none"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Acceleration tasks</a:t>
                      </a:r>
                    </a:p>
                    <a:p>
                      <a:pPr marL="0" indent="0" algn="l">
                        <a:buFont typeface="Arial" panose="020B0604020202020204" pitchFamily="34" charset="0"/>
                        <a:buNone/>
                      </a:pPr>
                      <a:r>
                        <a:rPr lang="en-GB" sz="1100" b="0" u="none" dirty="0">
                          <a:solidFill>
                            <a:srgbClr val="002060"/>
                          </a:solidFill>
                        </a:rPr>
                        <a:t>Understanding multicultural foods brief and key terms</a:t>
                      </a:r>
                    </a:p>
                    <a:p>
                      <a:pPr marL="0" indent="0" algn="l">
                        <a:buFont typeface="Arial" panose="020B0604020202020204" pitchFamily="34" charset="0"/>
                        <a:buNone/>
                      </a:pPr>
                      <a:r>
                        <a:rPr lang="en-GB" sz="1100" b="0" u="none" dirty="0">
                          <a:solidFill>
                            <a:srgbClr val="002060"/>
                          </a:solidFill>
                        </a:rPr>
                        <a:t>Using a production plan to risk assess</a:t>
                      </a:r>
                    </a:p>
                    <a:p>
                      <a:pPr marL="0" indent="0" algn="l">
                        <a:buFont typeface="Arial" panose="020B0604020202020204" pitchFamily="34" charset="0"/>
                        <a:buNone/>
                      </a:pPr>
                      <a:r>
                        <a:rPr lang="en-GB" sz="1100" b="0" u="none" dirty="0">
                          <a:solidFill>
                            <a:srgbClr val="002060"/>
                          </a:solidFill>
                        </a:rPr>
                        <a:t>Sensory analysis for specific dietary requirements</a:t>
                      </a: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r>
                        <a:rPr lang="en-GB" sz="1100" b="0" u="none" dirty="0">
                          <a:solidFill>
                            <a:srgbClr val="002060"/>
                          </a:solidFill>
                        </a:rPr>
                        <a:t>Multi-cultural foods, Ingredients, combine, method, hygiene, nutrition, properties, manufacturing, diets, bacteria, micro, macro, creaming, rubbing, chopping, origin, kneading, adaptations, evaluation, sensory, blend, mix, separate, culture, aroma, texture, sensory, taste, palatable </a:t>
                      </a:r>
                    </a:p>
                    <a:p>
                      <a:pPr marL="0" indent="0" algn="l">
                        <a:buFont typeface="Arial" panose="020B0604020202020204" pitchFamily="34" charset="0"/>
                        <a:buNone/>
                      </a:pPr>
                      <a:endParaRPr lang="en-GB" sz="1100" b="0" u="none" dirty="0">
                        <a:solidFill>
                          <a:srgbClr val="002060"/>
                        </a:solidFill>
                      </a:endParaRPr>
                    </a:p>
                  </a:txBody>
                  <a:tcPr/>
                </a:tc>
                <a:tc>
                  <a:txBody>
                    <a:bodyPr/>
                    <a:lstStyle/>
                    <a:p>
                      <a:pPr algn="l"/>
                      <a:r>
                        <a:rPr lang="en-GB" sz="1100" b="1" u="sng" dirty="0">
                          <a:solidFill>
                            <a:srgbClr val="002060"/>
                          </a:solidFill>
                        </a:rPr>
                        <a:t>Personal Development</a:t>
                      </a:r>
                    </a:p>
                    <a:p>
                      <a:pPr algn="l"/>
                      <a:r>
                        <a:rPr lang="en-US" sz="1100" b="1" u="sng" dirty="0" err="1">
                          <a:solidFill>
                            <a:srgbClr val="002060"/>
                          </a:solidFill>
                        </a:rPr>
                        <a:t>Rse</a:t>
                      </a:r>
                      <a:endParaRPr lang="en-US" sz="1100" b="1" u="sng" dirty="0">
                        <a:solidFill>
                          <a:srgbClr val="002060"/>
                        </a:solidFill>
                      </a:endParaRPr>
                    </a:p>
                    <a:p>
                      <a:pPr algn="l"/>
                      <a:r>
                        <a:rPr lang="en-US" sz="1100" b="0" u="none" dirty="0">
                          <a:solidFill>
                            <a:srgbClr val="002060"/>
                          </a:solidFill>
                        </a:rPr>
                        <a:t>Healthy lifestyle,</a:t>
                      </a:r>
                    </a:p>
                    <a:p>
                      <a:pPr algn="l"/>
                      <a:r>
                        <a:rPr lang="en-US" sz="1100" b="0" u="none" dirty="0">
                          <a:solidFill>
                            <a:srgbClr val="002060"/>
                          </a:solidFill>
                        </a:rPr>
                        <a:t>Food miles, packing and its impact on the environment. </a:t>
                      </a:r>
                    </a:p>
                    <a:p>
                      <a:pPr algn="l"/>
                      <a:r>
                        <a:rPr lang="en-US" sz="1100" b="0" u="none" dirty="0">
                          <a:solidFill>
                            <a:srgbClr val="002060"/>
                          </a:solidFill>
                        </a:rPr>
                        <a:t>Symbols on packaging, reading food labels. Ethical choices, cultural choices.</a:t>
                      </a:r>
                    </a:p>
                    <a:p>
                      <a:pPr algn="l"/>
                      <a:endParaRPr lang="en-US" sz="1100" b="0" u="none" dirty="0">
                        <a:solidFill>
                          <a:srgbClr val="002060"/>
                        </a:solidFill>
                      </a:endParaRPr>
                    </a:p>
                    <a:p>
                      <a:pPr algn="l"/>
                      <a:r>
                        <a:rPr lang="en-US" sz="1100" b="1" u="sng" dirty="0">
                          <a:solidFill>
                            <a:srgbClr val="002060"/>
                          </a:solidFill>
                        </a:rPr>
                        <a:t>Literacy Focus</a:t>
                      </a:r>
                    </a:p>
                    <a:p>
                      <a:pPr algn="l"/>
                      <a:endParaRPr lang="en-US" sz="1100" b="0" u="none" dirty="0">
                        <a:solidFill>
                          <a:srgbClr val="002060"/>
                        </a:solidFill>
                      </a:endParaRPr>
                    </a:p>
                    <a:p>
                      <a:pPr algn="l"/>
                      <a:r>
                        <a:rPr lang="en-US" sz="1100" b="0" u="none" dirty="0">
                          <a:solidFill>
                            <a:srgbClr val="002060"/>
                          </a:solidFill>
                        </a:rPr>
                        <a:t>Word rich meanings</a:t>
                      </a:r>
                    </a:p>
                    <a:p>
                      <a:pPr algn="l"/>
                      <a:r>
                        <a:rPr lang="en-US" sz="1100" b="0" u="none" dirty="0">
                          <a:solidFill>
                            <a:srgbClr val="002060"/>
                          </a:solidFill>
                        </a:rPr>
                        <a:t>Comprehension task</a:t>
                      </a:r>
                    </a:p>
                    <a:p>
                      <a:pPr algn="l"/>
                      <a:endParaRPr lang="en-US" sz="1100" b="0" u="none" dirty="0">
                        <a:solidFill>
                          <a:srgbClr val="002060"/>
                        </a:solidFill>
                      </a:endParaRPr>
                    </a:p>
                    <a:p>
                      <a:pPr algn="l"/>
                      <a:endParaRPr lang="en-US" sz="1100" b="0" u="none" dirty="0">
                        <a:solidFill>
                          <a:srgbClr val="002060"/>
                        </a:solidFill>
                      </a:endParaRPr>
                    </a:p>
                    <a:p>
                      <a:pPr algn="l"/>
                      <a:r>
                        <a:rPr lang="en-US" sz="1100" b="1" u="sng" dirty="0">
                          <a:solidFill>
                            <a:srgbClr val="002060"/>
                          </a:solidFill>
                        </a:rPr>
                        <a:t>Numeracy Focus</a:t>
                      </a:r>
                    </a:p>
                    <a:p>
                      <a:pPr algn="l"/>
                      <a:endParaRPr lang="en-US" sz="1100" b="1" u="sng" dirty="0">
                        <a:solidFill>
                          <a:srgbClr val="002060"/>
                        </a:solidFill>
                      </a:endParaRPr>
                    </a:p>
                    <a:p>
                      <a:pPr algn="l"/>
                      <a:r>
                        <a:rPr lang="en-US" sz="1100" b="0" u="none" dirty="0">
                          <a:solidFill>
                            <a:srgbClr val="002060"/>
                          </a:solidFill>
                        </a:rPr>
                        <a:t>Measuring in ml, grams, weighing out, portion sizes, dividing.</a:t>
                      </a:r>
                    </a:p>
                    <a:p>
                      <a:pPr algn="l"/>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l"/>
                      <a:endParaRPr lang="en-US" sz="1100" b="1" u="sng" dirty="0">
                        <a:solidFill>
                          <a:srgbClr val="002060"/>
                        </a:solidFill>
                      </a:endParaRPr>
                    </a:p>
                    <a:p>
                      <a:pPr algn="l"/>
                      <a:r>
                        <a:rPr lang="en-US" sz="1100" b="0" u="none" dirty="0">
                          <a:solidFill>
                            <a:srgbClr val="002060"/>
                          </a:solidFill>
                        </a:rPr>
                        <a:t>K</a:t>
                      </a:r>
                      <a:r>
                        <a:rPr lang="en-GB" sz="1100" b="0" u="none" dirty="0">
                          <a:solidFill>
                            <a:srgbClr val="002060"/>
                          </a:solidFill>
                        </a:rPr>
                        <a:t>S4 – Hospitality and Catering</a:t>
                      </a: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1"/>
            <a:ext cx="4068854" cy="2273770"/>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151749" cy="212365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a:ln>
                  <a:noFill/>
                </a:ln>
                <a:solidFill>
                  <a:prstClr val="black"/>
                </a:solidFill>
                <a:effectLst/>
                <a:uLnTx/>
                <a:uFillTx/>
                <a:latin typeface="Calibri" panose="020F0502020204030204"/>
                <a:ea typeface="+mn-ea"/>
                <a:cs typeface="+mn-cs"/>
              </a:rPr>
              <a:t>The bigger picture: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Personal development opportunities.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Career links.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Nutritional therapist, food technologist, quality manager, catering, chef, hospitality industry, business owner</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4728205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1967</TotalTime>
  <Words>4573</Words>
  <Application>Microsoft Office PowerPoint</Application>
  <PresentationFormat>Widescreen</PresentationFormat>
  <Paragraphs>566</Paragraphs>
  <Slides>9</Slides>
  <Notes>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Calibri</vt:lpstr>
      <vt:lpstr>Calibri Light</vt:lpstr>
      <vt:lpstr>Times New Roman</vt: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Hillside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Smith, Graeme</dc:creator>
  <cp:lastModifiedBy>Wardale, Stephanie</cp:lastModifiedBy>
  <cp:revision>169</cp:revision>
  <cp:lastPrinted>2020-11-06T15:59:17Z</cp:lastPrinted>
  <dcterms:created xsi:type="dcterms:W3CDTF">2020-02-24T11:11:20Z</dcterms:created>
  <dcterms:modified xsi:type="dcterms:W3CDTF">2023-04-22T07:14:23Z</dcterms:modified>
</cp:coreProperties>
</file>