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674926-0DB1-419D-8214-76D69420FB39}" type="datetimeFigureOut">
              <a:rPr lang="en-GB" smtClean="0"/>
              <a:t>07/03/2023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9ADF91-0ADB-4213-BE52-DA0876B109C9}" type="slidenum">
              <a:rPr lang="en-GB" smtClean="0"/>
              <a:t>‹#›</a:t>
            </a:fld>
            <a:endParaRPr lang="en-GB"/>
          </a:p>
        </p:txBody>
      </p:sp>
    </p:spTree>
    <p:extLst>
      <p:ext uri="{BB962C8B-B14F-4D97-AF65-F5344CB8AC3E}">
        <p14:creationId xmlns:p14="http://schemas.microsoft.com/office/powerpoint/2010/main" val="2405101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CF97BBF-8D3D-436C-91B2-3F2A168CE847}" type="slidenum">
              <a:rPr lang="en-GB" smtClean="0"/>
              <a:t>1</a:t>
            </a:fld>
            <a:endParaRPr lang="en-GB"/>
          </a:p>
        </p:txBody>
      </p:sp>
    </p:spTree>
    <p:extLst>
      <p:ext uri="{BB962C8B-B14F-4D97-AF65-F5344CB8AC3E}">
        <p14:creationId xmlns:p14="http://schemas.microsoft.com/office/powerpoint/2010/main" val="1992389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622CD-3E48-48E3-AB25-76014656C4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976D8FD-2E21-4B1D-B5BF-1916166A6D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9CBA593-49D4-428F-84DD-E1C05DD0322B}"/>
              </a:ext>
            </a:extLst>
          </p:cNvPr>
          <p:cNvSpPr>
            <a:spLocks noGrp="1"/>
          </p:cNvSpPr>
          <p:nvPr>
            <p:ph type="dt" sz="half" idx="10"/>
          </p:nvPr>
        </p:nvSpPr>
        <p:spPr/>
        <p:txBody>
          <a:bodyPr/>
          <a:lstStyle/>
          <a:p>
            <a:fld id="{162A58C0-07B7-499A-8AEB-5B811017721A}" type="datetimeFigureOut">
              <a:rPr lang="en-GB" smtClean="0"/>
              <a:t>07/03/2023</a:t>
            </a:fld>
            <a:endParaRPr lang="en-GB"/>
          </a:p>
        </p:txBody>
      </p:sp>
      <p:sp>
        <p:nvSpPr>
          <p:cNvPr id="5" name="Footer Placeholder 4">
            <a:extLst>
              <a:ext uri="{FF2B5EF4-FFF2-40B4-BE49-F238E27FC236}">
                <a16:creationId xmlns:a16="http://schemas.microsoft.com/office/drawing/2014/main" id="{20772B75-FD9A-44F5-A074-080E2ED691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2C6608-DAF9-4B85-A3E8-7541D3C8A4AC}"/>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684340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8890F-3B0C-4A64-8FF4-EE0325B7969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34C899E-8F91-48E2-9B72-79D17202C1F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1443F1-DF64-4D3E-916F-32132DF59ABC}"/>
              </a:ext>
            </a:extLst>
          </p:cNvPr>
          <p:cNvSpPr>
            <a:spLocks noGrp="1"/>
          </p:cNvSpPr>
          <p:nvPr>
            <p:ph type="dt" sz="half" idx="10"/>
          </p:nvPr>
        </p:nvSpPr>
        <p:spPr/>
        <p:txBody>
          <a:bodyPr/>
          <a:lstStyle/>
          <a:p>
            <a:fld id="{162A58C0-07B7-499A-8AEB-5B811017721A}" type="datetimeFigureOut">
              <a:rPr lang="en-GB" smtClean="0"/>
              <a:t>07/03/2023</a:t>
            </a:fld>
            <a:endParaRPr lang="en-GB"/>
          </a:p>
        </p:txBody>
      </p:sp>
      <p:sp>
        <p:nvSpPr>
          <p:cNvPr id="5" name="Footer Placeholder 4">
            <a:extLst>
              <a:ext uri="{FF2B5EF4-FFF2-40B4-BE49-F238E27FC236}">
                <a16:creationId xmlns:a16="http://schemas.microsoft.com/office/drawing/2014/main" id="{9C31E235-A250-424F-B354-D9551C8824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E0DA70-CB8F-4D6A-BA76-793217F0F445}"/>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331511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5C9F19-7006-46F5-94EB-A6273A6E286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147AA-96E8-4004-B372-EE0F5FE983E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78BF51-B3C5-4014-B451-0B243FE0780D}"/>
              </a:ext>
            </a:extLst>
          </p:cNvPr>
          <p:cNvSpPr>
            <a:spLocks noGrp="1"/>
          </p:cNvSpPr>
          <p:nvPr>
            <p:ph type="dt" sz="half" idx="10"/>
          </p:nvPr>
        </p:nvSpPr>
        <p:spPr/>
        <p:txBody>
          <a:bodyPr/>
          <a:lstStyle/>
          <a:p>
            <a:fld id="{162A58C0-07B7-499A-8AEB-5B811017721A}" type="datetimeFigureOut">
              <a:rPr lang="en-GB" smtClean="0"/>
              <a:t>07/03/2023</a:t>
            </a:fld>
            <a:endParaRPr lang="en-GB"/>
          </a:p>
        </p:txBody>
      </p:sp>
      <p:sp>
        <p:nvSpPr>
          <p:cNvPr id="5" name="Footer Placeholder 4">
            <a:extLst>
              <a:ext uri="{FF2B5EF4-FFF2-40B4-BE49-F238E27FC236}">
                <a16:creationId xmlns:a16="http://schemas.microsoft.com/office/drawing/2014/main" id="{7C92878E-ED7B-4CD8-931C-FD59756332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AECA8E-7261-449E-984E-EB9A3748546C}"/>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2310147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E069D-E1AE-4704-BF8B-65286B541B0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3DCC7E-AF4C-45B4-A1A2-939832C62C1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81249D-5AC7-4DD5-B835-D224E2A3EFB0}"/>
              </a:ext>
            </a:extLst>
          </p:cNvPr>
          <p:cNvSpPr>
            <a:spLocks noGrp="1"/>
          </p:cNvSpPr>
          <p:nvPr>
            <p:ph type="dt" sz="half" idx="10"/>
          </p:nvPr>
        </p:nvSpPr>
        <p:spPr/>
        <p:txBody>
          <a:bodyPr/>
          <a:lstStyle/>
          <a:p>
            <a:fld id="{162A58C0-07B7-499A-8AEB-5B811017721A}" type="datetimeFigureOut">
              <a:rPr lang="en-GB" smtClean="0"/>
              <a:t>07/03/2023</a:t>
            </a:fld>
            <a:endParaRPr lang="en-GB"/>
          </a:p>
        </p:txBody>
      </p:sp>
      <p:sp>
        <p:nvSpPr>
          <p:cNvPr id="5" name="Footer Placeholder 4">
            <a:extLst>
              <a:ext uri="{FF2B5EF4-FFF2-40B4-BE49-F238E27FC236}">
                <a16:creationId xmlns:a16="http://schemas.microsoft.com/office/drawing/2014/main" id="{EA7F388E-64D6-4019-B66E-93C722A38E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BCA689-F724-4E63-8B45-B6DCFD28E6CF}"/>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2492390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F8408-4916-49B0-8860-F4A145C47E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916A656-0609-429E-B173-50DF1EA122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494B42B-3096-48E2-8A69-CE20BB2636F4}"/>
              </a:ext>
            </a:extLst>
          </p:cNvPr>
          <p:cNvSpPr>
            <a:spLocks noGrp="1"/>
          </p:cNvSpPr>
          <p:nvPr>
            <p:ph type="dt" sz="half" idx="10"/>
          </p:nvPr>
        </p:nvSpPr>
        <p:spPr/>
        <p:txBody>
          <a:bodyPr/>
          <a:lstStyle/>
          <a:p>
            <a:fld id="{162A58C0-07B7-499A-8AEB-5B811017721A}" type="datetimeFigureOut">
              <a:rPr lang="en-GB" smtClean="0"/>
              <a:t>07/03/2023</a:t>
            </a:fld>
            <a:endParaRPr lang="en-GB"/>
          </a:p>
        </p:txBody>
      </p:sp>
      <p:sp>
        <p:nvSpPr>
          <p:cNvPr id="5" name="Footer Placeholder 4">
            <a:extLst>
              <a:ext uri="{FF2B5EF4-FFF2-40B4-BE49-F238E27FC236}">
                <a16:creationId xmlns:a16="http://schemas.microsoft.com/office/drawing/2014/main" id="{1F50EA8F-CA35-443B-847B-FE4BEE9385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30085C-E38D-40FD-9B1F-6FF7D3B0112D}"/>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4215894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CE069-7138-4829-AC88-D5221B919FA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7723D7F-AFFC-4CD6-A107-37831041038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AA5738C-54FE-4F0C-9E69-B9470F148F4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2FF786A-CB64-4FDF-891F-7279D61DB8A7}"/>
              </a:ext>
            </a:extLst>
          </p:cNvPr>
          <p:cNvSpPr>
            <a:spLocks noGrp="1"/>
          </p:cNvSpPr>
          <p:nvPr>
            <p:ph type="dt" sz="half" idx="10"/>
          </p:nvPr>
        </p:nvSpPr>
        <p:spPr/>
        <p:txBody>
          <a:bodyPr/>
          <a:lstStyle/>
          <a:p>
            <a:fld id="{162A58C0-07B7-499A-8AEB-5B811017721A}" type="datetimeFigureOut">
              <a:rPr lang="en-GB" smtClean="0"/>
              <a:t>07/03/2023</a:t>
            </a:fld>
            <a:endParaRPr lang="en-GB"/>
          </a:p>
        </p:txBody>
      </p:sp>
      <p:sp>
        <p:nvSpPr>
          <p:cNvPr id="6" name="Footer Placeholder 5">
            <a:extLst>
              <a:ext uri="{FF2B5EF4-FFF2-40B4-BE49-F238E27FC236}">
                <a16:creationId xmlns:a16="http://schemas.microsoft.com/office/drawing/2014/main" id="{35D761A7-0E67-40FB-B4C5-5BF6077F73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FAD4F3-9216-4596-9BA6-1FE039114F51}"/>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4237375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24CEE-149E-45F7-8FA4-1B8EAE7D44F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D9C2DA-177C-4F49-A853-8CC54E0818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6BD35AA-237C-4CBC-BF26-77AB72C9DF0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479A08E-9DC3-4C4F-9A26-43AAB14F44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894DE60-CBD0-4231-BE72-D2927EF3F41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8F13484-5A01-4369-92D6-A38C0069B218}"/>
              </a:ext>
            </a:extLst>
          </p:cNvPr>
          <p:cNvSpPr>
            <a:spLocks noGrp="1"/>
          </p:cNvSpPr>
          <p:nvPr>
            <p:ph type="dt" sz="half" idx="10"/>
          </p:nvPr>
        </p:nvSpPr>
        <p:spPr/>
        <p:txBody>
          <a:bodyPr/>
          <a:lstStyle/>
          <a:p>
            <a:fld id="{162A58C0-07B7-499A-8AEB-5B811017721A}" type="datetimeFigureOut">
              <a:rPr lang="en-GB" smtClean="0"/>
              <a:t>07/03/2023</a:t>
            </a:fld>
            <a:endParaRPr lang="en-GB"/>
          </a:p>
        </p:txBody>
      </p:sp>
      <p:sp>
        <p:nvSpPr>
          <p:cNvPr id="8" name="Footer Placeholder 7">
            <a:extLst>
              <a:ext uri="{FF2B5EF4-FFF2-40B4-BE49-F238E27FC236}">
                <a16:creationId xmlns:a16="http://schemas.microsoft.com/office/drawing/2014/main" id="{A7043340-37E2-499B-A755-06E9173CC7D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821E14F-2D67-46EB-974A-0AF3E93A12E7}"/>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1137649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EB71A-F117-46B7-8A7B-4C5E60CBDE7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ADDFA2D-9B1C-4973-AA83-1B6383AC5425}"/>
              </a:ext>
            </a:extLst>
          </p:cNvPr>
          <p:cNvSpPr>
            <a:spLocks noGrp="1"/>
          </p:cNvSpPr>
          <p:nvPr>
            <p:ph type="dt" sz="half" idx="10"/>
          </p:nvPr>
        </p:nvSpPr>
        <p:spPr/>
        <p:txBody>
          <a:bodyPr/>
          <a:lstStyle/>
          <a:p>
            <a:fld id="{162A58C0-07B7-499A-8AEB-5B811017721A}" type="datetimeFigureOut">
              <a:rPr lang="en-GB" smtClean="0"/>
              <a:t>07/03/2023</a:t>
            </a:fld>
            <a:endParaRPr lang="en-GB"/>
          </a:p>
        </p:txBody>
      </p:sp>
      <p:sp>
        <p:nvSpPr>
          <p:cNvPr id="4" name="Footer Placeholder 3">
            <a:extLst>
              <a:ext uri="{FF2B5EF4-FFF2-40B4-BE49-F238E27FC236}">
                <a16:creationId xmlns:a16="http://schemas.microsoft.com/office/drawing/2014/main" id="{F527A0F6-04D0-418B-87ED-8FB02A4F956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12141E7-EC60-4E88-8375-69044C24473B}"/>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3302232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24EB52-7068-4A6E-ABF8-DF5E39283F37}"/>
              </a:ext>
            </a:extLst>
          </p:cNvPr>
          <p:cNvSpPr>
            <a:spLocks noGrp="1"/>
          </p:cNvSpPr>
          <p:nvPr>
            <p:ph type="dt" sz="half" idx="10"/>
          </p:nvPr>
        </p:nvSpPr>
        <p:spPr/>
        <p:txBody>
          <a:bodyPr/>
          <a:lstStyle/>
          <a:p>
            <a:fld id="{162A58C0-07B7-499A-8AEB-5B811017721A}" type="datetimeFigureOut">
              <a:rPr lang="en-GB" smtClean="0"/>
              <a:t>07/03/2023</a:t>
            </a:fld>
            <a:endParaRPr lang="en-GB"/>
          </a:p>
        </p:txBody>
      </p:sp>
      <p:sp>
        <p:nvSpPr>
          <p:cNvPr id="3" name="Footer Placeholder 2">
            <a:extLst>
              <a:ext uri="{FF2B5EF4-FFF2-40B4-BE49-F238E27FC236}">
                <a16:creationId xmlns:a16="http://schemas.microsoft.com/office/drawing/2014/main" id="{5BE1DE41-1C9A-4ABF-9206-8B239A24D1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B6B667A-8F52-4246-908C-3F5CD61000AC}"/>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3602466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14C5D-B19E-4ACF-805B-BA2C6E40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6DF95EE-5EF4-40F7-8F1F-2BC6C5A694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90A6C5A-1604-49F1-8B54-1AC1F29A13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54788E-DC96-4595-871A-A4955BD78752}"/>
              </a:ext>
            </a:extLst>
          </p:cNvPr>
          <p:cNvSpPr>
            <a:spLocks noGrp="1"/>
          </p:cNvSpPr>
          <p:nvPr>
            <p:ph type="dt" sz="half" idx="10"/>
          </p:nvPr>
        </p:nvSpPr>
        <p:spPr/>
        <p:txBody>
          <a:bodyPr/>
          <a:lstStyle/>
          <a:p>
            <a:fld id="{162A58C0-07B7-499A-8AEB-5B811017721A}" type="datetimeFigureOut">
              <a:rPr lang="en-GB" smtClean="0"/>
              <a:t>07/03/2023</a:t>
            </a:fld>
            <a:endParaRPr lang="en-GB"/>
          </a:p>
        </p:txBody>
      </p:sp>
      <p:sp>
        <p:nvSpPr>
          <p:cNvPr id="6" name="Footer Placeholder 5">
            <a:extLst>
              <a:ext uri="{FF2B5EF4-FFF2-40B4-BE49-F238E27FC236}">
                <a16:creationId xmlns:a16="http://schemas.microsoft.com/office/drawing/2014/main" id="{5D752B0A-4A67-4797-A76F-90939389DE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24F5BE-5D61-4B6B-BE6F-C4F96D83BEFC}"/>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2231561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F4C5A-860B-4573-B3B0-82F2F7D1BB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061C320-EF3B-4337-A40B-F5B903A734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088991C-98A7-4DD0-ADA0-6FCF1D4D1D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E5415D-6027-459F-BAB8-0800184FD637}"/>
              </a:ext>
            </a:extLst>
          </p:cNvPr>
          <p:cNvSpPr>
            <a:spLocks noGrp="1"/>
          </p:cNvSpPr>
          <p:nvPr>
            <p:ph type="dt" sz="half" idx="10"/>
          </p:nvPr>
        </p:nvSpPr>
        <p:spPr/>
        <p:txBody>
          <a:bodyPr/>
          <a:lstStyle/>
          <a:p>
            <a:fld id="{162A58C0-07B7-499A-8AEB-5B811017721A}" type="datetimeFigureOut">
              <a:rPr lang="en-GB" smtClean="0"/>
              <a:t>07/03/2023</a:t>
            </a:fld>
            <a:endParaRPr lang="en-GB"/>
          </a:p>
        </p:txBody>
      </p:sp>
      <p:sp>
        <p:nvSpPr>
          <p:cNvPr id="6" name="Footer Placeholder 5">
            <a:extLst>
              <a:ext uri="{FF2B5EF4-FFF2-40B4-BE49-F238E27FC236}">
                <a16:creationId xmlns:a16="http://schemas.microsoft.com/office/drawing/2014/main" id="{39D90EB2-775B-4F7E-AF71-AAA28E92DE9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196EEF-8DC7-4F74-BD26-B87992CADC7E}"/>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85995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2B9987-E063-48E1-8B98-709D671F32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984BE1-C37F-4332-939A-F706FFF744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F1C093-2EF4-4ED0-9135-B1D016A72E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A58C0-07B7-499A-8AEB-5B811017721A}" type="datetimeFigureOut">
              <a:rPr lang="en-GB" smtClean="0"/>
              <a:t>07/03/2023</a:t>
            </a:fld>
            <a:endParaRPr lang="en-GB"/>
          </a:p>
        </p:txBody>
      </p:sp>
      <p:sp>
        <p:nvSpPr>
          <p:cNvPr id="5" name="Footer Placeholder 4">
            <a:extLst>
              <a:ext uri="{FF2B5EF4-FFF2-40B4-BE49-F238E27FC236}">
                <a16:creationId xmlns:a16="http://schemas.microsoft.com/office/drawing/2014/main" id="{B8096F8A-AF51-4249-BAED-7D4D168300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4254A47-23F6-4BE2-A96F-D1D0928698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41F4E7-3513-4F24-A337-28FF68421463}" type="slidenum">
              <a:rPr lang="en-GB" smtClean="0"/>
              <a:t>‹#›</a:t>
            </a:fld>
            <a:endParaRPr lang="en-GB"/>
          </a:p>
        </p:txBody>
      </p:sp>
    </p:spTree>
    <p:extLst>
      <p:ext uri="{BB962C8B-B14F-4D97-AF65-F5344CB8AC3E}">
        <p14:creationId xmlns:p14="http://schemas.microsoft.com/office/powerpoint/2010/main" val="3110471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a:extLst>
              <a:ext uri="{FF2B5EF4-FFF2-40B4-BE49-F238E27FC236}">
                <a16:creationId xmlns:a16="http://schemas.microsoft.com/office/drawing/2014/main" id="{4DC9C0DB-C06C-4B2E-9803-7AE6812167D7}"/>
              </a:ext>
            </a:extLst>
          </p:cNvPr>
          <p:cNvSpPr txBox="1">
            <a:spLocks noChangeArrowheads="1"/>
          </p:cNvSpPr>
          <p:nvPr/>
        </p:nvSpPr>
        <p:spPr bwMode="auto">
          <a:xfrm>
            <a:off x="165342" y="268157"/>
            <a:ext cx="6417945" cy="3619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600" b="1">
                <a:effectLst/>
                <a:latin typeface="Calibri"/>
                <a:ea typeface="Calibri" panose="020F0502020204030204" pitchFamily="34" charset="0"/>
                <a:cs typeface="Times New Roman"/>
              </a:rPr>
              <a:t>Journey of knowledge: </a:t>
            </a:r>
            <a:r>
              <a:rPr lang="en-GB" sz="1600" b="1">
                <a:latin typeface="Calibri"/>
                <a:ea typeface="Calibri" panose="020F0502020204030204" pitchFamily="34" charset="0"/>
                <a:cs typeface="Times New Roman"/>
              </a:rPr>
              <a:t>Y7 Sonnets and their significance</a:t>
            </a:r>
            <a:endParaRPr lang="en-GB" sz="1100">
              <a:effectLst/>
              <a:latin typeface="Calibri"/>
              <a:ea typeface="Calibri" panose="020F0502020204030204" pitchFamily="34" charset="0"/>
              <a:cs typeface="Times New Roman" panose="02020603050405020304" pitchFamily="18" charset="0"/>
            </a:endParaRPr>
          </a:p>
        </p:txBody>
      </p:sp>
      <p:sp>
        <p:nvSpPr>
          <p:cNvPr id="11" name="TextBox 4">
            <a:extLst>
              <a:ext uri="{FF2B5EF4-FFF2-40B4-BE49-F238E27FC236}">
                <a16:creationId xmlns:a16="http://schemas.microsoft.com/office/drawing/2014/main" id="{31CB9A6E-E90D-41E8-AD2D-6A0C767F502F}"/>
              </a:ext>
            </a:extLst>
          </p:cNvPr>
          <p:cNvSpPr txBox="1"/>
          <p:nvPr/>
        </p:nvSpPr>
        <p:spPr>
          <a:xfrm>
            <a:off x="165342" y="725129"/>
            <a:ext cx="6417945" cy="1699093"/>
          </a:xfrm>
          <a:prstGeom prst="rect">
            <a:avLst/>
          </a:prstGeom>
          <a:solidFill>
            <a:schemeClr val="bg1">
              <a:lumMod val="85000"/>
            </a:schemeClr>
          </a:solidFill>
          <a:ln w="3175">
            <a:noFill/>
          </a:ln>
        </p:spPr>
        <p:txBody>
          <a:bodyPr wrap="square" lIns="91440" tIns="45720" rIns="91440" bIns="45720" rtlCol="0" anchor="t">
            <a:noAutofit/>
          </a:bodyPr>
          <a:lstStyle/>
          <a:p>
            <a:r>
              <a:rPr lang="en-GB" sz="10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Context and Introduction to Unit:</a:t>
            </a:r>
          </a:p>
          <a:p>
            <a:endParaRPr lang="en-GB" sz="10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GB" sz="1000">
                <a:solidFill>
                  <a:srgbClr val="000000"/>
                </a:solidFill>
                <a:latin typeface="Calibri"/>
                <a:ea typeface="Times New Roman" panose="02020603050405020304" pitchFamily="18" charset="0"/>
                <a:cs typeface="Times New Roman"/>
              </a:rPr>
              <a:t>You will learn about the history of the sonnet form, including the Petrarchan and Shakespearean traditions, understanding why this is a prolific form. You will read a range of sonnets from different time periods and by a wide range of poets. Through this you will explore how these poets have challenged the rules of sonnet form. </a:t>
            </a:r>
          </a:p>
          <a:p>
            <a:endParaRPr lang="en-GB" sz="1000">
              <a:solidFill>
                <a:srgbClr val="000000"/>
              </a:solidFill>
              <a:latin typeface="Calibri"/>
              <a:ea typeface="Times New Roman" panose="02020603050405020304" pitchFamily="18" charset="0"/>
              <a:cs typeface="Times New Roman"/>
            </a:endParaRPr>
          </a:p>
          <a:p>
            <a:r>
              <a:rPr lang="en-GB" sz="1000">
                <a:solidFill>
                  <a:srgbClr val="000000"/>
                </a:solidFill>
                <a:latin typeface="Calibri"/>
                <a:ea typeface="Times New Roman" panose="02020603050405020304" pitchFamily="18" charset="0"/>
                <a:cs typeface="Times New Roman"/>
              </a:rPr>
              <a:t>You will read a selection of sonnets, identifying and commenting upon themes and authorial methods. From your reading you will develop your ability to create topic sentences and use the ‘What? How? Why?’ approach to analytical paragraphs. </a:t>
            </a:r>
          </a:p>
          <a:p>
            <a:r>
              <a:rPr lang="en-GB" sz="1000">
                <a:ea typeface="+mn-lt"/>
                <a:cs typeface="+mn-lt"/>
              </a:rPr>
              <a:t> </a:t>
            </a:r>
            <a:endParaRPr lang="en-GB"/>
          </a:p>
        </p:txBody>
      </p:sp>
      <p:graphicFrame>
        <p:nvGraphicFramePr>
          <p:cNvPr id="5" name="Table 5">
            <a:extLst>
              <a:ext uri="{FF2B5EF4-FFF2-40B4-BE49-F238E27FC236}">
                <a16:creationId xmlns:a16="http://schemas.microsoft.com/office/drawing/2014/main" id="{07BC1400-C5D6-4C46-AB07-B4C7B3C79B0E}"/>
              </a:ext>
            </a:extLst>
          </p:cNvPr>
          <p:cNvGraphicFramePr>
            <a:graphicFrameLocks noGrp="1"/>
          </p:cNvGraphicFramePr>
          <p:nvPr>
            <p:extLst>
              <p:ext uri="{D42A27DB-BD31-4B8C-83A1-F6EECF244321}">
                <p14:modId xmlns:p14="http://schemas.microsoft.com/office/powerpoint/2010/main" val="1154001334"/>
              </p:ext>
            </p:extLst>
          </p:nvPr>
        </p:nvGraphicFramePr>
        <p:xfrm>
          <a:off x="165342" y="2501002"/>
          <a:ext cx="11834002" cy="4255397"/>
        </p:xfrm>
        <a:graphic>
          <a:graphicData uri="http://schemas.openxmlformats.org/drawingml/2006/table">
            <a:tbl>
              <a:tblPr firstRow="1" bandRow="1">
                <a:tableStyleId>{5940675A-B579-460E-94D1-54222C63F5DA}</a:tableStyleId>
              </a:tblPr>
              <a:tblGrid>
                <a:gridCol w="3944667">
                  <a:extLst>
                    <a:ext uri="{9D8B030D-6E8A-4147-A177-3AD203B41FA5}">
                      <a16:colId xmlns:a16="http://schemas.microsoft.com/office/drawing/2014/main" val="3916695900"/>
                    </a:ext>
                  </a:extLst>
                </a:gridCol>
                <a:gridCol w="4319616">
                  <a:extLst>
                    <a:ext uri="{9D8B030D-6E8A-4147-A177-3AD203B41FA5}">
                      <a16:colId xmlns:a16="http://schemas.microsoft.com/office/drawing/2014/main" val="843869493"/>
                    </a:ext>
                  </a:extLst>
                </a:gridCol>
                <a:gridCol w="3569719">
                  <a:extLst>
                    <a:ext uri="{9D8B030D-6E8A-4147-A177-3AD203B41FA5}">
                      <a16:colId xmlns:a16="http://schemas.microsoft.com/office/drawing/2014/main" val="1895939710"/>
                    </a:ext>
                  </a:extLst>
                </a:gridCol>
              </a:tblGrid>
              <a:tr h="4255397">
                <a:tc>
                  <a:txBody>
                    <a:bodyPr/>
                    <a:lstStyle/>
                    <a:p>
                      <a:pPr lvl="0"/>
                      <a:r>
                        <a:rPr lang="en-GB" sz="1200" b="1" dirty="0">
                          <a:effectLst/>
                          <a:latin typeface="+mn-lt"/>
                          <a:ea typeface="Calibri" panose="020F0502020204030204" pitchFamily="34" charset="0"/>
                          <a:cs typeface="Times New Roman"/>
                        </a:rPr>
                        <a:t>Core Knowledge: by the end of the unit, I will be able to answer the following questions: </a:t>
                      </a:r>
                    </a:p>
                    <a:p>
                      <a:pPr marL="285750" lvl="0" indent="-285750">
                        <a:buFont typeface="Arial" panose="020B0604020202020204" pitchFamily="34" charset="0"/>
                        <a:buChar char="•"/>
                      </a:pPr>
                      <a:r>
                        <a:rPr lang="en-GB" sz="1200" kern="1200" dirty="0">
                          <a:solidFill>
                            <a:schemeClr val="tx1"/>
                          </a:solidFill>
                          <a:effectLst/>
                          <a:latin typeface="+mn-lt"/>
                          <a:ea typeface="+mn-ea"/>
                          <a:cs typeface="+mn-cs"/>
                        </a:rPr>
                        <a:t>What is a sonnet? </a:t>
                      </a:r>
                    </a:p>
                    <a:p>
                      <a:pPr marL="285750" lvl="0" indent="-285750">
                        <a:buFont typeface="Arial" panose="020B0604020202020204" pitchFamily="34" charset="0"/>
                        <a:buChar char="•"/>
                      </a:pPr>
                      <a:r>
                        <a:rPr lang="en-GB" sz="1200" kern="1200" dirty="0">
                          <a:solidFill>
                            <a:schemeClr val="tx1"/>
                          </a:solidFill>
                          <a:effectLst/>
                          <a:latin typeface="+mn-lt"/>
                          <a:ea typeface="+mn-ea"/>
                          <a:cs typeface="+mn-cs"/>
                        </a:rPr>
                        <a:t>What is the history of the sonnet?</a:t>
                      </a:r>
                    </a:p>
                    <a:p>
                      <a:pPr marL="285750" lvl="0" indent="-285750">
                        <a:buFont typeface="Arial" panose="020B0604020202020204" pitchFamily="34" charset="0"/>
                        <a:buChar char="•"/>
                      </a:pPr>
                      <a:r>
                        <a:rPr lang="en-GB" sz="1200" kern="1200" dirty="0">
                          <a:solidFill>
                            <a:schemeClr val="tx1"/>
                          </a:solidFill>
                          <a:effectLst/>
                          <a:latin typeface="+mn-lt"/>
                          <a:ea typeface="+mn-ea"/>
                          <a:cs typeface="+mn-cs"/>
                        </a:rPr>
                        <a:t>What is a Petrarchan sonnet? </a:t>
                      </a:r>
                    </a:p>
                    <a:p>
                      <a:pPr marL="285750" lvl="0" indent="-285750">
                        <a:buFont typeface="Arial" panose="020B0604020202020204" pitchFamily="34" charset="0"/>
                        <a:buChar char="•"/>
                      </a:pPr>
                      <a:r>
                        <a:rPr lang="en-GB" sz="1200" kern="1200" dirty="0">
                          <a:solidFill>
                            <a:schemeClr val="tx1"/>
                          </a:solidFill>
                          <a:effectLst/>
                          <a:latin typeface="+mn-lt"/>
                          <a:ea typeface="+mn-ea"/>
                          <a:cs typeface="+mn-cs"/>
                        </a:rPr>
                        <a:t>What is a Shakespearean sonnet?</a:t>
                      </a:r>
                    </a:p>
                    <a:p>
                      <a:pPr marL="285750" lvl="0" indent="-285750">
                        <a:buFont typeface="Arial" panose="020B0604020202020204" pitchFamily="34" charset="0"/>
                        <a:buChar char="•"/>
                      </a:pPr>
                      <a:r>
                        <a:rPr lang="en-GB" sz="1200" kern="1200" dirty="0">
                          <a:solidFill>
                            <a:schemeClr val="tx1"/>
                          </a:solidFill>
                          <a:effectLst/>
                          <a:latin typeface="+mn-lt"/>
                          <a:ea typeface="+mn-ea"/>
                          <a:cs typeface="+mn-cs"/>
                        </a:rPr>
                        <a:t>Why is the sonnet form important? </a:t>
                      </a:r>
                    </a:p>
                    <a:p>
                      <a:pPr marL="285750" lvl="0" indent="-285750">
                        <a:buFont typeface="Arial" panose="020B0604020202020204" pitchFamily="34" charset="0"/>
                        <a:buChar char="•"/>
                      </a:pPr>
                      <a:r>
                        <a:rPr lang="en-GB" sz="1200" kern="1200" dirty="0">
                          <a:solidFill>
                            <a:schemeClr val="tx1"/>
                          </a:solidFill>
                          <a:effectLst/>
                          <a:latin typeface="+mn-lt"/>
                          <a:ea typeface="+mn-ea"/>
                          <a:cs typeface="+mn-cs"/>
                        </a:rPr>
                        <a:t>What themes do poets explore in sonnets? </a:t>
                      </a:r>
                    </a:p>
                    <a:p>
                      <a:pPr marL="285750" indent="-285750">
                        <a:buFont typeface="Arial" panose="020B0604020202020204" pitchFamily="34" charset="0"/>
                        <a:buChar char="•"/>
                      </a:pPr>
                      <a:r>
                        <a:rPr lang="en-GB" sz="1200" kern="1200" dirty="0">
                          <a:solidFill>
                            <a:schemeClr val="tx1"/>
                          </a:solidFill>
                          <a:effectLst/>
                          <a:latin typeface="+mn-lt"/>
                          <a:ea typeface="+mn-ea"/>
                          <a:cs typeface="+mn-cs"/>
                        </a:rPr>
                        <a:t>How do poets create powerful images in sonnets? </a:t>
                      </a:r>
                    </a:p>
                    <a:p>
                      <a:pPr marL="285750" indent="-285750">
                        <a:buFont typeface="Arial" panose="020B0604020202020204" pitchFamily="34" charset="0"/>
                        <a:buChar char="•"/>
                      </a:pPr>
                      <a:r>
                        <a:rPr lang="en-GB" sz="1200" b="0" i="0" kern="1200" dirty="0">
                          <a:solidFill>
                            <a:schemeClr val="tx1"/>
                          </a:solidFill>
                          <a:effectLst/>
                          <a:latin typeface="+mn-lt"/>
                          <a:ea typeface="+mn-ea"/>
                          <a:cs typeface="+mn-cs"/>
                        </a:rPr>
                        <a:t>What messages do different sonnets convey to their readers?</a:t>
                      </a:r>
                    </a:p>
                    <a:p>
                      <a:pPr marL="285750" indent="-285750">
                        <a:buFont typeface="Arial" panose="020B0604020202020204" pitchFamily="34" charset="0"/>
                        <a:buChar char="•"/>
                      </a:pPr>
                      <a:r>
                        <a:rPr lang="en-GB" sz="1200" b="0" i="0" kern="1200" dirty="0">
                          <a:solidFill>
                            <a:schemeClr val="tx1"/>
                          </a:solidFill>
                          <a:effectLst/>
                          <a:latin typeface="+mn-lt"/>
                          <a:ea typeface="+mn-ea"/>
                          <a:cs typeface="+mn-cs"/>
                        </a:rPr>
                        <a:t>What metre do sonnets use and why? </a:t>
                      </a:r>
                    </a:p>
                    <a:p>
                      <a:pPr marL="0" indent="0" rtl="0" fontAlgn="base">
                        <a:buFont typeface="Arial" panose="020B0604020202020204" pitchFamily="34" charset="0"/>
                        <a:buNone/>
                      </a:pPr>
                      <a:endParaRPr lang="en-GB" sz="1200" b="0" i="0" u="sng" kern="1200" dirty="0">
                        <a:solidFill>
                          <a:schemeClr val="tx1"/>
                        </a:solidFill>
                        <a:effectLst/>
                        <a:latin typeface="+mn-lt"/>
                        <a:ea typeface="+mn-ea"/>
                        <a:cs typeface="+mn-cs"/>
                      </a:endParaRPr>
                    </a:p>
                    <a:p>
                      <a:pPr marL="0" indent="0" rtl="0" fontAlgn="base">
                        <a:buFont typeface="Arial" panose="020B0604020202020204" pitchFamily="34" charset="0"/>
                        <a:buNone/>
                      </a:pPr>
                      <a:r>
                        <a:rPr lang="en-GB" sz="1200" b="1" u="sng" kern="1200" dirty="0">
                          <a:solidFill>
                            <a:schemeClr val="tx1"/>
                          </a:solidFill>
                          <a:effectLst/>
                          <a:latin typeface="+mn-lt"/>
                          <a:ea typeface="Calibri" panose="020F0502020204030204" pitchFamily="34" charset="0"/>
                          <a:cs typeface="Arial"/>
                        </a:rPr>
                        <a:t>Core Knowledge:</a:t>
                      </a:r>
                    </a:p>
                    <a:p>
                      <a:pPr lvl="0" fontAlgn="base"/>
                      <a:r>
                        <a:rPr lang="en-GB" sz="1200" u="sng" kern="1200" dirty="0">
                          <a:solidFill>
                            <a:schemeClr val="tx1"/>
                          </a:solidFill>
                          <a:effectLst/>
                          <a:latin typeface="+mn-lt"/>
                          <a:ea typeface="+mn-ea"/>
                          <a:cs typeface="+mn-cs"/>
                        </a:rPr>
                        <a:t>Literary concept knowledge</a:t>
                      </a:r>
                      <a:r>
                        <a:rPr lang="en-GB" sz="1200" kern="1200" dirty="0">
                          <a:solidFill>
                            <a:schemeClr val="tx1"/>
                          </a:solidFill>
                          <a:effectLst/>
                          <a:latin typeface="+mn-lt"/>
                          <a:ea typeface="+mn-ea"/>
                          <a:cs typeface="+mn-cs"/>
                        </a:rPr>
                        <a:t>:</a:t>
                      </a:r>
                    </a:p>
                    <a:p>
                      <a:pPr lvl="0" fontAlgn="base"/>
                      <a:r>
                        <a:rPr lang="en-GB" sz="1200" kern="1200" dirty="0">
                          <a:solidFill>
                            <a:schemeClr val="tx1"/>
                          </a:solidFill>
                          <a:effectLst/>
                          <a:latin typeface="+mn-lt"/>
                          <a:ea typeface="+mn-ea"/>
                          <a:cs typeface="+mn-cs"/>
                        </a:rPr>
                        <a:t>the significance of the war sonnet as a literary form</a:t>
                      </a:r>
                    </a:p>
                    <a:p>
                      <a:pPr lvl="0" fontAlgn="base"/>
                      <a:r>
                        <a:rPr lang="en-GB" sz="1200" kern="1200" dirty="0">
                          <a:solidFill>
                            <a:schemeClr val="tx1"/>
                          </a:solidFill>
                          <a:effectLst/>
                          <a:latin typeface="+mn-lt"/>
                          <a:ea typeface="+mn-ea"/>
                          <a:cs typeface="+mn-cs"/>
                        </a:rPr>
                        <a:t>Figurative language: imagery, simile and metaphor</a:t>
                      </a:r>
                    </a:p>
                    <a:p>
                      <a:pPr lvl="0">
                        <a:buNone/>
                      </a:pPr>
                      <a:endParaRPr lang="en-GB" sz="1200" kern="1200" dirty="0">
                        <a:solidFill>
                          <a:schemeClr val="tx1"/>
                        </a:solidFill>
                        <a:effectLst/>
                        <a:latin typeface="+mn-lt"/>
                        <a:ea typeface="+mn-ea"/>
                        <a:cs typeface="+mn-cs"/>
                      </a:endParaRPr>
                    </a:p>
                    <a:p>
                      <a:pPr marL="0" marR="0" lvl="0" indent="0" algn="l" rtl="0" eaLnBrk="1" fontAlgn="base" latinLnBrk="0" hangingPunct="1">
                        <a:lnSpc>
                          <a:spcPct val="100000"/>
                        </a:lnSpc>
                        <a:spcBef>
                          <a:spcPts val="0"/>
                        </a:spcBef>
                        <a:spcAft>
                          <a:spcPts val="0"/>
                        </a:spcAft>
                        <a:buClrTx/>
                        <a:buSzTx/>
                        <a:buFontTx/>
                        <a:buNone/>
                      </a:pPr>
                      <a:r>
                        <a:rPr lang="en-GB" sz="1200" u="sng" kern="1200" dirty="0">
                          <a:solidFill>
                            <a:schemeClr val="tx1"/>
                          </a:solidFill>
                          <a:effectLst/>
                          <a:latin typeface="+mn-lt"/>
                          <a:ea typeface="+mn-ea"/>
                          <a:cs typeface="+mn-cs"/>
                        </a:rPr>
                        <a:t>Knowledge of themes</a:t>
                      </a:r>
                      <a:r>
                        <a:rPr lang="en-GB" sz="1200" kern="1200" dirty="0">
                          <a:solidFill>
                            <a:schemeClr val="tx1"/>
                          </a:solidFill>
                          <a:effectLst/>
                          <a:latin typeface="+mn-lt"/>
                          <a:ea typeface="+mn-ea"/>
                          <a:cs typeface="+mn-cs"/>
                        </a:rPr>
                        <a:t>: </a:t>
                      </a:r>
                    </a:p>
                    <a:p>
                      <a:pPr marL="0" marR="0" lvl="0" indent="0" algn="l">
                        <a:lnSpc>
                          <a:spcPct val="100000"/>
                        </a:lnSpc>
                        <a:spcBef>
                          <a:spcPts val="0"/>
                        </a:spcBef>
                        <a:spcAft>
                          <a:spcPts val="0"/>
                        </a:spcAft>
                        <a:buClrTx/>
                        <a:buSzTx/>
                        <a:buFontTx/>
                        <a:buNone/>
                      </a:pPr>
                      <a:r>
                        <a:rPr lang="en-GB" sz="1200" kern="1200" dirty="0">
                          <a:solidFill>
                            <a:schemeClr val="tx1"/>
                          </a:solidFill>
                          <a:effectLst/>
                          <a:latin typeface="+mn-lt"/>
                          <a:ea typeface="+mn-ea"/>
                          <a:cs typeface="+mn-cs"/>
                        </a:rPr>
                        <a:t>romantic love</a:t>
                      </a:r>
                    </a:p>
                    <a:p>
                      <a:pPr marL="0" marR="0" lvl="0" indent="0" algn="l">
                        <a:lnSpc>
                          <a:spcPct val="100000"/>
                        </a:lnSpc>
                        <a:spcBef>
                          <a:spcPts val="0"/>
                        </a:spcBef>
                        <a:spcAft>
                          <a:spcPts val="0"/>
                        </a:spcAft>
                        <a:buClrTx/>
                        <a:buSzTx/>
                        <a:buFontTx/>
                        <a:buNone/>
                      </a:pPr>
                      <a:r>
                        <a:rPr lang="en-GB" sz="1200" kern="1200" dirty="0">
                          <a:solidFill>
                            <a:schemeClr val="tx1"/>
                          </a:solidFill>
                          <a:effectLst/>
                          <a:latin typeface="+mn-lt"/>
                          <a:ea typeface="+mn-ea"/>
                          <a:cs typeface="+mn-cs"/>
                        </a:rPr>
                        <a:t>enduring love </a:t>
                      </a:r>
                    </a:p>
                    <a:p>
                      <a:pPr marL="0" marR="0" lvl="0" indent="0" algn="l">
                        <a:lnSpc>
                          <a:spcPct val="100000"/>
                        </a:lnSpc>
                        <a:spcBef>
                          <a:spcPts val="0"/>
                        </a:spcBef>
                        <a:spcAft>
                          <a:spcPts val="0"/>
                        </a:spcAft>
                        <a:buClrTx/>
                        <a:buSzTx/>
                        <a:buFontTx/>
                        <a:buNone/>
                      </a:pPr>
                      <a:r>
                        <a:rPr lang="en-GB" sz="1200" kern="1200" dirty="0">
                          <a:solidFill>
                            <a:schemeClr val="tx1"/>
                          </a:solidFill>
                          <a:effectLst/>
                          <a:latin typeface="+mn-lt"/>
                          <a:ea typeface="+mn-ea"/>
                          <a:cs typeface="+mn-cs"/>
                        </a:rPr>
                        <a:t>admiration</a:t>
                      </a:r>
                    </a:p>
                    <a:p>
                      <a:pPr marL="0" marR="0" lvl="0" indent="0" algn="l">
                        <a:lnSpc>
                          <a:spcPct val="100000"/>
                        </a:lnSpc>
                        <a:spcBef>
                          <a:spcPts val="0"/>
                        </a:spcBef>
                        <a:spcAft>
                          <a:spcPts val="0"/>
                        </a:spcAft>
                        <a:buClrTx/>
                        <a:buSzTx/>
                        <a:buFontTx/>
                        <a:buNone/>
                      </a:pPr>
                      <a:r>
                        <a:rPr lang="en-GB" sz="1200" kern="1200" dirty="0">
                          <a:solidFill>
                            <a:schemeClr val="tx1"/>
                          </a:solidFill>
                          <a:effectLst/>
                          <a:latin typeface="+mn-lt"/>
                          <a:ea typeface="+mn-ea"/>
                          <a:cs typeface="+mn-cs"/>
                        </a:rPr>
                        <a:t>mortality</a:t>
                      </a:r>
                    </a:p>
                  </a:txBody>
                  <a:tcPr marL="68580" marR="68580" marT="0" marB="0"/>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 </a:t>
                      </a:r>
                      <a:r>
                        <a:rPr lang="en-US" sz="1200" b="1" u="sng" kern="1200">
                          <a:solidFill>
                            <a:srgbClr val="000000"/>
                          </a:solidFill>
                          <a:effectLst/>
                          <a:latin typeface="+mn-lt"/>
                          <a:ea typeface="Times New Roman" panose="02020603050405020304" pitchFamily="18" charset="0"/>
                          <a:cs typeface="Arial"/>
                        </a:rPr>
                        <a:t>Key Skills</a:t>
                      </a:r>
                      <a:endParaRPr lang="en-GB" sz="1200">
                        <a:effectLst/>
                        <a:latin typeface="+mn-lt"/>
                        <a:ea typeface="Calibri" panose="020F0502020204030204" pitchFamily="34" charset="0"/>
                        <a:cs typeface="Arial"/>
                      </a:endParaRPr>
                    </a:p>
                    <a:p>
                      <a:pPr marL="0" marR="0" lvl="0" indent="0" algn="l">
                        <a:lnSpc>
                          <a:spcPct val="100000"/>
                        </a:lnSpc>
                        <a:spcBef>
                          <a:spcPts val="0"/>
                        </a:spcBef>
                        <a:spcAft>
                          <a:spcPts val="0"/>
                        </a:spcAft>
                        <a:buClrTx/>
                        <a:buSzTx/>
                        <a:buFontTx/>
                        <a:buNone/>
                      </a:pPr>
                      <a:endParaRPr lang="en-US" sz="1200" b="1" u="sng" kern="1200">
                        <a:solidFill>
                          <a:srgbClr val="000000"/>
                        </a:solidFill>
                        <a:effectLst/>
                        <a:latin typeface="+mn-lt"/>
                        <a:ea typeface="+mn-ea"/>
                        <a:cs typeface="Arial"/>
                      </a:endParaRPr>
                    </a:p>
                    <a:p>
                      <a:pPr marL="171450" lvl="0" indent="-171450">
                        <a:buFont typeface="Arial" panose="020B0604020202020204" pitchFamily="34" charset="0"/>
                        <a:buChar char="•"/>
                      </a:pPr>
                      <a:r>
                        <a:rPr lang="en-GB" sz="1200" kern="1200">
                          <a:solidFill>
                            <a:schemeClr val="tx1"/>
                          </a:solidFill>
                          <a:effectLst/>
                          <a:latin typeface="+mn-lt"/>
                          <a:ea typeface="+mn-ea"/>
                          <a:cs typeface="+mn-cs"/>
                        </a:rPr>
                        <a:t>Skimming, scanning, continuous and close reading </a:t>
                      </a:r>
                    </a:p>
                    <a:p>
                      <a:pPr marL="171450" lvl="0" indent="-171450">
                        <a:buFont typeface="Arial" panose="020B0604020202020204" pitchFamily="34" charset="0"/>
                        <a:buChar char="•"/>
                      </a:pPr>
                      <a:r>
                        <a:rPr lang="en-GB" sz="1200" kern="1200">
                          <a:solidFill>
                            <a:schemeClr val="tx1"/>
                          </a:solidFill>
                          <a:effectLst/>
                          <a:latin typeface="+mn-lt"/>
                          <a:ea typeface="+mn-ea"/>
                          <a:cs typeface="+mn-cs"/>
                        </a:rPr>
                        <a:t>Developing and using inference </a:t>
                      </a:r>
                    </a:p>
                    <a:p>
                      <a:pPr marL="171450" lvl="0" indent="-171450">
                        <a:buFont typeface="Arial" panose="020B0604020202020204" pitchFamily="34" charset="0"/>
                        <a:buChar char="•"/>
                      </a:pPr>
                      <a:r>
                        <a:rPr lang="en-GB" sz="1200" kern="1200">
                          <a:solidFill>
                            <a:schemeClr val="tx1"/>
                          </a:solidFill>
                          <a:effectLst/>
                          <a:latin typeface="+mn-lt"/>
                          <a:ea typeface="+mn-ea"/>
                          <a:cs typeface="+mn-cs"/>
                        </a:rPr>
                        <a:t>Identify and commenting on the use of structure</a:t>
                      </a:r>
                    </a:p>
                    <a:p>
                      <a:pPr marL="171450" lvl="0" indent="-171450">
                        <a:buFont typeface="Arial" panose="020B0604020202020204" pitchFamily="34" charset="0"/>
                        <a:buChar char="•"/>
                      </a:pPr>
                      <a:r>
                        <a:rPr lang="en-GB" sz="1200" kern="1200">
                          <a:solidFill>
                            <a:schemeClr val="tx1"/>
                          </a:solidFill>
                          <a:effectLst/>
                          <a:latin typeface="+mn-lt"/>
                          <a:ea typeface="+mn-ea"/>
                          <a:cs typeface="+mn-cs"/>
                        </a:rPr>
                        <a:t>Identifying patterns and why they are used</a:t>
                      </a:r>
                    </a:p>
                    <a:p>
                      <a:pPr marL="0" lvl="0" indent="0" algn="l">
                        <a:lnSpc>
                          <a:spcPct val="107000"/>
                        </a:lnSpc>
                        <a:spcAft>
                          <a:spcPts val="0"/>
                        </a:spcAft>
                        <a:buFont typeface="Symbol" panose="05050102010706020507" pitchFamily="18" charset="2"/>
                        <a:buNone/>
                      </a:pPr>
                      <a:endParaRPr lang="en-GB" sz="1200" b="1" kern="1200">
                        <a:solidFill>
                          <a:srgbClr val="000000"/>
                        </a:solidFill>
                        <a:effectLst/>
                        <a:latin typeface="+mn-lt"/>
                        <a:ea typeface="Calibri" panose="020F0502020204030204" pitchFamily="34" charset="0"/>
                        <a:cs typeface="Arial"/>
                      </a:endParaRPr>
                    </a:p>
                    <a:p>
                      <a:pPr marL="0" lvl="0" indent="0" algn="l">
                        <a:lnSpc>
                          <a:spcPct val="107000"/>
                        </a:lnSpc>
                        <a:spcAft>
                          <a:spcPts val="0"/>
                        </a:spcAft>
                        <a:buFont typeface="Symbol" panose="05050102010706020507" pitchFamily="18" charset="2"/>
                        <a:buNone/>
                      </a:pPr>
                      <a:endParaRPr lang="en-GB" sz="1200" b="1" kern="1200">
                        <a:solidFill>
                          <a:srgbClr val="000000"/>
                        </a:solidFill>
                        <a:effectLst/>
                        <a:latin typeface="+mn-lt"/>
                        <a:ea typeface="Calibri" panose="020F0502020204030204" pitchFamily="34" charset="0"/>
                        <a:cs typeface="Arial"/>
                      </a:endParaRPr>
                    </a:p>
                    <a:p>
                      <a:pPr marL="0" lvl="0" indent="0" algn="l">
                        <a:lnSpc>
                          <a:spcPct val="107000"/>
                        </a:lnSpc>
                        <a:spcAft>
                          <a:spcPts val="0"/>
                        </a:spcAft>
                        <a:buFont typeface="Symbol" panose="05050102010706020507" pitchFamily="18" charset="2"/>
                        <a:buNone/>
                      </a:pPr>
                      <a:endParaRPr lang="en-GB" sz="1200" b="1" kern="1200">
                        <a:solidFill>
                          <a:srgbClr val="000000"/>
                        </a:solidFill>
                        <a:effectLst/>
                        <a:latin typeface="+mn-lt"/>
                        <a:ea typeface="Calibri" panose="020F0502020204030204" pitchFamily="34" charset="0"/>
                        <a:cs typeface="Arial"/>
                      </a:endParaRPr>
                    </a:p>
                    <a:p>
                      <a:pPr marL="0" lvl="0" indent="0" algn="l">
                        <a:lnSpc>
                          <a:spcPct val="107000"/>
                        </a:lnSpc>
                        <a:spcAft>
                          <a:spcPts val="0"/>
                        </a:spcAft>
                        <a:buFont typeface="Symbol" panose="05050102010706020507" pitchFamily="18" charset="2"/>
                        <a:buNone/>
                      </a:pPr>
                      <a:endParaRPr lang="en-GB" sz="1200" b="1" kern="1200">
                        <a:solidFill>
                          <a:srgbClr val="000000"/>
                        </a:solidFill>
                        <a:effectLst/>
                        <a:latin typeface="+mn-lt"/>
                        <a:ea typeface="Calibri" panose="020F0502020204030204" pitchFamily="34" charset="0"/>
                        <a:cs typeface="Arial"/>
                      </a:endParaRPr>
                    </a:p>
                    <a:p>
                      <a:pPr marL="0" lvl="0" indent="0" algn="l">
                        <a:lnSpc>
                          <a:spcPct val="107000"/>
                        </a:lnSpc>
                        <a:spcAft>
                          <a:spcPts val="0"/>
                        </a:spcAft>
                        <a:buFont typeface="Symbol" panose="05050102010706020507" pitchFamily="18" charset="2"/>
                        <a:buNone/>
                      </a:pPr>
                      <a:r>
                        <a:rPr lang="en-GB" sz="1200" b="1" kern="1200">
                          <a:solidFill>
                            <a:srgbClr val="000000"/>
                          </a:solidFill>
                          <a:effectLst/>
                          <a:latin typeface="+mn-lt"/>
                          <a:ea typeface="Calibri" panose="020F0502020204030204" pitchFamily="34" charset="0"/>
                          <a:cs typeface="Arial"/>
                        </a:rPr>
                        <a:t>Vocabulary: </a:t>
                      </a:r>
                      <a:endParaRPr lang="en-GB" sz="1200"/>
                    </a:p>
                    <a:p>
                      <a:pPr marL="171450" lvl="0" indent="-171450" algn="l">
                        <a:lnSpc>
                          <a:spcPct val="107000"/>
                        </a:lnSpc>
                        <a:spcAft>
                          <a:spcPts val="0"/>
                        </a:spcAft>
                        <a:buFont typeface="Arial" panose="020B0604020202020204" pitchFamily="34" charset="0"/>
                        <a:buChar char="•"/>
                      </a:pPr>
                      <a:r>
                        <a:rPr lang="en-GB" sz="1200" b="0" kern="1200">
                          <a:solidFill>
                            <a:srgbClr val="000000"/>
                          </a:solidFill>
                          <a:effectLst/>
                          <a:latin typeface="+mn-lt"/>
                          <a:ea typeface="Calibri" panose="020F0502020204030204" pitchFamily="34" charset="0"/>
                          <a:cs typeface="Arial"/>
                        </a:rPr>
                        <a:t>verse</a:t>
                      </a:r>
                    </a:p>
                    <a:p>
                      <a:pPr marL="171450" lvl="0" indent="-171450" algn="l">
                        <a:lnSpc>
                          <a:spcPct val="107000"/>
                        </a:lnSpc>
                        <a:spcAft>
                          <a:spcPts val="0"/>
                        </a:spcAft>
                        <a:buFont typeface="Arial" panose="020B0604020202020204" pitchFamily="34" charset="0"/>
                        <a:buChar char="•"/>
                      </a:pPr>
                      <a:r>
                        <a:rPr lang="en-GB" sz="1200" b="0" kern="1200">
                          <a:solidFill>
                            <a:srgbClr val="000000"/>
                          </a:solidFill>
                          <a:effectLst/>
                          <a:latin typeface="+mn-lt"/>
                          <a:ea typeface="Calibri" panose="020F0502020204030204" pitchFamily="34" charset="0"/>
                          <a:cs typeface="Arial"/>
                        </a:rPr>
                        <a:t>stanza </a:t>
                      </a:r>
                    </a:p>
                    <a:p>
                      <a:pPr marL="171450" lvl="0" indent="-171450" algn="l">
                        <a:lnSpc>
                          <a:spcPct val="107000"/>
                        </a:lnSpc>
                        <a:spcAft>
                          <a:spcPts val="0"/>
                        </a:spcAft>
                        <a:buFont typeface="Arial" panose="020B0604020202020204" pitchFamily="34" charset="0"/>
                        <a:buChar char="•"/>
                      </a:pPr>
                      <a:r>
                        <a:rPr lang="en-GB" sz="1200" b="0" kern="1200">
                          <a:solidFill>
                            <a:srgbClr val="000000"/>
                          </a:solidFill>
                          <a:effectLst/>
                          <a:latin typeface="+mn-lt"/>
                          <a:ea typeface="Calibri" panose="020F0502020204030204" pitchFamily="34" charset="0"/>
                          <a:cs typeface="Arial"/>
                        </a:rPr>
                        <a:t>octave </a:t>
                      </a:r>
                    </a:p>
                    <a:p>
                      <a:pPr marL="171450" lvl="0" indent="-171450" algn="l">
                        <a:lnSpc>
                          <a:spcPct val="107000"/>
                        </a:lnSpc>
                        <a:spcAft>
                          <a:spcPts val="0"/>
                        </a:spcAft>
                        <a:buFont typeface="Arial" panose="020B0604020202020204" pitchFamily="34" charset="0"/>
                        <a:buChar char="•"/>
                      </a:pPr>
                      <a:r>
                        <a:rPr lang="en-GB" sz="1200" b="0" kern="1200">
                          <a:solidFill>
                            <a:srgbClr val="000000"/>
                          </a:solidFill>
                          <a:effectLst/>
                          <a:latin typeface="+mn-lt"/>
                          <a:ea typeface="Calibri" panose="020F0502020204030204" pitchFamily="34" charset="0"/>
                          <a:cs typeface="Arial"/>
                        </a:rPr>
                        <a:t>sestet</a:t>
                      </a:r>
                    </a:p>
                    <a:p>
                      <a:pPr marL="171450" lvl="0" indent="-171450" algn="l">
                        <a:lnSpc>
                          <a:spcPct val="107000"/>
                        </a:lnSpc>
                        <a:spcAft>
                          <a:spcPts val="0"/>
                        </a:spcAft>
                        <a:buFont typeface="Arial" panose="020B0604020202020204" pitchFamily="34" charset="0"/>
                        <a:buChar char="•"/>
                      </a:pPr>
                      <a:r>
                        <a:rPr lang="en-GB" sz="1200" b="0" kern="1200">
                          <a:solidFill>
                            <a:srgbClr val="000000"/>
                          </a:solidFill>
                          <a:effectLst/>
                          <a:latin typeface="+mn-lt"/>
                          <a:ea typeface="Calibri" panose="020F0502020204030204" pitchFamily="34" charset="0"/>
                          <a:cs typeface="Arial"/>
                        </a:rPr>
                        <a:t>couplet </a:t>
                      </a:r>
                    </a:p>
                    <a:p>
                      <a:pPr marL="171450" lvl="0" indent="-171450" algn="l">
                        <a:lnSpc>
                          <a:spcPct val="107000"/>
                        </a:lnSpc>
                        <a:spcAft>
                          <a:spcPts val="0"/>
                        </a:spcAft>
                        <a:buFont typeface="Arial" panose="020B0604020202020204" pitchFamily="34" charset="0"/>
                        <a:buChar char="•"/>
                      </a:pPr>
                      <a:r>
                        <a:rPr lang="en-GB" sz="1200" b="0" kern="1200">
                          <a:solidFill>
                            <a:srgbClr val="000000"/>
                          </a:solidFill>
                          <a:effectLst/>
                          <a:latin typeface="+mn-lt"/>
                          <a:ea typeface="Calibri" panose="020F0502020204030204" pitchFamily="34" charset="0"/>
                          <a:cs typeface="Arial"/>
                        </a:rPr>
                        <a:t>quatrain</a:t>
                      </a:r>
                    </a:p>
                    <a:p>
                      <a:pPr marL="171450" lvl="0" indent="-171450" algn="l">
                        <a:lnSpc>
                          <a:spcPct val="107000"/>
                        </a:lnSpc>
                        <a:spcAft>
                          <a:spcPts val="0"/>
                        </a:spcAft>
                        <a:buFont typeface="Arial" panose="020B0604020202020204" pitchFamily="34" charset="0"/>
                        <a:buChar char="•"/>
                      </a:pPr>
                      <a:r>
                        <a:rPr lang="en-GB" sz="1200" b="0" kern="1200">
                          <a:solidFill>
                            <a:srgbClr val="000000"/>
                          </a:solidFill>
                          <a:effectLst/>
                          <a:latin typeface="+mn-lt"/>
                          <a:ea typeface="Calibri" panose="020F0502020204030204" pitchFamily="34" charset="0"/>
                          <a:cs typeface="Arial"/>
                        </a:rPr>
                        <a:t>iambic pentameter</a:t>
                      </a:r>
                    </a:p>
                    <a:p>
                      <a:pPr marL="0" lvl="0" indent="0" algn="l">
                        <a:lnSpc>
                          <a:spcPct val="107000"/>
                        </a:lnSpc>
                        <a:spcAft>
                          <a:spcPts val="0"/>
                        </a:spcAft>
                        <a:buFont typeface="Symbol" panose="05050102010706020507" pitchFamily="18" charset="2"/>
                        <a:buNone/>
                      </a:pPr>
                      <a:endParaRPr lang="en-GB" sz="1200" b="0" kern="1200">
                        <a:solidFill>
                          <a:srgbClr val="000000"/>
                        </a:solidFill>
                        <a:effectLst/>
                        <a:latin typeface="+mn-lt"/>
                        <a:ea typeface="Calibri" panose="020F0502020204030204" pitchFamily="34" charset="0"/>
                        <a:cs typeface="Arial"/>
                      </a:endParaRPr>
                    </a:p>
                    <a:p>
                      <a:pPr marL="171450" lvl="0" indent="-171450" algn="l">
                        <a:lnSpc>
                          <a:spcPct val="107000"/>
                        </a:lnSpc>
                        <a:spcAft>
                          <a:spcPts val="0"/>
                        </a:spcAft>
                        <a:buFont typeface="Arial" panose="020B0604020202020204" pitchFamily="34" charset="0"/>
                        <a:buChar char="•"/>
                      </a:pPr>
                      <a:endParaRPr lang="en-GB" sz="1200" b="0" kern="1200">
                        <a:solidFill>
                          <a:srgbClr val="000000"/>
                        </a:solidFill>
                        <a:effectLst/>
                        <a:latin typeface="+mn-lt"/>
                        <a:ea typeface="Calibri" panose="020F0502020204030204" pitchFamily="34" charset="0"/>
                        <a:cs typeface="Arial"/>
                      </a:endParaRPr>
                    </a:p>
                    <a:p>
                      <a:pPr marL="0" lvl="0" indent="0" algn="l">
                        <a:lnSpc>
                          <a:spcPct val="107000"/>
                        </a:lnSpc>
                        <a:spcAft>
                          <a:spcPts val="0"/>
                        </a:spcAft>
                        <a:buFont typeface="Symbol" panose="05050102010706020507" pitchFamily="18" charset="2"/>
                        <a:buNone/>
                      </a:pPr>
                      <a:r>
                        <a:rPr lang="en-GB" sz="1200" b="1" kern="1200">
                          <a:solidFill>
                            <a:srgbClr val="000000"/>
                          </a:solidFill>
                          <a:effectLst/>
                          <a:latin typeface="+mn-lt"/>
                          <a:ea typeface="Calibri" panose="020F0502020204030204" pitchFamily="34" charset="0"/>
                          <a:cs typeface="Arial"/>
                        </a:rPr>
                        <a:t>See  the full vocabulary list in your book. </a:t>
                      </a:r>
                    </a:p>
                  </a:txBody>
                  <a:tcPr marL="114300" marR="114300" marT="0" marB="0"/>
                </a:tc>
                <a:tc>
                  <a:txBody>
                    <a:bodyPr/>
                    <a:lstStyle/>
                    <a:p>
                      <a:pPr algn="l">
                        <a:lnSpc>
                          <a:spcPct val="107000"/>
                        </a:lnSpc>
                        <a:spcAft>
                          <a:spcPts val="800"/>
                        </a:spcAft>
                      </a:pPr>
                      <a:r>
                        <a:rPr lang="en-GB" sz="1200" b="1" u="sng" dirty="0">
                          <a:effectLst/>
                          <a:latin typeface="+mn-lt"/>
                          <a:ea typeface="Times New Roman" panose="02020603050405020304" pitchFamily="18" charset="0"/>
                          <a:cs typeface="Calibri"/>
                        </a:rPr>
                        <a:t>Personal Development</a:t>
                      </a:r>
                    </a:p>
                    <a:p>
                      <a:pPr algn="l">
                        <a:lnSpc>
                          <a:spcPct val="107000"/>
                        </a:lnSpc>
                        <a:spcAft>
                          <a:spcPts val="800"/>
                        </a:spcAft>
                      </a:pPr>
                      <a:r>
                        <a:rPr lang="en-GB" sz="1200" b="0" u="none" dirty="0">
                          <a:effectLst/>
                          <a:latin typeface="+mn-lt"/>
                          <a:ea typeface="Calibri" panose="020F0502020204030204" pitchFamily="34" charset="0"/>
                          <a:cs typeface="Times New Roman"/>
                        </a:rPr>
                        <a:t>SMSC: understanding different relationships </a:t>
                      </a:r>
                    </a:p>
                    <a:p>
                      <a:pPr lvl="0" algn="l">
                        <a:lnSpc>
                          <a:spcPct val="107000"/>
                        </a:lnSpc>
                        <a:spcAft>
                          <a:spcPts val="800"/>
                        </a:spcAft>
                        <a:buNone/>
                      </a:pPr>
                      <a:endParaRPr lang="en-GB" sz="1200" b="0" u="none" dirty="0">
                        <a:effectLst/>
                        <a:latin typeface="+mn-lt"/>
                        <a:ea typeface="Calibri" panose="020F0502020204030204" pitchFamily="34" charset="0"/>
                        <a:cs typeface="Times New Roman"/>
                      </a:endParaRPr>
                    </a:p>
                    <a:p>
                      <a:pPr marL="0" indent="0" algn="l">
                        <a:lnSpc>
                          <a:spcPct val="107000"/>
                        </a:lnSpc>
                        <a:spcAft>
                          <a:spcPts val="800"/>
                        </a:spcAft>
                        <a:buFont typeface="Arial" panose="020B0604020202020204" pitchFamily="34" charset="0"/>
                        <a:buNone/>
                      </a:pPr>
                      <a:r>
                        <a:rPr lang="en-US" sz="1200" b="1" u="sng" dirty="0">
                          <a:effectLst/>
                          <a:latin typeface="+mn-lt"/>
                          <a:ea typeface="Times New Roman" panose="02020603050405020304" pitchFamily="18" charset="0"/>
                          <a:cs typeface="Calibri"/>
                        </a:rPr>
                        <a:t>L</a:t>
                      </a:r>
                      <a:r>
                        <a:rPr lang="en-GB" sz="1200" b="1" u="sng" dirty="0" err="1">
                          <a:effectLst/>
                          <a:latin typeface="+mn-lt"/>
                          <a:ea typeface="Times New Roman" panose="02020603050405020304" pitchFamily="18" charset="0"/>
                          <a:cs typeface="Calibri"/>
                        </a:rPr>
                        <a:t>iteracy</a:t>
                      </a:r>
                      <a:r>
                        <a:rPr lang="en-GB" sz="1200" b="1" u="sng" dirty="0">
                          <a:effectLst/>
                          <a:latin typeface="+mn-lt"/>
                          <a:ea typeface="Times New Roman" panose="02020603050405020304" pitchFamily="18" charset="0"/>
                          <a:cs typeface="Calibri"/>
                        </a:rPr>
                        <a:t> Focus: (class specific) </a:t>
                      </a:r>
                    </a:p>
                    <a:p>
                      <a:pPr marL="0" indent="0" algn="l">
                        <a:lnSpc>
                          <a:spcPct val="107000"/>
                        </a:lnSpc>
                        <a:spcAft>
                          <a:spcPts val="800"/>
                        </a:spcAft>
                        <a:buFont typeface="Arial" panose="020B0604020202020204" pitchFamily="34" charset="0"/>
                        <a:buNone/>
                      </a:pPr>
                      <a:endParaRPr lang="en-GB" sz="1200" b="1" u="sng" dirty="0">
                        <a:effectLst/>
                        <a:latin typeface="+mn-lt"/>
                        <a:ea typeface="Calibri" panose="020F0502020204030204" pitchFamily="34" charset="0"/>
                        <a:cs typeface="Calibri"/>
                      </a:endParaRPr>
                    </a:p>
                    <a:p>
                      <a:pPr marL="0" indent="0" algn="l">
                        <a:lnSpc>
                          <a:spcPct val="107000"/>
                        </a:lnSpc>
                        <a:spcAft>
                          <a:spcPts val="800"/>
                        </a:spcAft>
                        <a:buFont typeface="Arial" panose="020B0604020202020204" pitchFamily="34" charset="0"/>
                        <a:buNone/>
                      </a:pPr>
                      <a:endParaRPr lang="en-GB" sz="1200" b="1" u="sng" dirty="0">
                        <a:effectLst/>
                        <a:latin typeface="+mn-lt"/>
                        <a:ea typeface="Calibri" panose="020F0502020204030204" pitchFamily="34" charset="0"/>
                        <a:cs typeface="Calibri"/>
                      </a:endParaRPr>
                    </a:p>
                    <a:p>
                      <a:pPr marL="0" indent="0" algn="l">
                        <a:lnSpc>
                          <a:spcPct val="107000"/>
                        </a:lnSpc>
                        <a:spcAft>
                          <a:spcPts val="800"/>
                        </a:spcAft>
                        <a:buFont typeface="Arial" panose="020B0604020202020204" pitchFamily="34" charset="0"/>
                        <a:buNone/>
                      </a:pPr>
                      <a:endParaRPr lang="en-GB" sz="1200" b="1" u="sng" dirty="0">
                        <a:effectLst/>
                        <a:latin typeface="+mn-lt"/>
                        <a:ea typeface="Calibri" panose="020F0502020204030204" pitchFamily="34" charset="0"/>
                        <a:cs typeface="Calibri"/>
                      </a:endParaRPr>
                    </a:p>
                    <a:p>
                      <a:pPr algn="l">
                        <a:lnSpc>
                          <a:spcPct val="107000"/>
                        </a:lnSpc>
                        <a:spcAft>
                          <a:spcPts val="800"/>
                        </a:spcAft>
                      </a:pPr>
                      <a:endParaRPr lang="en-GB" sz="1200" dirty="0">
                        <a:effectLst/>
                        <a:latin typeface="+mn-lt"/>
                        <a:ea typeface="Calibri" panose="020F0502020204030204" pitchFamily="34" charset="0"/>
                        <a:cs typeface="Times New Roman"/>
                      </a:endParaRPr>
                    </a:p>
                    <a:p>
                      <a:pPr algn="l">
                        <a:lnSpc>
                          <a:spcPct val="107000"/>
                        </a:lnSpc>
                        <a:spcAft>
                          <a:spcPts val="800"/>
                        </a:spcAft>
                      </a:pPr>
                      <a:r>
                        <a:rPr lang="en-GB" sz="1200" b="1" u="sng" dirty="0">
                          <a:effectLst/>
                          <a:latin typeface="+mn-lt"/>
                          <a:ea typeface="Times New Roman" panose="02020603050405020304" pitchFamily="18" charset="0"/>
                          <a:cs typeface="Calibri"/>
                        </a:rPr>
                        <a:t>Where next?</a:t>
                      </a:r>
                      <a:endParaRPr lang="en-GB" sz="1200" dirty="0">
                        <a:effectLst/>
                        <a:latin typeface="+mn-lt"/>
                        <a:ea typeface="Calibri" panose="020F0502020204030204" pitchFamily="34" charset="0"/>
                        <a:cs typeface="Calibri"/>
                      </a:endParaRPr>
                    </a:p>
                    <a:p>
                      <a:pPr algn="l">
                        <a:lnSpc>
                          <a:spcPct val="107000"/>
                        </a:lnSpc>
                        <a:spcAft>
                          <a:spcPts val="800"/>
                        </a:spcAft>
                      </a:pPr>
                      <a:r>
                        <a:rPr lang="en-GB" sz="1200" dirty="0">
                          <a:effectLst/>
                          <a:latin typeface="+mn-lt"/>
                          <a:ea typeface="Calibri" panose="020F0502020204030204" pitchFamily="34" charset="0"/>
                          <a:cs typeface="Times New Roman"/>
                        </a:rPr>
                        <a:t>This unit prepares you for: </a:t>
                      </a:r>
                    </a:p>
                    <a:p>
                      <a:pPr marL="171450" marR="0" lvl="0" indent="-171450" algn="l" rtl="0" eaLnBrk="1" fontAlgn="auto" latinLnBrk="0" hangingPunct="1">
                        <a:lnSpc>
                          <a:spcPct val="107000"/>
                        </a:lnSpc>
                        <a:spcBef>
                          <a:spcPts val="0"/>
                        </a:spcBef>
                        <a:spcAft>
                          <a:spcPts val="800"/>
                        </a:spcAft>
                        <a:buClrTx/>
                        <a:buSzTx/>
                        <a:buFont typeface="Arial" panose="020B0604020202020204" pitchFamily="34" charset="0"/>
                        <a:buChar char="•"/>
                      </a:pPr>
                      <a:r>
                        <a:rPr lang="en-GB" sz="1200" dirty="0">
                          <a:effectLst/>
                          <a:latin typeface="+mn-lt"/>
                          <a:ea typeface="Calibri" panose="020F0502020204030204" pitchFamily="34" charset="0"/>
                          <a:cs typeface="Times New Roman"/>
                        </a:rPr>
                        <a:t>poetry reading and analysis in Y8</a:t>
                      </a:r>
                    </a:p>
                    <a:p>
                      <a:pPr marL="171450" marR="0" lvl="0" indent="-171450" algn="l" rtl="0" eaLnBrk="1" fontAlgn="auto" latinLnBrk="0" hangingPunct="1">
                        <a:lnSpc>
                          <a:spcPct val="107000"/>
                        </a:lnSpc>
                        <a:spcBef>
                          <a:spcPts val="0"/>
                        </a:spcBef>
                        <a:spcAft>
                          <a:spcPts val="800"/>
                        </a:spcAft>
                        <a:buClrTx/>
                        <a:buSzTx/>
                        <a:buFont typeface="Arial" panose="020B0604020202020204" pitchFamily="34" charset="0"/>
                        <a:buChar char="•"/>
                      </a:pPr>
                      <a:r>
                        <a:rPr lang="en-GB" sz="1200" dirty="0">
                          <a:effectLst/>
                          <a:latin typeface="+mn-lt"/>
                          <a:ea typeface="Calibri" panose="020F0502020204030204" pitchFamily="34" charset="0"/>
                          <a:cs typeface="Times New Roman"/>
                        </a:rPr>
                        <a:t>the study of the Romantics in Y9</a:t>
                      </a:r>
                    </a:p>
                    <a:p>
                      <a:pPr marL="171450" marR="0" lvl="0" indent="-171450" algn="l" rtl="0" eaLnBrk="1" fontAlgn="auto" latinLnBrk="0" hangingPunct="1">
                        <a:lnSpc>
                          <a:spcPct val="107000"/>
                        </a:lnSpc>
                        <a:spcBef>
                          <a:spcPts val="0"/>
                        </a:spcBef>
                        <a:spcAft>
                          <a:spcPts val="800"/>
                        </a:spcAft>
                        <a:buClrTx/>
                        <a:buSzTx/>
                        <a:buFont typeface="Arial" panose="020B0604020202020204" pitchFamily="34" charset="0"/>
                        <a:buChar char="•"/>
                      </a:pPr>
                      <a:r>
                        <a:rPr lang="en-GB" sz="1200" dirty="0">
                          <a:effectLst/>
                          <a:latin typeface="+mn-lt"/>
                          <a:ea typeface="Calibri" panose="020F0502020204030204" pitchFamily="34" charset="0"/>
                          <a:cs typeface="Times New Roman"/>
                        </a:rPr>
                        <a:t>writing analytical responses in Y8, Y9 and GCSE</a:t>
                      </a:r>
                    </a:p>
                  </a:txBody>
                  <a:tcPr marL="114300" marR="114300" marT="0" marB="0"/>
                </a:tc>
                <a:extLst>
                  <a:ext uri="{0D108BD9-81ED-4DB2-BD59-A6C34878D82A}">
                    <a16:rowId xmlns:a16="http://schemas.microsoft.com/office/drawing/2014/main" val="2084189082"/>
                  </a:ext>
                </a:extLst>
              </a:tr>
            </a:tbl>
          </a:graphicData>
        </a:graphic>
      </p:graphicFrame>
      <p:sp>
        <p:nvSpPr>
          <p:cNvPr id="14" name="Text Box 3">
            <a:extLst>
              <a:ext uri="{FF2B5EF4-FFF2-40B4-BE49-F238E27FC236}">
                <a16:creationId xmlns:a16="http://schemas.microsoft.com/office/drawing/2014/main" id="{E645F3CF-C629-474B-BF50-185D41779787}"/>
              </a:ext>
            </a:extLst>
          </p:cNvPr>
          <p:cNvSpPr txBox="1"/>
          <p:nvPr/>
        </p:nvSpPr>
        <p:spPr>
          <a:xfrm>
            <a:off x="6930534" y="268157"/>
            <a:ext cx="5068810" cy="2075551"/>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a:effectLst/>
                <a:latin typeface="Calibri"/>
                <a:ea typeface="Calibri" panose="020F0502020204030204" pitchFamily="34" charset="0"/>
                <a:cs typeface="Times New Roman"/>
              </a:rPr>
              <a:t>The bigger picture </a:t>
            </a:r>
          </a:p>
          <a:p>
            <a:pPr>
              <a:lnSpc>
                <a:spcPct val="107000"/>
              </a:lnSpc>
            </a:pPr>
            <a:r>
              <a:rPr lang="en-GB" sz="1050" b="1">
                <a:latin typeface="Calibri"/>
                <a:ea typeface="Calibri" panose="020F0502020204030204" pitchFamily="34" charset="0"/>
                <a:cs typeface="Times New Roman"/>
              </a:rPr>
              <a:t>Careers</a:t>
            </a:r>
            <a:r>
              <a:rPr lang="en-GB" sz="1050">
                <a:latin typeface="Calibri"/>
                <a:ea typeface="Calibri" panose="020F0502020204030204" pitchFamily="34" charset="0"/>
                <a:cs typeface="Times New Roman"/>
              </a:rPr>
              <a:t>: teacher, lecturer, historian, poet</a:t>
            </a:r>
          </a:p>
          <a:p>
            <a:pPr>
              <a:lnSpc>
                <a:spcPct val="107000"/>
              </a:lnSpc>
            </a:pPr>
            <a:r>
              <a:rPr lang="en-GB" sz="1050" b="1">
                <a:effectLst/>
                <a:latin typeface="Calibri"/>
                <a:ea typeface="Calibri" panose="020F0502020204030204" pitchFamily="34" charset="0"/>
                <a:cs typeface="Times New Roman"/>
              </a:rPr>
              <a:t>RSE</a:t>
            </a:r>
            <a:r>
              <a:rPr lang="en-GB" sz="1050">
                <a:effectLst/>
                <a:latin typeface="Calibri"/>
                <a:ea typeface="Calibri" panose="020F0502020204030204" pitchFamily="34" charset="0"/>
                <a:cs typeface="Times New Roman"/>
              </a:rPr>
              <a:t>:</a:t>
            </a:r>
            <a:r>
              <a:rPr lang="en-GB" sz="1050">
                <a:latin typeface="Calibri"/>
                <a:ea typeface="Calibri" panose="020F0502020204030204" pitchFamily="34" charset="0"/>
                <a:cs typeface="Times New Roman"/>
              </a:rPr>
              <a:t> different types of love and relationships</a:t>
            </a:r>
            <a:endParaRPr lang="en-GB" sz="1050">
              <a:effectLst/>
              <a:latin typeface="Calibri"/>
              <a:ea typeface="Calibri" panose="020F0502020204030204" pitchFamily="34" charset="0"/>
              <a:cs typeface="Times New Roman"/>
            </a:endParaRPr>
          </a:p>
          <a:p>
            <a:pPr>
              <a:lnSpc>
                <a:spcPct val="107000"/>
              </a:lnSpc>
            </a:pPr>
            <a:r>
              <a:rPr lang="en-GB" sz="1050" b="1">
                <a:latin typeface="Calibri"/>
                <a:ea typeface="Calibri" panose="020F0502020204030204" pitchFamily="34" charset="0"/>
                <a:cs typeface="Times New Roman"/>
              </a:rPr>
              <a:t>History</a:t>
            </a:r>
            <a:r>
              <a:rPr lang="en-GB" sz="1050">
                <a:latin typeface="Calibri"/>
                <a:ea typeface="Calibri" panose="020F0502020204030204" pitchFamily="34" charset="0"/>
                <a:cs typeface="Times New Roman"/>
              </a:rPr>
              <a:t>: how the sonnet form is linked with key historical figures </a:t>
            </a:r>
          </a:p>
          <a:p>
            <a:pPr>
              <a:lnSpc>
                <a:spcPct val="107000"/>
              </a:lnSpc>
            </a:pPr>
            <a:endParaRPr lang="en-GB" sz="1050">
              <a:latin typeface="Calibri"/>
              <a:ea typeface="Calibri" panose="020F0502020204030204" pitchFamily="34" charset="0"/>
              <a:cs typeface="Times New Roman"/>
            </a:endParaRPr>
          </a:p>
          <a:p>
            <a:pPr>
              <a:lnSpc>
                <a:spcPct val="107000"/>
              </a:lnSpc>
            </a:pPr>
            <a:r>
              <a:rPr lang="en-GB" sz="1050" b="1">
                <a:latin typeface="Calibri"/>
                <a:ea typeface="Calibri" panose="020F0502020204030204" pitchFamily="34" charset="0"/>
                <a:cs typeface="Times New Roman"/>
              </a:rPr>
              <a:t>Transferable learning:</a:t>
            </a:r>
            <a:endParaRPr lang="en-GB" sz="1000">
              <a:effectLst/>
              <a:latin typeface="Calibri"/>
              <a:ea typeface="Calibri" panose="020F0502020204030204" pitchFamily="34" charset="0"/>
              <a:cs typeface="Times New Roman"/>
            </a:endParaRPr>
          </a:p>
          <a:p>
            <a:pPr marL="171450" indent="-171450">
              <a:buFont typeface="Arial" panose="020B0604020202020204" pitchFamily="34" charset="0"/>
              <a:buChar char="•"/>
            </a:pPr>
            <a:r>
              <a:rPr lang="en-GB" sz="1000">
                <a:latin typeface="Calibri"/>
                <a:ea typeface="Calibri" panose="020F0502020204030204" pitchFamily="34" charset="0"/>
                <a:cs typeface="Times New Roman"/>
              </a:rPr>
              <a:t>Key literary themes and genres</a:t>
            </a:r>
          </a:p>
          <a:p>
            <a:pPr marL="171450" indent="-171450">
              <a:buFont typeface="Arial" panose="020B0604020202020204" pitchFamily="34" charset="0"/>
              <a:buChar char="•"/>
            </a:pPr>
            <a:r>
              <a:rPr lang="en-GB" sz="1000">
                <a:latin typeface="Calibri"/>
                <a:ea typeface="Calibri" panose="020F0502020204030204" pitchFamily="34" charset="0"/>
                <a:cs typeface="Times New Roman"/>
              </a:rPr>
              <a:t>Understanding of authorial methods</a:t>
            </a:r>
          </a:p>
          <a:p>
            <a:pPr marL="171450" indent="-171450">
              <a:buFont typeface="Arial" panose="020B0604020202020204" pitchFamily="34" charset="0"/>
              <a:buChar char="•"/>
            </a:pPr>
            <a:r>
              <a:rPr lang="en-GB" sz="1000">
                <a:latin typeface="Calibri"/>
                <a:ea typeface="Calibri" panose="020F0502020204030204" pitchFamily="34" charset="0"/>
                <a:cs typeface="Times New Roman"/>
              </a:rPr>
              <a:t>Close reading skills and literary analysis </a:t>
            </a:r>
          </a:p>
          <a:p>
            <a:pPr marL="171450" indent="-171450">
              <a:buFont typeface="Arial" panose="020B0604020202020204" pitchFamily="34" charset="0"/>
              <a:buChar char="•"/>
            </a:pPr>
            <a:r>
              <a:rPr lang="en-GB" sz="1000">
                <a:latin typeface="Calibri"/>
                <a:ea typeface="Calibri" panose="020F0502020204030204" pitchFamily="34" charset="0"/>
                <a:cs typeface="Times New Roman"/>
              </a:rPr>
              <a:t>Written analysis skills</a:t>
            </a:r>
          </a:p>
          <a:p>
            <a:pPr marL="171450" indent="-171450">
              <a:buFont typeface="Arial" panose="020B0604020202020204" pitchFamily="34" charset="0"/>
              <a:buChar char="•"/>
            </a:pPr>
            <a:r>
              <a:rPr lang="en-GB" sz="1000">
                <a:latin typeface="Calibri"/>
                <a:ea typeface="Calibri" panose="020F0502020204030204" pitchFamily="34" charset="0"/>
                <a:cs typeface="Times New Roman"/>
              </a:rPr>
              <a:t>Written evaluative skills</a:t>
            </a:r>
          </a:p>
          <a:p>
            <a:pPr marL="171450" indent="-171450">
              <a:buFont typeface="Arial" panose="020B0604020202020204" pitchFamily="34" charset="0"/>
              <a:buChar char="•"/>
            </a:pPr>
            <a:endParaRPr lang="en-GB" sz="1000">
              <a:latin typeface="Calibri"/>
              <a:ea typeface="Calibri" panose="020F0502020204030204" pitchFamily="34" charset="0"/>
              <a:cs typeface="Times New Roman"/>
            </a:endParaRPr>
          </a:p>
        </p:txBody>
      </p:sp>
    </p:spTree>
    <p:extLst>
      <p:ext uri="{BB962C8B-B14F-4D97-AF65-F5344CB8AC3E}">
        <p14:creationId xmlns:p14="http://schemas.microsoft.com/office/powerpoint/2010/main" val="2557143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418</Words>
  <Application>Microsoft Office PowerPoint</Application>
  <PresentationFormat>Widescreen</PresentationFormat>
  <Paragraphs>74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Symbol</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Gibaud, Tobias</dc:creator>
  <cp:lastModifiedBy>Hind, Mary</cp:lastModifiedBy>
  <cp:revision>2</cp:revision>
  <dcterms:created xsi:type="dcterms:W3CDTF">2022-02-16T13:07:44Z</dcterms:created>
  <dcterms:modified xsi:type="dcterms:W3CDTF">2023-03-07T09:02:53Z</dcterms:modified>
</cp:coreProperties>
</file>