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5620" autoAdjust="0"/>
  </p:normalViewPr>
  <p:slideViewPr>
    <p:cSldViewPr snapToGrid="0">
      <p:cViewPr varScale="1">
        <p:scale>
          <a:sx n="90" d="100"/>
          <a:sy n="90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74926-0DB1-419D-8214-76D69420FB39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ADF91-0ADB-4213-BE52-DA0876B1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10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97BBF-8D3D-436C-91B2-3F2A168CE84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89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22CD-3E48-48E3-AB25-76014656C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76D8FD-2E21-4B1D-B5BF-1916166A6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BA593-49D4-428F-84DD-E1C05DD0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72B75-FD9A-44F5-A074-080E2ED69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C6608-DAF9-4B85-A3E8-7541D3C8A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4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8890F-3B0C-4A64-8FF4-EE0325B7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4C899E-8F91-48E2-9B72-79D17202C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443F1-DF64-4D3E-916F-32132DF5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1E235-A250-424F-B354-D9551C882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0DA70-CB8F-4D6A-BA76-793217F0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11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C9F19-7006-46F5-94EB-A6273A6E2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147AA-96E8-4004-B372-EE0F5FE98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8BF51-B3C5-4014-B451-0B243FE07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2878E-ED7B-4CD8-931C-FD5975633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ECA8E-7261-449E-984E-EB9A37485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4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E069D-E1AE-4704-BF8B-65286B541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DCC7E-AF4C-45B4-A1A2-939832C62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1249D-5AC7-4DD5-B835-D224E2A3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F388E-64D6-4019-B66E-93C722A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CA689-F724-4E63-8B45-B6DCFD28E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39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F8408-4916-49B0-8860-F4A145C4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6A656-0609-429E-B173-50DF1EA12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4B42B-3096-48E2-8A69-CE20BB26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0EA8F-CA35-443B-847B-FE4BEE938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0085C-E38D-40FD-9B1F-6FF7D3B0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89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CE069-7138-4829-AC88-D5221B91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23D7F-AFFC-4CD6-A107-378310410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5738C-54FE-4F0C-9E69-B9470F148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FF786A-CB64-4FDF-891F-7279D61DB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761A7-0E67-40FB-B4C5-5BF6077F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AD4F3-9216-4596-9BA6-1FE03911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37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4CEE-149E-45F7-8FA4-1B8EAE7D4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9C2DA-177C-4F49-A853-8CC54E081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D35AA-237C-4CBC-BF26-77AB72C9D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79A08E-9DC3-4C4F-9A26-43AAB14F4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94DE60-CBD0-4231-BE72-D2927EF3F4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F13484-5A01-4369-92D6-A38C0069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043340-37E2-499B-A755-06E9173C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1E14F-2D67-46EB-974A-0AF3E93A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64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B71A-F117-46B7-8A7B-4C5E60CBD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DDFA2D-9B1C-4973-AA83-1B6383A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27A0F6-04D0-418B-87ED-8FB02A4F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2141E7-EC60-4E88-8375-69044C24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3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24EB52-7068-4A6E-ABF8-DF5E39283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E1DE41-1C9A-4ABF-9206-8B239A24D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B667A-8F52-4246-908C-3F5CD610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4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4C5D-B19E-4ACF-805B-BA2C6E402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F95EE-5EF4-40F7-8F1F-2BC6C5A69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A6C5A-1604-49F1-8B54-1AC1F29A1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4788E-DC96-4595-871A-A4955BD7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52B0A-4A67-4797-A76F-90939389D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4F5BE-5D61-4B6B-BE6F-C4F96D83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56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4C5A-860B-4573-B3B0-82F2F7D1B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61C320-EF3B-4337-A40B-F5B903A73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8991C-98A7-4DD0-ADA0-6FCF1D4D1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5415D-6027-459F-BAB8-0800184FD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90EB2-775B-4F7E-AF71-AAA28E9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96EEF-8DC7-4F74-BD26-B87992CA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9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B9987-E063-48E1-8B98-709D671F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84BE1-C37F-4332-939A-F706FFF74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1C093-2EF4-4ED0-9135-B1D016A72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58C0-07B7-499A-8AEB-5B811017721A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96F8A-AF51-4249-BAED-7D4D16830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54A47-23F6-4BE2-A96F-D1D092869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7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>
            <a:extLst>
              <a:ext uri="{FF2B5EF4-FFF2-40B4-BE49-F238E27FC236}">
                <a16:creationId xmlns:a16="http://schemas.microsoft.com/office/drawing/2014/main" id="{4DC9C0DB-C06C-4B2E-9803-7AE681216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42" y="268157"/>
            <a:ext cx="6417945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Journey of knowledge: Y8 War Poetry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65342" y="725129"/>
            <a:ext cx="6417945" cy="16990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noAutofit/>
          </a:bodyPr>
          <a:lstStyle/>
          <a:p>
            <a:r>
              <a:rPr lang="en-GB" sz="10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 and Introduction to Unit:</a:t>
            </a:r>
          </a:p>
          <a:p>
            <a:endParaRPr lang="en-GB" sz="1000" b="1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will read a range of poetry by male and female poets of WW1 who are recognised as key </a:t>
            </a:r>
            <a:r>
              <a:rPr lang="en-GB" sz="1000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literary voices. </a:t>
            </a: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 will explore and discuss the concepts of idealism, patriotism, jingoism and realism and how poets present and challenge these ideas </a:t>
            </a:r>
          </a:p>
          <a:p>
            <a:endParaRPr lang="en-GB" sz="10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addition, you will consider if male and female poets write about different subjects, related to their experiences in war. </a:t>
            </a:r>
            <a:endParaRPr lang="en-GB" sz="105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BC1400-C5D6-4C46-AB07-B4C7B3C79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380872"/>
              </p:ext>
            </p:extLst>
          </p:nvPr>
        </p:nvGraphicFramePr>
        <p:xfrm>
          <a:off x="165342" y="2501002"/>
          <a:ext cx="11834002" cy="4255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4667">
                  <a:extLst>
                    <a:ext uri="{9D8B030D-6E8A-4147-A177-3AD203B41FA5}">
                      <a16:colId xmlns:a16="http://schemas.microsoft.com/office/drawing/2014/main" val="3916695900"/>
                    </a:ext>
                  </a:extLst>
                </a:gridCol>
                <a:gridCol w="4319616">
                  <a:extLst>
                    <a:ext uri="{9D8B030D-6E8A-4147-A177-3AD203B41FA5}">
                      <a16:colId xmlns:a16="http://schemas.microsoft.com/office/drawing/2014/main" val="843869493"/>
                    </a:ext>
                  </a:extLst>
                </a:gridCol>
                <a:gridCol w="3569719">
                  <a:extLst>
                    <a:ext uri="{9D8B030D-6E8A-4147-A177-3AD203B41FA5}">
                      <a16:colId xmlns:a16="http://schemas.microsoft.com/office/drawing/2014/main" val="1895939710"/>
                    </a:ext>
                  </a:extLst>
                </a:gridCol>
              </a:tblGrid>
              <a:tr h="4255397">
                <a:tc>
                  <a:txBody>
                    <a:bodyPr/>
                    <a:lstStyle/>
                    <a:p>
                      <a:pPr rtl="0" fontAlgn="base"/>
                      <a:r>
                        <a:rPr lang="en-GB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 Knowledge: by the end of the unit, I will be able to answer the following questions.</a:t>
                      </a: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0" fontAlgn="base"/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did World War 1 influence poetry writing?  </a:t>
                      </a:r>
                    </a:p>
                    <a:p>
                      <a:pPr marL="28575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is war glorified in poetry? </a:t>
                      </a:r>
                    </a:p>
                    <a:p>
                      <a:pPr marL="28575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idealism? What is realism? </a:t>
                      </a:r>
                    </a:p>
                    <a:p>
                      <a:pPr marL="28575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is death in war presented in poetry? </a:t>
                      </a:r>
                    </a:p>
                    <a:p>
                      <a:pPr marL="28575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women present war differently in poetry?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Core Knowledge:</a:t>
                      </a:r>
                    </a:p>
                    <a:p>
                      <a:pPr lvl="0" fontAlgn="base"/>
                      <a:r>
                        <a:rPr lang="en-GB" sz="11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Literary concept knowledge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the significance of the war poetry as a literary movement</a:t>
                      </a:r>
                    </a:p>
                    <a:p>
                      <a:pPr lvl="0" fontAlgn="base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Knowledge of themes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Idealism, patriotism and realism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suffering caused the type of warfare in WW1 and how this is presented by poets.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 and female poets and their approaches exploring if their poetry is linked to men fighting in war and domesticated roles for many women.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Challenging stereotypical views of poetry and gender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Key Skills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Skimming, scanning, summary</a:t>
                      </a: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Evidence selection and interpretation</a:t>
                      </a: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Authorial intention – what is the author thinking / why</a:t>
                      </a: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Reader’s interpretation – what does the author want the reader to think and why</a:t>
                      </a: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response – why do you think / feel the way you do about the text?</a:t>
                      </a: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Critical analysis – thoughtful understanding of text; some linking to context</a:t>
                      </a: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Succinct responses – embedding quotations, concise answers, depth of analysis and range of interpretation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1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n-GB" sz="11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1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idealism, idealistic, idealist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realism. realistic, realist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patriotism, patriotic, patriot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jingoism, jingoistic, jingoist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1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See  the full vocabulary list in your book. 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Personal Development</a:t>
                      </a:r>
                      <a:endParaRPr lang="en-GB" sz="1100" b="1" u="sng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u="non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SMSC: developing understanding about the effects of war on both soldiers and others. Understanding and empathy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u="non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Exploring conflict in the wider world through a key historical event</a:t>
                      </a:r>
                      <a:endParaRPr lang="en-GB" sz="1100" b="0" u="none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10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11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en-GB" sz="1100" b="1" u="sng" dirty="0" err="1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iteracy</a:t>
                      </a:r>
                      <a:r>
                        <a:rPr lang="en-GB" sz="11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Focus: (class specific) 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Where next?</a:t>
                      </a:r>
                      <a:endParaRPr lang="en-GB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unit prepares you for: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poetry reading and analysis in Y9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study of the GCSE poetry anthology in general and the war poems in particular.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analytical responses in Y9 and GCSE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084189082"/>
                  </a:ext>
                </a:extLst>
              </a:tr>
            </a:tbl>
          </a:graphicData>
        </a:graphic>
      </p:graphicFrame>
      <p:sp>
        <p:nvSpPr>
          <p:cNvPr id="14" name="Text Box 3">
            <a:extLst>
              <a:ext uri="{FF2B5EF4-FFF2-40B4-BE49-F238E27FC236}">
                <a16:creationId xmlns:a16="http://schemas.microsoft.com/office/drawing/2014/main" id="{E645F3CF-C629-474B-BF50-185D41779787}"/>
              </a:ext>
            </a:extLst>
          </p:cNvPr>
          <p:cNvSpPr txBox="1"/>
          <p:nvPr/>
        </p:nvSpPr>
        <p:spPr>
          <a:xfrm>
            <a:off x="6930534" y="268157"/>
            <a:ext cx="5068810" cy="207555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The bigger picture </a:t>
            </a:r>
          </a:p>
          <a:p>
            <a:pPr>
              <a:lnSpc>
                <a:spcPct val="107000"/>
              </a:lnSpc>
            </a:pPr>
            <a:r>
              <a:rPr lang="en-GB" sz="1050" b="1" dirty="0">
                <a:latin typeface="Calibri"/>
                <a:ea typeface="Calibri" panose="020F0502020204030204" pitchFamily="34" charset="0"/>
                <a:cs typeface="Times New Roman"/>
              </a:rPr>
              <a:t>Careers</a:t>
            </a:r>
            <a:r>
              <a:rPr lang="en-GB" sz="1050" dirty="0">
                <a:latin typeface="Calibri"/>
                <a:ea typeface="Calibri" panose="020F0502020204030204" pitchFamily="34" charset="0"/>
                <a:cs typeface="Times New Roman"/>
              </a:rPr>
              <a:t>: teacher, lecturer, historian, poet</a:t>
            </a:r>
          </a:p>
          <a:p>
            <a:pPr>
              <a:lnSpc>
                <a:spcPct val="107000"/>
              </a:lnSpc>
            </a:pPr>
            <a:endParaRPr lang="en-GB" sz="1050" b="1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</a:pPr>
            <a:r>
              <a:rPr lang="en-GB" sz="105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RSE</a:t>
            </a:r>
            <a:r>
              <a:rPr lang="en-GB" sz="105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: the impact of wa</a:t>
            </a:r>
            <a:r>
              <a:rPr lang="en-GB" sz="1050" dirty="0">
                <a:latin typeface="Calibri"/>
                <a:ea typeface="Calibri" panose="020F0502020204030204" pitchFamily="34" charset="0"/>
                <a:cs typeface="Times New Roman"/>
              </a:rPr>
              <a:t>r on individuals and their relationships with others</a:t>
            </a:r>
            <a:endParaRPr lang="en-GB" sz="105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</a:pPr>
            <a:endParaRPr lang="en-GB" sz="105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</a:pPr>
            <a:r>
              <a:rPr lang="en-GB" sz="1050" b="1" dirty="0">
                <a:latin typeface="Calibri"/>
                <a:ea typeface="Calibri" panose="020F0502020204030204" pitchFamily="34" charset="0"/>
                <a:cs typeface="Times New Roman"/>
              </a:rPr>
              <a:t>Transferable learning:</a:t>
            </a:r>
            <a:endParaRPr lang="en-GB" sz="10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alibri"/>
                <a:ea typeface="Calibri" panose="020F0502020204030204" pitchFamily="34" charset="0"/>
                <a:cs typeface="Times New Roman"/>
              </a:rPr>
              <a:t>Key literary themes and genres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alibri"/>
                <a:ea typeface="Calibri" panose="020F0502020204030204" pitchFamily="34" charset="0"/>
                <a:cs typeface="Times New Roman"/>
              </a:rPr>
              <a:t>Understanding of authorial methods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alibri"/>
                <a:ea typeface="Calibri" panose="020F0502020204030204" pitchFamily="34" charset="0"/>
                <a:cs typeface="Times New Roman"/>
              </a:rPr>
              <a:t>Close reading skills and literary analysis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alibri"/>
                <a:ea typeface="Calibri" panose="020F0502020204030204" pitchFamily="34" charset="0"/>
                <a:cs typeface="Times New Roman"/>
              </a:rPr>
              <a:t>Written analysis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alibri"/>
                <a:ea typeface="Calibri" panose="020F0502020204030204" pitchFamily="34" charset="0"/>
                <a:cs typeface="Times New Roman"/>
              </a:rPr>
              <a:t>Written evaluative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Calibri"/>
              <a:ea typeface="Calibri" panose="020F050202020403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7143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463</Words>
  <Application>Microsoft Office PowerPoint</Application>
  <PresentationFormat>Widescreen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Gibaud, Tobias</dc:creator>
  <cp:lastModifiedBy>Gibaud, Tobias</cp:lastModifiedBy>
  <cp:revision>18</cp:revision>
  <cp:lastPrinted>2023-02-28T09:27:02Z</cp:lastPrinted>
  <dcterms:created xsi:type="dcterms:W3CDTF">2022-02-16T13:07:44Z</dcterms:created>
  <dcterms:modified xsi:type="dcterms:W3CDTF">2023-03-20T11:12:05Z</dcterms:modified>
</cp:coreProperties>
</file>