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07" autoAdjust="0"/>
    <p:restoredTop sz="94660"/>
  </p:normalViewPr>
  <p:slideViewPr>
    <p:cSldViewPr snapToGrid="0">
      <p:cViewPr varScale="1">
        <p:scale>
          <a:sx n="85" d="100"/>
          <a:sy n="85" d="100"/>
        </p:scale>
        <p:origin x="10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674926-0DB1-419D-8214-76D69420FB39}" type="datetimeFigureOut">
              <a:rPr lang="en-GB" smtClean="0"/>
              <a:t>05/05/2023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9ADF91-0ADB-4213-BE52-DA0876B109C9}" type="slidenum">
              <a:rPr lang="en-GB" smtClean="0"/>
              <a:t>‹#›</a:t>
            </a:fld>
            <a:endParaRPr lang="en-GB"/>
          </a:p>
        </p:txBody>
      </p:sp>
    </p:spTree>
    <p:extLst>
      <p:ext uri="{BB962C8B-B14F-4D97-AF65-F5344CB8AC3E}">
        <p14:creationId xmlns:p14="http://schemas.microsoft.com/office/powerpoint/2010/main" val="2405101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CF97BBF-8D3D-436C-91B2-3F2A168CE847}" type="slidenum">
              <a:rPr lang="en-GB" smtClean="0"/>
              <a:t>1</a:t>
            </a:fld>
            <a:endParaRPr lang="en-GB"/>
          </a:p>
        </p:txBody>
      </p:sp>
    </p:spTree>
    <p:extLst>
      <p:ext uri="{BB962C8B-B14F-4D97-AF65-F5344CB8AC3E}">
        <p14:creationId xmlns:p14="http://schemas.microsoft.com/office/powerpoint/2010/main" val="199238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622CD-3E48-48E3-AB25-76014656C4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76D8FD-2E21-4B1D-B5BF-1916166A6D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CBA593-49D4-428F-84DD-E1C05DD0322B}"/>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5" name="Footer Placeholder 4">
            <a:extLst>
              <a:ext uri="{FF2B5EF4-FFF2-40B4-BE49-F238E27FC236}">
                <a16:creationId xmlns:a16="http://schemas.microsoft.com/office/drawing/2014/main" id="{20772B75-FD9A-44F5-A074-080E2ED691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2C6608-DAF9-4B85-A3E8-7541D3C8A4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68434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8890F-3B0C-4A64-8FF4-EE0325B796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4C899E-8F91-48E2-9B72-79D17202C1F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A1443F1-DF64-4D3E-916F-32132DF59ABC}"/>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5" name="Footer Placeholder 4">
            <a:extLst>
              <a:ext uri="{FF2B5EF4-FFF2-40B4-BE49-F238E27FC236}">
                <a16:creationId xmlns:a16="http://schemas.microsoft.com/office/drawing/2014/main" id="{9C31E235-A250-424F-B354-D9551C8824A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E0DA70-CB8F-4D6A-BA76-793217F0F445}"/>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1511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5C9F19-7006-46F5-94EB-A6273A6E286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147AA-96E8-4004-B372-EE0F5FE983E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78BF51-B3C5-4014-B451-0B243FE0780D}"/>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5" name="Footer Placeholder 4">
            <a:extLst>
              <a:ext uri="{FF2B5EF4-FFF2-40B4-BE49-F238E27FC236}">
                <a16:creationId xmlns:a16="http://schemas.microsoft.com/office/drawing/2014/main" id="{7C92878E-ED7B-4CD8-931C-FD59756332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AECA8E-7261-449E-984E-EB9A3748546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310147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E069D-E1AE-4704-BF8B-65286B541B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63DCC7E-AF4C-45B4-A1A2-939832C62C1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81249D-5AC7-4DD5-B835-D224E2A3EFB0}"/>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5" name="Footer Placeholder 4">
            <a:extLst>
              <a:ext uri="{FF2B5EF4-FFF2-40B4-BE49-F238E27FC236}">
                <a16:creationId xmlns:a16="http://schemas.microsoft.com/office/drawing/2014/main" id="{EA7F388E-64D6-4019-B66E-93C722A38E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BCA689-F724-4E63-8B45-B6DCFD28E6CF}"/>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492390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F8408-4916-49B0-8860-F4A145C47E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16A656-0609-429E-B173-50DF1EA12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494B42B-3096-48E2-8A69-CE20BB2636F4}"/>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5" name="Footer Placeholder 4">
            <a:extLst>
              <a:ext uri="{FF2B5EF4-FFF2-40B4-BE49-F238E27FC236}">
                <a16:creationId xmlns:a16="http://schemas.microsoft.com/office/drawing/2014/main" id="{1F50EA8F-CA35-443B-847B-FE4BEE9385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30085C-E38D-40FD-9B1F-6FF7D3B0112D}"/>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15894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CE069-7138-4829-AC88-D5221B919F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7723D7F-AFFC-4CD6-A107-37831041038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AA5738C-54FE-4F0C-9E69-B9470F148F4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FF786A-CB64-4FDF-891F-7279D61DB8A7}"/>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6" name="Footer Placeholder 5">
            <a:extLst>
              <a:ext uri="{FF2B5EF4-FFF2-40B4-BE49-F238E27FC236}">
                <a16:creationId xmlns:a16="http://schemas.microsoft.com/office/drawing/2014/main" id="{35D761A7-0E67-40FB-B4C5-5BF6077F73E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9FAD4F3-9216-4596-9BA6-1FE039114F51}"/>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4237375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24CEE-149E-45F7-8FA4-1B8EAE7D44F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0D9C2DA-177C-4F49-A853-8CC54E0818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6BD35AA-237C-4CBC-BF26-77AB72C9DF0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479A08E-9DC3-4C4F-9A26-43AAB14F44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894DE60-CBD0-4231-BE72-D2927EF3F41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8F13484-5A01-4369-92D6-A38C0069B218}"/>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8" name="Footer Placeholder 7">
            <a:extLst>
              <a:ext uri="{FF2B5EF4-FFF2-40B4-BE49-F238E27FC236}">
                <a16:creationId xmlns:a16="http://schemas.microsoft.com/office/drawing/2014/main" id="{A7043340-37E2-499B-A755-06E9173CC7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21E14F-2D67-46EB-974A-0AF3E93A12E7}"/>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1137649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EB71A-F117-46B7-8A7B-4C5E60CBDE7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ADDFA2D-9B1C-4973-AA83-1B6383AC5425}"/>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4" name="Footer Placeholder 3">
            <a:extLst>
              <a:ext uri="{FF2B5EF4-FFF2-40B4-BE49-F238E27FC236}">
                <a16:creationId xmlns:a16="http://schemas.microsoft.com/office/drawing/2014/main" id="{F527A0F6-04D0-418B-87ED-8FB02A4F956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12141E7-EC60-4E88-8375-69044C24473B}"/>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302232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24EB52-7068-4A6E-ABF8-DF5E39283F37}"/>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3" name="Footer Placeholder 2">
            <a:extLst>
              <a:ext uri="{FF2B5EF4-FFF2-40B4-BE49-F238E27FC236}">
                <a16:creationId xmlns:a16="http://schemas.microsoft.com/office/drawing/2014/main" id="{5BE1DE41-1C9A-4ABF-9206-8B239A24D12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B6B667A-8F52-4246-908C-3F5CD61000A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3602466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14C5D-B19E-4ACF-805B-BA2C6E40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6DF95EE-5EF4-40F7-8F1F-2BC6C5A694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90A6C5A-1604-49F1-8B54-1AC1F29A13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54788E-DC96-4595-871A-A4955BD78752}"/>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6" name="Footer Placeholder 5">
            <a:extLst>
              <a:ext uri="{FF2B5EF4-FFF2-40B4-BE49-F238E27FC236}">
                <a16:creationId xmlns:a16="http://schemas.microsoft.com/office/drawing/2014/main" id="{5D752B0A-4A67-4797-A76F-90939389DE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24F5BE-5D61-4B6B-BE6F-C4F96D83BEFC}"/>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223156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F4C5A-860B-4573-B3B0-82F2F7D1BB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061C320-EF3B-4337-A40B-F5B903A734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088991C-98A7-4DD0-ADA0-6FCF1D4D1D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5E5415D-6027-459F-BAB8-0800184FD637}"/>
              </a:ext>
            </a:extLst>
          </p:cNvPr>
          <p:cNvSpPr>
            <a:spLocks noGrp="1"/>
          </p:cNvSpPr>
          <p:nvPr>
            <p:ph type="dt" sz="half" idx="10"/>
          </p:nvPr>
        </p:nvSpPr>
        <p:spPr/>
        <p:txBody>
          <a:bodyPr/>
          <a:lstStyle/>
          <a:p>
            <a:fld id="{162A58C0-07B7-499A-8AEB-5B811017721A}" type="datetimeFigureOut">
              <a:rPr lang="en-GB" smtClean="0"/>
              <a:t>05/05/2023</a:t>
            </a:fld>
            <a:endParaRPr lang="en-GB"/>
          </a:p>
        </p:txBody>
      </p:sp>
      <p:sp>
        <p:nvSpPr>
          <p:cNvPr id="6" name="Footer Placeholder 5">
            <a:extLst>
              <a:ext uri="{FF2B5EF4-FFF2-40B4-BE49-F238E27FC236}">
                <a16:creationId xmlns:a16="http://schemas.microsoft.com/office/drawing/2014/main" id="{39D90EB2-775B-4F7E-AF71-AAA28E92DE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A196EEF-8DC7-4F74-BD26-B87992CADC7E}"/>
              </a:ext>
            </a:extLst>
          </p:cNvPr>
          <p:cNvSpPr>
            <a:spLocks noGrp="1"/>
          </p:cNvSpPr>
          <p:nvPr>
            <p:ph type="sldNum" sz="quarter" idx="12"/>
          </p:nvPr>
        </p:nvSpPr>
        <p:spPr/>
        <p:txBody>
          <a:bodyPr/>
          <a:lstStyle/>
          <a:p>
            <a:fld id="{2941F4E7-3513-4F24-A337-28FF68421463}" type="slidenum">
              <a:rPr lang="en-GB" smtClean="0"/>
              <a:t>‹#›</a:t>
            </a:fld>
            <a:endParaRPr lang="en-GB"/>
          </a:p>
        </p:txBody>
      </p:sp>
    </p:spTree>
    <p:extLst>
      <p:ext uri="{BB962C8B-B14F-4D97-AF65-F5344CB8AC3E}">
        <p14:creationId xmlns:p14="http://schemas.microsoft.com/office/powerpoint/2010/main" val="85995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2B9987-E063-48E1-8B98-709D671F32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984BE1-C37F-4332-939A-F706FFF744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F1C093-2EF4-4ED0-9135-B1D016A72E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2A58C0-07B7-499A-8AEB-5B811017721A}" type="datetimeFigureOut">
              <a:rPr lang="en-GB" smtClean="0"/>
              <a:t>05/05/2023</a:t>
            </a:fld>
            <a:endParaRPr lang="en-GB"/>
          </a:p>
        </p:txBody>
      </p:sp>
      <p:sp>
        <p:nvSpPr>
          <p:cNvPr id="5" name="Footer Placeholder 4">
            <a:extLst>
              <a:ext uri="{FF2B5EF4-FFF2-40B4-BE49-F238E27FC236}">
                <a16:creationId xmlns:a16="http://schemas.microsoft.com/office/drawing/2014/main" id="{B8096F8A-AF51-4249-BAED-7D4D168300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4254A47-23F6-4BE2-A96F-D1D0928698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41F4E7-3513-4F24-A337-28FF68421463}" type="slidenum">
              <a:rPr lang="en-GB" smtClean="0"/>
              <a:t>‹#›</a:t>
            </a:fld>
            <a:endParaRPr lang="en-GB"/>
          </a:p>
        </p:txBody>
      </p:sp>
    </p:spTree>
    <p:extLst>
      <p:ext uri="{BB962C8B-B14F-4D97-AF65-F5344CB8AC3E}">
        <p14:creationId xmlns:p14="http://schemas.microsoft.com/office/powerpoint/2010/main" val="3110471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a:extLst>
              <a:ext uri="{FF2B5EF4-FFF2-40B4-BE49-F238E27FC236}">
                <a16:creationId xmlns:a16="http://schemas.microsoft.com/office/drawing/2014/main" id="{4DC9C0DB-C06C-4B2E-9803-7AE6812167D7}"/>
              </a:ext>
            </a:extLst>
          </p:cNvPr>
          <p:cNvSpPr txBox="1">
            <a:spLocks noChangeArrowheads="1"/>
          </p:cNvSpPr>
          <p:nvPr/>
        </p:nvSpPr>
        <p:spPr bwMode="auto">
          <a:xfrm>
            <a:off x="165342" y="268157"/>
            <a:ext cx="6417945" cy="3619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nSpc>
                <a:spcPct val="107000"/>
              </a:lnSpc>
              <a:spcAft>
                <a:spcPts val="800"/>
              </a:spcAft>
            </a:pPr>
            <a:r>
              <a:rPr lang="en-GB" sz="1600" b="1" dirty="0">
                <a:effectLst/>
                <a:latin typeface="Calibri"/>
                <a:ea typeface="Calibri" panose="020F0502020204030204" pitchFamily="34" charset="0"/>
                <a:cs typeface="Times New Roman"/>
              </a:rPr>
              <a:t>Journey of knowledge: </a:t>
            </a:r>
            <a:r>
              <a:rPr lang="en-GB" sz="1600" b="1" dirty="0">
                <a:latin typeface="Calibri"/>
                <a:ea typeface="Calibri" panose="020F0502020204030204" pitchFamily="34" charset="0"/>
                <a:cs typeface="Times New Roman"/>
              </a:rPr>
              <a:t>Y7 Who is Shakespeare?</a:t>
            </a:r>
            <a:endParaRPr lang="en-GB" sz="1100" dirty="0">
              <a:effectLst/>
              <a:latin typeface="Calibri"/>
              <a:ea typeface="Calibri" panose="020F0502020204030204" pitchFamily="34" charset="0"/>
              <a:cs typeface="Times New Roman" panose="02020603050405020304" pitchFamily="18" charset="0"/>
            </a:endParaRPr>
          </a:p>
        </p:txBody>
      </p:sp>
      <p:sp>
        <p:nvSpPr>
          <p:cNvPr id="11" name="TextBox 4">
            <a:extLst>
              <a:ext uri="{FF2B5EF4-FFF2-40B4-BE49-F238E27FC236}">
                <a16:creationId xmlns:a16="http://schemas.microsoft.com/office/drawing/2014/main" id="{31CB9A6E-E90D-41E8-AD2D-6A0C767F502F}"/>
              </a:ext>
            </a:extLst>
          </p:cNvPr>
          <p:cNvSpPr txBox="1"/>
          <p:nvPr/>
        </p:nvSpPr>
        <p:spPr>
          <a:xfrm>
            <a:off x="165342" y="723262"/>
            <a:ext cx="6417945" cy="1699093"/>
          </a:xfrm>
          <a:prstGeom prst="rect">
            <a:avLst/>
          </a:prstGeom>
          <a:solidFill>
            <a:schemeClr val="bg1">
              <a:lumMod val="85000"/>
            </a:schemeClr>
          </a:solidFill>
          <a:ln w="3175">
            <a:noFill/>
          </a:ln>
        </p:spPr>
        <p:txBody>
          <a:bodyPr wrap="square" lIns="91440" tIns="45720" rIns="91440" bIns="45720" rtlCol="0" anchor="t">
            <a:noAutofit/>
          </a:bodyPr>
          <a:lstStyle/>
          <a:p>
            <a:r>
              <a:rPr lang="en-GB" sz="1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Context and Introduction to Unit:</a:t>
            </a:r>
          </a:p>
          <a:p>
            <a:endParaRPr lang="en-GB" sz="1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en-GB" sz="10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Before we study Shakespeare’s comedy ‘A Midsummer Night’s Dream’, we will learn about Shakespeare’s life as playwright in London, the different types of playhouses and the companies of actors. We will also learn about what is was like to visit a playhouse and be in the audience for a Shakespeare play.  </a:t>
            </a:r>
            <a:endParaRPr lang="en-GB" sz="1000" b="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5" name="Table 5">
            <a:extLst>
              <a:ext uri="{FF2B5EF4-FFF2-40B4-BE49-F238E27FC236}">
                <a16:creationId xmlns:a16="http://schemas.microsoft.com/office/drawing/2014/main" id="{07BC1400-C5D6-4C46-AB07-B4C7B3C79B0E}"/>
              </a:ext>
            </a:extLst>
          </p:cNvPr>
          <p:cNvGraphicFramePr>
            <a:graphicFrameLocks noGrp="1"/>
          </p:cNvGraphicFramePr>
          <p:nvPr>
            <p:extLst>
              <p:ext uri="{D42A27DB-BD31-4B8C-83A1-F6EECF244321}">
                <p14:modId xmlns:p14="http://schemas.microsoft.com/office/powerpoint/2010/main" val="2201998638"/>
              </p:ext>
            </p:extLst>
          </p:nvPr>
        </p:nvGraphicFramePr>
        <p:xfrm>
          <a:off x="165342" y="2501002"/>
          <a:ext cx="11834002" cy="4255397"/>
        </p:xfrm>
        <a:graphic>
          <a:graphicData uri="http://schemas.openxmlformats.org/drawingml/2006/table">
            <a:tbl>
              <a:tblPr firstRow="1" bandRow="1">
                <a:tableStyleId>{5940675A-B579-460E-94D1-54222C63F5DA}</a:tableStyleId>
              </a:tblPr>
              <a:tblGrid>
                <a:gridCol w="3944667">
                  <a:extLst>
                    <a:ext uri="{9D8B030D-6E8A-4147-A177-3AD203B41FA5}">
                      <a16:colId xmlns:a16="http://schemas.microsoft.com/office/drawing/2014/main" val="3916695900"/>
                    </a:ext>
                  </a:extLst>
                </a:gridCol>
                <a:gridCol w="4319616">
                  <a:extLst>
                    <a:ext uri="{9D8B030D-6E8A-4147-A177-3AD203B41FA5}">
                      <a16:colId xmlns:a16="http://schemas.microsoft.com/office/drawing/2014/main" val="843869493"/>
                    </a:ext>
                  </a:extLst>
                </a:gridCol>
                <a:gridCol w="3569719">
                  <a:extLst>
                    <a:ext uri="{9D8B030D-6E8A-4147-A177-3AD203B41FA5}">
                      <a16:colId xmlns:a16="http://schemas.microsoft.com/office/drawing/2014/main" val="1895939710"/>
                    </a:ext>
                  </a:extLst>
                </a:gridCol>
              </a:tblGrid>
              <a:tr h="4255397">
                <a:tc>
                  <a:txBody>
                    <a:bodyPr/>
                    <a:lstStyle/>
                    <a:p>
                      <a:pPr lvl="0"/>
                      <a:r>
                        <a:rPr lang="en-GB" sz="1200" b="1" dirty="0">
                          <a:effectLst/>
                          <a:latin typeface="+mn-lt"/>
                          <a:ea typeface="Calibri" panose="020F0502020204030204" pitchFamily="34" charset="0"/>
                          <a:cs typeface="Times New Roman"/>
                        </a:rPr>
                        <a:t>Core Knowledge: by the end of the unit, I will be able to answer the following questions: </a:t>
                      </a:r>
                    </a:p>
                    <a:p>
                      <a:pPr marL="285750" lvl="0" indent="-285750">
                        <a:buFont typeface="Arial" panose="020B0604020202020204" pitchFamily="34" charset="0"/>
                        <a:buChar char="•"/>
                      </a:pPr>
                      <a:r>
                        <a:rPr lang="en-GB" sz="1200" kern="1200" dirty="0">
                          <a:solidFill>
                            <a:schemeClr val="tx1"/>
                          </a:solidFill>
                          <a:effectLst/>
                          <a:latin typeface="+mn-lt"/>
                          <a:ea typeface="+mn-ea"/>
                          <a:cs typeface="+mn-cs"/>
                        </a:rPr>
                        <a:t>When did Shakespeare live?</a:t>
                      </a:r>
                    </a:p>
                    <a:p>
                      <a:pPr marL="285750" lvl="0" indent="-285750">
                        <a:buFont typeface="Arial" panose="020B0604020202020204" pitchFamily="34" charset="0"/>
                        <a:buChar char="•"/>
                      </a:pPr>
                      <a:r>
                        <a:rPr lang="en-GB" sz="1200" b="0" i="0" kern="1200" dirty="0">
                          <a:solidFill>
                            <a:schemeClr val="tx1"/>
                          </a:solidFill>
                          <a:effectLst/>
                          <a:latin typeface="+mn-lt"/>
                          <a:ea typeface="+mn-ea"/>
                          <a:cs typeface="+mn-cs"/>
                        </a:rPr>
                        <a:t>Where did Shakespeare live and work?</a:t>
                      </a:r>
                    </a:p>
                    <a:p>
                      <a:pPr marL="285750" lvl="0" indent="-285750">
                        <a:buFont typeface="Arial" panose="020B0604020202020204" pitchFamily="34" charset="0"/>
                        <a:buChar char="•"/>
                      </a:pPr>
                      <a:r>
                        <a:rPr lang="en-GB" sz="1200" b="0" i="0" kern="1200" dirty="0">
                          <a:solidFill>
                            <a:schemeClr val="tx1"/>
                          </a:solidFill>
                          <a:effectLst/>
                          <a:latin typeface="+mn-lt"/>
                          <a:ea typeface="+mn-ea"/>
                          <a:cs typeface="+mn-cs"/>
                        </a:rPr>
                        <a:t>What were some of the important playhouses in Shakespeare’s lifetime?</a:t>
                      </a:r>
                    </a:p>
                    <a:p>
                      <a:pPr marL="285750" lvl="0" indent="-285750">
                        <a:buFont typeface="Arial" panose="020B0604020202020204" pitchFamily="34" charset="0"/>
                        <a:buChar char="•"/>
                      </a:pPr>
                      <a:r>
                        <a:rPr lang="en-GB" sz="1200" b="0" i="0" kern="1200" dirty="0">
                          <a:solidFill>
                            <a:schemeClr val="tx1"/>
                          </a:solidFill>
                          <a:effectLst/>
                          <a:latin typeface="+mn-lt"/>
                          <a:ea typeface="+mn-ea"/>
                          <a:cs typeface="+mn-cs"/>
                        </a:rPr>
                        <a:t>What were the playhouses like? </a:t>
                      </a:r>
                    </a:p>
                    <a:p>
                      <a:pPr marL="285750" lvl="0" indent="-285750">
                        <a:buFont typeface="Arial" panose="020B0604020202020204" pitchFamily="34" charset="0"/>
                        <a:buChar char="•"/>
                      </a:pPr>
                      <a:r>
                        <a:rPr lang="en-GB" sz="1200" b="0" i="0" kern="1200" dirty="0">
                          <a:solidFill>
                            <a:schemeClr val="tx1"/>
                          </a:solidFill>
                          <a:effectLst/>
                          <a:latin typeface="+mn-lt"/>
                          <a:ea typeface="+mn-ea"/>
                          <a:cs typeface="+mn-cs"/>
                        </a:rPr>
                        <a:t>What were their similarities and differences?</a:t>
                      </a:r>
                    </a:p>
                    <a:p>
                      <a:pPr marL="285750" lvl="0" indent="-285750">
                        <a:buFont typeface="Arial" panose="020B0604020202020204" pitchFamily="34" charset="0"/>
                        <a:buChar char="•"/>
                      </a:pPr>
                      <a:r>
                        <a:rPr lang="en-GB" sz="1200" b="0" i="0" kern="1200" dirty="0">
                          <a:solidFill>
                            <a:schemeClr val="tx1"/>
                          </a:solidFill>
                          <a:effectLst/>
                          <a:latin typeface="+mn-lt"/>
                          <a:ea typeface="+mn-ea"/>
                          <a:cs typeface="+mn-cs"/>
                        </a:rPr>
                        <a:t>What was is like to go a playhouse in Shakespeare’s lifetime?</a:t>
                      </a:r>
                    </a:p>
                    <a:p>
                      <a:pPr marL="285750" lvl="0" indent="-285750">
                        <a:buFont typeface="Arial" panose="020B0604020202020204" pitchFamily="34" charset="0"/>
                        <a:buChar char="•"/>
                      </a:pPr>
                      <a:r>
                        <a:rPr lang="en-GB" sz="1200" b="0" i="0" kern="1200" dirty="0">
                          <a:solidFill>
                            <a:schemeClr val="tx1"/>
                          </a:solidFill>
                          <a:effectLst/>
                          <a:latin typeface="+mn-lt"/>
                          <a:ea typeface="+mn-ea"/>
                          <a:cs typeface="+mn-cs"/>
                        </a:rPr>
                        <a:t>What was it like to be an actor in a company? </a:t>
                      </a:r>
                    </a:p>
                    <a:p>
                      <a:pPr marL="0" indent="0" rtl="0" fontAlgn="base">
                        <a:buFont typeface="Arial" panose="020B0604020202020204" pitchFamily="34" charset="0"/>
                        <a:buNone/>
                      </a:pPr>
                      <a:endParaRPr lang="en-GB" sz="1200" b="0" i="0" u="sng" kern="1200" dirty="0">
                        <a:solidFill>
                          <a:schemeClr val="tx1"/>
                        </a:solidFill>
                        <a:effectLst/>
                        <a:latin typeface="+mn-lt"/>
                        <a:ea typeface="+mn-ea"/>
                        <a:cs typeface="+mn-cs"/>
                      </a:endParaRPr>
                    </a:p>
                    <a:p>
                      <a:pPr marL="0" indent="0" rtl="0" fontAlgn="base">
                        <a:buFont typeface="Arial" panose="020B0604020202020204" pitchFamily="34" charset="0"/>
                        <a:buNone/>
                      </a:pPr>
                      <a:r>
                        <a:rPr lang="en-GB" sz="1200" b="1" u="sng" kern="1200" dirty="0">
                          <a:solidFill>
                            <a:schemeClr val="tx1"/>
                          </a:solidFill>
                          <a:effectLst/>
                          <a:latin typeface="+mn-lt"/>
                          <a:ea typeface="Calibri" panose="020F0502020204030204" pitchFamily="34" charset="0"/>
                          <a:cs typeface="Arial"/>
                        </a:rPr>
                        <a:t>Core Knowledge:</a:t>
                      </a:r>
                    </a:p>
                    <a:p>
                      <a:pPr lvl="0" fontAlgn="base"/>
                      <a:r>
                        <a:rPr lang="en-GB" sz="1200" u="sng" kern="1200" dirty="0">
                          <a:solidFill>
                            <a:schemeClr val="tx1"/>
                          </a:solidFill>
                          <a:effectLst/>
                          <a:latin typeface="+mn-lt"/>
                          <a:ea typeface="+mn-ea"/>
                          <a:cs typeface="+mn-cs"/>
                        </a:rPr>
                        <a:t>Literary concept knowledge</a:t>
                      </a:r>
                      <a:r>
                        <a:rPr lang="en-GB" sz="1200" kern="1200" dirty="0">
                          <a:solidFill>
                            <a:schemeClr val="tx1"/>
                          </a:solidFill>
                          <a:effectLst/>
                          <a:latin typeface="+mn-lt"/>
                          <a:ea typeface="+mn-ea"/>
                          <a:cs typeface="+mn-cs"/>
                        </a:rPr>
                        <a:t>:</a:t>
                      </a:r>
                    </a:p>
                    <a:p>
                      <a:pPr lvl="0" fontAlgn="base"/>
                      <a:endParaRPr lang="en-GB" sz="1200" kern="1200" dirty="0">
                        <a:solidFill>
                          <a:schemeClr val="tx1"/>
                        </a:solidFill>
                        <a:effectLst/>
                        <a:latin typeface="+mn-lt"/>
                        <a:ea typeface="+mn-ea"/>
                        <a:cs typeface="+mn-cs"/>
                      </a:endParaRPr>
                    </a:p>
                    <a:p>
                      <a:pPr lvl="0" fontAlgn="base"/>
                      <a:r>
                        <a:rPr lang="en-GB" sz="1200" kern="1200" dirty="0">
                          <a:solidFill>
                            <a:schemeClr val="tx1"/>
                          </a:solidFill>
                          <a:effectLst/>
                          <a:latin typeface="+mn-lt"/>
                          <a:ea typeface="+mn-ea"/>
                          <a:cs typeface="+mn-cs"/>
                        </a:rPr>
                        <a:t>The influence of the sixteenth century playhouse on the performance of Shakespeare’s plays </a:t>
                      </a:r>
                    </a:p>
                    <a:p>
                      <a:pPr lvl="0" fontAlgn="base"/>
                      <a:r>
                        <a:rPr lang="en-GB" sz="1200" kern="1200" dirty="0">
                          <a:solidFill>
                            <a:schemeClr val="tx1"/>
                          </a:solidFill>
                          <a:effectLst/>
                          <a:latin typeface="+mn-lt"/>
                          <a:ea typeface="+mn-ea"/>
                          <a:cs typeface="+mn-cs"/>
                        </a:rPr>
                        <a:t>The influence of the monarchy on playwriting</a:t>
                      </a:r>
                    </a:p>
                    <a:p>
                      <a:pPr lvl="0" fontAlgn="base"/>
                      <a:r>
                        <a:rPr lang="en-GB" sz="1200" kern="1200" dirty="0">
                          <a:solidFill>
                            <a:schemeClr val="tx1"/>
                          </a:solidFill>
                          <a:effectLst/>
                          <a:latin typeface="+mn-lt"/>
                          <a:ea typeface="+mn-ea"/>
                          <a:cs typeface="+mn-cs"/>
                        </a:rPr>
                        <a:t>The importance of theatrical companies</a:t>
                      </a:r>
                    </a:p>
                    <a:p>
                      <a:pPr lvl="0">
                        <a:buNone/>
                      </a:pPr>
                      <a:endParaRPr lang="en-GB" sz="1200" kern="1200" dirty="0">
                        <a:solidFill>
                          <a:schemeClr val="tx1"/>
                        </a:solidFill>
                        <a:effectLst/>
                        <a:latin typeface="+mn-lt"/>
                        <a:ea typeface="+mn-ea"/>
                        <a:cs typeface="+mn-cs"/>
                      </a:endParaRPr>
                    </a:p>
                  </a:txBody>
                  <a:tcPr marL="68580" marR="68580" marT="0" marB="0"/>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 </a:t>
                      </a:r>
                      <a:r>
                        <a:rPr lang="en-US" sz="1200" b="1" u="sng" kern="1200" dirty="0">
                          <a:solidFill>
                            <a:srgbClr val="000000"/>
                          </a:solidFill>
                          <a:effectLst/>
                          <a:latin typeface="+mn-lt"/>
                          <a:ea typeface="Times New Roman" panose="02020603050405020304" pitchFamily="18" charset="0"/>
                          <a:cs typeface="Arial"/>
                        </a:rPr>
                        <a:t>Key Skills</a:t>
                      </a:r>
                      <a:endParaRPr lang="en-GB" sz="1200" dirty="0">
                        <a:effectLst/>
                        <a:latin typeface="+mn-lt"/>
                        <a:ea typeface="Calibri" panose="020F0502020204030204" pitchFamily="34" charset="0"/>
                        <a:cs typeface="Arial"/>
                      </a:endParaRPr>
                    </a:p>
                    <a:p>
                      <a:pPr marL="0" marR="0" lvl="0" indent="0" algn="l">
                        <a:lnSpc>
                          <a:spcPct val="100000"/>
                        </a:lnSpc>
                        <a:spcBef>
                          <a:spcPts val="0"/>
                        </a:spcBef>
                        <a:spcAft>
                          <a:spcPts val="0"/>
                        </a:spcAft>
                        <a:buClrTx/>
                        <a:buSzTx/>
                        <a:buFontTx/>
                        <a:buNone/>
                      </a:pPr>
                      <a:endParaRPr lang="en-US" sz="1200" b="1" u="sng" kern="1200" dirty="0">
                        <a:solidFill>
                          <a:srgbClr val="000000"/>
                        </a:solidFill>
                        <a:effectLst/>
                        <a:latin typeface="+mn-lt"/>
                        <a:ea typeface="+mn-ea"/>
                        <a:cs typeface="Arial"/>
                      </a:endParaRP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Skimming, scanning, continuous and close reading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Developing and using inference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Selecting information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Reorganising information</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Planning, drafting and editing a piece of non-fiction writing (an expository essay)</a:t>
                      </a:r>
                      <a:endParaRPr lang="en-GB" sz="1200" b="1" kern="1200" dirty="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endParaRPr lang="en-GB" sz="1200" b="1" kern="1200" dirty="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endParaRPr lang="en-GB" sz="1200" b="1" kern="1200" dirty="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r>
                        <a:rPr lang="en-GB" sz="1200" b="1" kern="1200" dirty="0">
                          <a:solidFill>
                            <a:srgbClr val="000000"/>
                          </a:solidFill>
                          <a:effectLst/>
                          <a:latin typeface="+mn-lt"/>
                          <a:ea typeface="Calibri" panose="020F0502020204030204" pitchFamily="34" charset="0"/>
                          <a:cs typeface="Arial"/>
                        </a:rPr>
                        <a:t>Vocabulary: </a:t>
                      </a:r>
                      <a:endParaRPr lang="en-GB" sz="1200" dirty="0"/>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playhouse</a:t>
                      </a:r>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company</a:t>
                      </a:r>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theatre</a:t>
                      </a:r>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Renaissance </a:t>
                      </a:r>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Elizabethan </a:t>
                      </a:r>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Jacobean</a:t>
                      </a:r>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Early Modern</a:t>
                      </a:r>
                    </a:p>
                    <a:p>
                      <a:pPr marL="171450" lvl="0" indent="-171450" algn="l">
                        <a:lnSpc>
                          <a:spcPct val="107000"/>
                        </a:lnSpc>
                        <a:spcAft>
                          <a:spcPts val="0"/>
                        </a:spcAft>
                        <a:buFont typeface="Arial" panose="020B0604020202020204" pitchFamily="34" charset="0"/>
                        <a:buChar char="•"/>
                      </a:pPr>
                      <a:r>
                        <a:rPr lang="en-GB" sz="1200" b="0" kern="1200" dirty="0">
                          <a:solidFill>
                            <a:srgbClr val="000000"/>
                          </a:solidFill>
                          <a:effectLst/>
                          <a:latin typeface="+mn-lt"/>
                          <a:ea typeface="Calibri" panose="020F0502020204030204" pitchFamily="34" charset="0"/>
                          <a:cs typeface="Arial"/>
                        </a:rPr>
                        <a:t>entertainment</a:t>
                      </a:r>
                    </a:p>
                    <a:p>
                      <a:pPr marL="0" lvl="0" indent="0" algn="l">
                        <a:lnSpc>
                          <a:spcPct val="107000"/>
                        </a:lnSpc>
                        <a:spcAft>
                          <a:spcPts val="0"/>
                        </a:spcAft>
                        <a:buFont typeface="Symbol" panose="05050102010706020507" pitchFamily="18" charset="2"/>
                        <a:buNone/>
                      </a:pPr>
                      <a:endParaRPr lang="en-GB" sz="1200" b="0" kern="1200" dirty="0">
                        <a:solidFill>
                          <a:srgbClr val="000000"/>
                        </a:solidFill>
                        <a:effectLst/>
                        <a:latin typeface="+mn-lt"/>
                        <a:ea typeface="Calibri" panose="020F0502020204030204" pitchFamily="34" charset="0"/>
                        <a:cs typeface="Arial"/>
                      </a:endParaRPr>
                    </a:p>
                    <a:p>
                      <a:pPr marL="171450" lvl="0" indent="-171450" algn="l">
                        <a:lnSpc>
                          <a:spcPct val="107000"/>
                        </a:lnSpc>
                        <a:spcAft>
                          <a:spcPts val="0"/>
                        </a:spcAft>
                        <a:buFont typeface="Arial" panose="020B0604020202020204" pitchFamily="34" charset="0"/>
                        <a:buChar char="•"/>
                      </a:pPr>
                      <a:endParaRPr lang="en-GB" sz="1200" b="0" kern="1200" dirty="0">
                        <a:solidFill>
                          <a:srgbClr val="000000"/>
                        </a:solidFill>
                        <a:effectLst/>
                        <a:latin typeface="+mn-lt"/>
                        <a:ea typeface="Calibri" panose="020F0502020204030204" pitchFamily="34" charset="0"/>
                        <a:cs typeface="Arial"/>
                      </a:endParaRPr>
                    </a:p>
                    <a:p>
                      <a:pPr marL="0" lvl="0" indent="0" algn="l">
                        <a:lnSpc>
                          <a:spcPct val="107000"/>
                        </a:lnSpc>
                        <a:spcAft>
                          <a:spcPts val="0"/>
                        </a:spcAft>
                        <a:buFont typeface="Symbol" panose="05050102010706020507" pitchFamily="18" charset="2"/>
                        <a:buNone/>
                      </a:pPr>
                      <a:r>
                        <a:rPr lang="en-GB" sz="1200" b="1" kern="1200" dirty="0">
                          <a:solidFill>
                            <a:srgbClr val="000000"/>
                          </a:solidFill>
                          <a:effectLst/>
                          <a:latin typeface="+mn-lt"/>
                          <a:ea typeface="Calibri" panose="020F0502020204030204" pitchFamily="34" charset="0"/>
                          <a:cs typeface="Arial"/>
                        </a:rPr>
                        <a:t>See  the full vocabulary list in your book. </a:t>
                      </a:r>
                    </a:p>
                  </a:txBody>
                  <a:tcPr marL="114300" marR="114300" marT="0" marB="0"/>
                </a:tc>
                <a:tc>
                  <a:txBody>
                    <a:bodyPr/>
                    <a:lstStyle/>
                    <a:p>
                      <a:pPr marL="0" indent="0" algn="l">
                        <a:lnSpc>
                          <a:spcPct val="107000"/>
                        </a:lnSpc>
                        <a:spcAft>
                          <a:spcPts val="800"/>
                        </a:spcAft>
                        <a:buFont typeface="Arial" panose="020B0604020202020204" pitchFamily="34" charset="0"/>
                        <a:buNone/>
                      </a:pPr>
                      <a:r>
                        <a:rPr lang="en-US" sz="1200" b="1" u="sng" dirty="0">
                          <a:effectLst/>
                          <a:latin typeface="+mn-lt"/>
                          <a:ea typeface="Times New Roman" panose="02020603050405020304" pitchFamily="18" charset="0"/>
                          <a:cs typeface="Calibri"/>
                        </a:rPr>
                        <a:t>L</a:t>
                      </a:r>
                      <a:r>
                        <a:rPr lang="en-GB" sz="1200" b="1" u="sng" dirty="0" err="1">
                          <a:effectLst/>
                          <a:latin typeface="+mn-lt"/>
                          <a:ea typeface="Times New Roman" panose="02020603050405020304" pitchFamily="18" charset="0"/>
                          <a:cs typeface="Calibri"/>
                        </a:rPr>
                        <a:t>iteracy</a:t>
                      </a:r>
                      <a:r>
                        <a:rPr lang="en-GB" sz="1200" b="1" u="sng" dirty="0">
                          <a:effectLst/>
                          <a:latin typeface="+mn-lt"/>
                          <a:ea typeface="Times New Roman" panose="02020603050405020304" pitchFamily="18" charset="0"/>
                          <a:cs typeface="Calibri"/>
                        </a:rPr>
                        <a:t> Focus: (class specific) </a:t>
                      </a: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marL="0" indent="0" algn="l">
                        <a:lnSpc>
                          <a:spcPct val="107000"/>
                        </a:lnSpc>
                        <a:spcAft>
                          <a:spcPts val="800"/>
                        </a:spcAft>
                        <a:buFont typeface="Arial" panose="020B0604020202020204" pitchFamily="34" charset="0"/>
                        <a:buNone/>
                      </a:pPr>
                      <a:endParaRPr lang="en-GB" sz="1200" b="1" u="sng" dirty="0">
                        <a:effectLst/>
                        <a:latin typeface="+mn-lt"/>
                        <a:ea typeface="Calibri" panose="020F0502020204030204" pitchFamily="34" charset="0"/>
                        <a:cs typeface="Calibri"/>
                      </a:endParaRPr>
                    </a:p>
                    <a:p>
                      <a:pPr algn="l">
                        <a:lnSpc>
                          <a:spcPct val="107000"/>
                        </a:lnSpc>
                        <a:spcAft>
                          <a:spcPts val="800"/>
                        </a:spcAft>
                      </a:pPr>
                      <a:endParaRPr lang="en-GB" sz="1200" dirty="0">
                        <a:effectLst/>
                        <a:latin typeface="+mn-lt"/>
                        <a:ea typeface="Calibri" panose="020F0502020204030204" pitchFamily="34" charset="0"/>
                        <a:cs typeface="Times New Roman"/>
                      </a:endParaRPr>
                    </a:p>
                    <a:p>
                      <a:pPr algn="l">
                        <a:lnSpc>
                          <a:spcPct val="107000"/>
                        </a:lnSpc>
                        <a:spcAft>
                          <a:spcPts val="800"/>
                        </a:spcAft>
                      </a:pPr>
                      <a:r>
                        <a:rPr lang="en-GB" sz="1200" b="1" u="sng" dirty="0">
                          <a:effectLst/>
                          <a:latin typeface="+mn-lt"/>
                          <a:ea typeface="Times New Roman" panose="02020603050405020304" pitchFamily="18" charset="0"/>
                          <a:cs typeface="Calibri"/>
                        </a:rPr>
                        <a:t>Where next?</a:t>
                      </a:r>
                      <a:endParaRPr lang="en-GB" sz="1200" dirty="0">
                        <a:effectLst/>
                        <a:latin typeface="+mn-lt"/>
                        <a:ea typeface="Calibri" panose="020F0502020204030204" pitchFamily="34" charset="0"/>
                        <a:cs typeface="Calibri"/>
                      </a:endParaRPr>
                    </a:p>
                    <a:p>
                      <a:pPr algn="l">
                        <a:lnSpc>
                          <a:spcPct val="107000"/>
                        </a:lnSpc>
                        <a:spcAft>
                          <a:spcPts val="800"/>
                        </a:spcAft>
                      </a:pPr>
                      <a:r>
                        <a:rPr lang="en-GB" sz="1200" dirty="0">
                          <a:effectLst/>
                          <a:latin typeface="+mn-lt"/>
                          <a:ea typeface="Calibri" panose="020F0502020204030204" pitchFamily="34" charset="0"/>
                          <a:cs typeface="Times New Roman"/>
                        </a:rPr>
                        <a:t>This unit prepares you for: </a:t>
                      </a:r>
                    </a:p>
                    <a:p>
                      <a:pPr marL="171450" marR="0" lvl="0" indent="-171450" algn="l" rtl="0" eaLnBrk="1" fontAlgn="auto" latinLnBrk="0" hangingPunct="1">
                        <a:lnSpc>
                          <a:spcPct val="107000"/>
                        </a:lnSpc>
                        <a:spcBef>
                          <a:spcPts val="0"/>
                        </a:spcBef>
                        <a:spcAft>
                          <a:spcPts val="800"/>
                        </a:spcAft>
                        <a:buClrTx/>
                        <a:buSzTx/>
                        <a:buFont typeface="Arial" panose="020B0604020202020204" pitchFamily="34" charset="0"/>
                        <a:buChar char="•"/>
                      </a:pPr>
                      <a:r>
                        <a:rPr lang="en-GB" sz="1200" dirty="0">
                          <a:effectLst/>
                          <a:latin typeface="+mn-lt"/>
                          <a:ea typeface="Calibri" panose="020F0502020204030204" pitchFamily="34" charset="0"/>
                          <a:cs typeface="Times New Roman"/>
                        </a:rPr>
                        <a:t>Studying ‘A Midsummer Night’s Dream’</a:t>
                      </a:r>
                    </a:p>
                    <a:p>
                      <a:pPr marL="171450" marR="0" lvl="0" indent="-171450" algn="l" rtl="0" eaLnBrk="1" fontAlgn="auto" latinLnBrk="0" hangingPunct="1">
                        <a:lnSpc>
                          <a:spcPct val="107000"/>
                        </a:lnSpc>
                        <a:spcBef>
                          <a:spcPts val="0"/>
                        </a:spcBef>
                        <a:spcAft>
                          <a:spcPts val="800"/>
                        </a:spcAft>
                        <a:buClrTx/>
                        <a:buSzTx/>
                        <a:buFont typeface="Arial" panose="020B0604020202020204" pitchFamily="34" charset="0"/>
                        <a:buChar char="•"/>
                      </a:pPr>
                      <a:r>
                        <a:rPr lang="en-GB" sz="1200" dirty="0">
                          <a:effectLst/>
                          <a:latin typeface="+mn-lt"/>
                          <a:ea typeface="Calibri" panose="020F0502020204030204" pitchFamily="34" charset="0"/>
                          <a:cs typeface="Times New Roman"/>
                        </a:rPr>
                        <a:t>Studying Shakespeare in Y8, Y9 and GCSE</a:t>
                      </a:r>
                    </a:p>
                  </a:txBody>
                  <a:tcPr marL="114300" marR="114300" marT="0" marB="0"/>
                </a:tc>
                <a:extLst>
                  <a:ext uri="{0D108BD9-81ED-4DB2-BD59-A6C34878D82A}">
                    <a16:rowId xmlns:a16="http://schemas.microsoft.com/office/drawing/2014/main" val="2084189082"/>
                  </a:ext>
                </a:extLst>
              </a:tr>
            </a:tbl>
          </a:graphicData>
        </a:graphic>
      </p:graphicFrame>
      <p:sp>
        <p:nvSpPr>
          <p:cNvPr id="14" name="Text Box 3">
            <a:extLst>
              <a:ext uri="{FF2B5EF4-FFF2-40B4-BE49-F238E27FC236}">
                <a16:creationId xmlns:a16="http://schemas.microsoft.com/office/drawing/2014/main" id="{E645F3CF-C629-474B-BF50-185D41779787}"/>
              </a:ext>
            </a:extLst>
          </p:cNvPr>
          <p:cNvSpPr txBox="1"/>
          <p:nvPr/>
        </p:nvSpPr>
        <p:spPr>
          <a:xfrm>
            <a:off x="6930534" y="268157"/>
            <a:ext cx="5068810" cy="2075551"/>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200" b="1" dirty="0">
                <a:effectLst/>
                <a:latin typeface="Calibri"/>
                <a:ea typeface="Calibri" panose="020F0502020204030204" pitchFamily="34" charset="0"/>
                <a:cs typeface="Times New Roman"/>
              </a:rPr>
              <a:t>The bigger picture </a:t>
            </a:r>
          </a:p>
          <a:p>
            <a:pPr>
              <a:lnSpc>
                <a:spcPct val="107000"/>
              </a:lnSpc>
            </a:pPr>
            <a:r>
              <a:rPr lang="en-GB" sz="1050" b="1" dirty="0">
                <a:latin typeface="Calibri"/>
                <a:ea typeface="Calibri" panose="020F0502020204030204" pitchFamily="34" charset="0"/>
                <a:cs typeface="Times New Roman"/>
              </a:rPr>
              <a:t>Careers</a:t>
            </a:r>
            <a:r>
              <a:rPr lang="en-GB" sz="1050" dirty="0">
                <a:latin typeface="Calibri"/>
                <a:ea typeface="Calibri" panose="020F0502020204030204" pitchFamily="34" charset="0"/>
                <a:cs typeface="Times New Roman"/>
              </a:rPr>
              <a:t>: teacher, lecturer, historian, </a:t>
            </a:r>
          </a:p>
          <a:p>
            <a:pPr>
              <a:lnSpc>
                <a:spcPct val="107000"/>
              </a:lnSpc>
            </a:pPr>
            <a:r>
              <a:rPr lang="en-GB" sz="1050" b="1" dirty="0">
                <a:latin typeface="Calibri"/>
                <a:ea typeface="Calibri" panose="020F0502020204030204" pitchFamily="34" charset="0"/>
                <a:cs typeface="Times New Roman"/>
              </a:rPr>
              <a:t>History</a:t>
            </a:r>
            <a:r>
              <a:rPr lang="en-GB" sz="1050" dirty="0">
                <a:latin typeface="Calibri"/>
                <a:ea typeface="Calibri" panose="020F0502020204030204" pitchFamily="34" charset="0"/>
                <a:cs typeface="Times New Roman"/>
              </a:rPr>
              <a:t>: London in the sixteenth century</a:t>
            </a:r>
          </a:p>
          <a:p>
            <a:pPr>
              <a:lnSpc>
                <a:spcPct val="107000"/>
              </a:lnSpc>
            </a:pPr>
            <a:endParaRPr lang="en-GB" sz="1050" dirty="0">
              <a:latin typeface="Calibri"/>
              <a:ea typeface="Calibri" panose="020F0502020204030204" pitchFamily="34" charset="0"/>
              <a:cs typeface="Times New Roman"/>
            </a:endParaRPr>
          </a:p>
          <a:p>
            <a:pPr>
              <a:lnSpc>
                <a:spcPct val="107000"/>
              </a:lnSpc>
            </a:pPr>
            <a:r>
              <a:rPr lang="en-GB" sz="1050" b="1" dirty="0">
                <a:latin typeface="Calibri"/>
                <a:ea typeface="Calibri" panose="020F0502020204030204" pitchFamily="34" charset="0"/>
                <a:cs typeface="Times New Roman"/>
              </a:rPr>
              <a:t>Transferable learning:</a:t>
            </a:r>
            <a:endParaRPr lang="en-GB" sz="1000" dirty="0">
              <a:effectLst/>
              <a:latin typeface="Calibri"/>
              <a:ea typeface="Calibri" panose="020F0502020204030204" pitchFamily="34" charset="0"/>
              <a:cs typeface="Times New Roman"/>
            </a:endParaRP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Timeline of Shakespeare’s plays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The design of playhouses and their influence on the performance of plays</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Skimming, scanning, continuous and close reading </a:t>
            </a:r>
          </a:p>
          <a:p>
            <a:pPr marL="171450" indent="-171450">
              <a:buFont typeface="Arial" panose="020B0604020202020204" pitchFamily="34" charset="0"/>
              <a:buChar char="•"/>
            </a:pPr>
            <a:r>
              <a:rPr lang="en-GB" sz="1000" dirty="0">
                <a:latin typeface="Calibri"/>
                <a:ea typeface="Calibri" panose="020F0502020204030204" pitchFamily="34" charset="0"/>
                <a:cs typeface="Times New Roman"/>
              </a:rPr>
              <a:t>Active reading strategies: predict, question, clarify, summarise </a:t>
            </a:r>
          </a:p>
          <a:p>
            <a:pPr marL="171450" indent="-171450">
              <a:buFont typeface="Arial" panose="020B0604020202020204" pitchFamily="34" charset="0"/>
              <a:buChar char="•"/>
            </a:pPr>
            <a:endParaRPr lang="en-GB" sz="1000" dirty="0">
              <a:latin typeface="Calibri"/>
              <a:ea typeface="Calibri" panose="020F0502020204030204" pitchFamily="34" charset="0"/>
              <a:cs typeface="Times New Roman"/>
            </a:endParaRPr>
          </a:p>
          <a:p>
            <a:pPr marL="171450" indent="-171450">
              <a:buFont typeface="Arial" panose="020B0604020202020204" pitchFamily="34" charset="0"/>
              <a:buChar char="•"/>
            </a:pPr>
            <a:endParaRPr lang="en-GB" sz="1000" dirty="0">
              <a:latin typeface="Calibri"/>
              <a:ea typeface="Calibri" panose="020F0502020204030204" pitchFamily="34" charset="0"/>
              <a:cs typeface="Times New Roman"/>
            </a:endParaRPr>
          </a:p>
        </p:txBody>
      </p:sp>
    </p:spTree>
    <p:extLst>
      <p:ext uri="{BB962C8B-B14F-4D97-AF65-F5344CB8AC3E}">
        <p14:creationId xmlns:p14="http://schemas.microsoft.com/office/powerpoint/2010/main" val="2557143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TotalTime>
  <Words>335</Words>
  <Application>Microsoft Office PowerPoint</Application>
  <PresentationFormat>Widescreen</PresentationFormat>
  <Paragraphs>59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Symbol</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Gibaud, Tobias</dc:creator>
  <cp:lastModifiedBy>Hind, Mary</cp:lastModifiedBy>
  <cp:revision>11</cp:revision>
  <dcterms:created xsi:type="dcterms:W3CDTF">2022-02-16T13:07:44Z</dcterms:created>
  <dcterms:modified xsi:type="dcterms:W3CDTF">2023-05-05T10:57:18Z</dcterms:modified>
</cp:coreProperties>
</file>