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7" r:id="rId5"/>
  </p:sldIdLst>
  <p:sldSz cx="12192000" cy="6858000"/>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DC6B537C-26CF-4CEC-AE84-7B0433A67BB5}">
          <p14:sldIdLst>
            <p14:sldId id="25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199DC3-B78C-477E-8217-A5755912558E}" v="35" dt="2022-08-30T19:26:36.5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730" autoAdjust="0"/>
    <p:restoredTop sz="94660"/>
  </p:normalViewPr>
  <p:slideViewPr>
    <p:cSldViewPr snapToGrid="0">
      <p:cViewPr>
        <p:scale>
          <a:sx n="130" d="100"/>
          <a:sy n="130" d="100"/>
        </p:scale>
        <p:origin x="96" y="-5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6E674926-0DB1-419D-8214-76D69420FB39}" type="datetimeFigureOut">
              <a:rPr lang="en-GB" smtClean="0"/>
              <a:t>06/09/2022</a:t>
            </a:fld>
            <a:endParaRPr lang="en-GB"/>
          </a:p>
        </p:txBody>
      </p:sp>
      <p:sp>
        <p:nvSpPr>
          <p:cNvPr id="4" name="Slide Image Placeholder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479ADF91-0ADB-4213-BE52-DA0876B109C9}" type="slidenum">
              <a:rPr lang="en-GB" smtClean="0"/>
              <a:t>‹#›</a:t>
            </a:fld>
            <a:endParaRPr lang="en-GB"/>
          </a:p>
        </p:txBody>
      </p:sp>
    </p:spTree>
    <p:extLst>
      <p:ext uri="{BB962C8B-B14F-4D97-AF65-F5344CB8AC3E}">
        <p14:creationId xmlns:p14="http://schemas.microsoft.com/office/powerpoint/2010/main" val="2405101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CF97BBF-8D3D-436C-91B2-3F2A168CE847}" type="slidenum">
              <a:rPr lang="en-GB" smtClean="0"/>
              <a:t>1</a:t>
            </a:fld>
            <a:endParaRPr lang="en-GB"/>
          </a:p>
        </p:txBody>
      </p:sp>
    </p:spTree>
    <p:extLst>
      <p:ext uri="{BB962C8B-B14F-4D97-AF65-F5344CB8AC3E}">
        <p14:creationId xmlns:p14="http://schemas.microsoft.com/office/powerpoint/2010/main" val="1992389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622CD-3E48-48E3-AB25-76014656C40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976D8FD-2E21-4B1D-B5BF-1916166A6D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9CBA593-49D4-428F-84DD-E1C05DD0322B}"/>
              </a:ext>
            </a:extLst>
          </p:cNvPr>
          <p:cNvSpPr>
            <a:spLocks noGrp="1"/>
          </p:cNvSpPr>
          <p:nvPr>
            <p:ph type="dt" sz="half" idx="10"/>
          </p:nvPr>
        </p:nvSpPr>
        <p:spPr/>
        <p:txBody>
          <a:bodyPr/>
          <a:lstStyle/>
          <a:p>
            <a:fld id="{162A58C0-07B7-499A-8AEB-5B811017721A}" type="datetimeFigureOut">
              <a:rPr lang="en-GB" smtClean="0"/>
              <a:t>06/09/2022</a:t>
            </a:fld>
            <a:endParaRPr lang="en-GB"/>
          </a:p>
        </p:txBody>
      </p:sp>
      <p:sp>
        <p:nvSpPr>
          <p:cNvPr id="5" name="Footer Placeholder 4">
            <a:extLst>
              <a:ext uri="{FF2B5EF4-FFF2-40B4-BE49-F238E27FC236}">
                <a16:creationId xmlns:a16="http://schemas.microsoft.com/office/drawing/2014/main" id="{20772B75-FD9A-44F5-A074-080E2ED691A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F2C6608-DAF9-4B85-A3E8-7541D3C8A4AC}"/>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684340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8890F-3B0C-4A64-8FF4-EE0325B7969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34C899E-8F91-48E2-9B72-79D17202C1F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A1443F1-DF64-4D3E-916F-32132DF59ABC}"/>
              </a:ext>
            </a:extLst>
          </p:cNvPr>
          <p:cNvSpPr>
            <a:spLocks noGrp="1"/>
          </p:cNvSpPr>
          <p:nvPr>
            <p:ph type="dt" sz="half" idx="10"/>
          </p:nvPr>
        </p:nvSpPr>
        <p:spPr/>
        <p:txBody>
          <a:bodyPr/>
          <a:lstStyle/>
          <a:p>
            <a:fld id="{162A58C0-07B7-499A-8AEB-5B811017721A}" type="datetimeFigureOut">
              <a:rPr lang="en-GB" smtClean="0"/>
              <a:t>06/09/2022</a:t>
            </a:fld>
            <a:endParaRPr lang="en-GB"/>
          </a:p>
        </p:txBody>
      </p:sp>
      <p:sp>
        <p:nvSpPr>
          <p:cNvPr id="5" name="Footer Placeholder 4">
            <a:extLst>
              <a:ext uri="{FF2B5EF4-FFF2-40B4-BE49-F238E27FC236}">
                <a16:creationId xmlns:a16="http://schemas.microsoft.com/office/drawing/2014/main" id="{9C31E235-A250-424F-B354-D9551C8824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FE0DA70-CB8F-4D6A-BA76-793217F0F445}"/>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3315119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5C9F19-7006-46F5-94EB-A6273A6E286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34147AA-96E8-4004-B372-EE0F5FE983E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78BF51-B3C5-4014-B451-0B243FE0780D}"/>
              </a:ext>
            </a:extLst>
          </p:cNvPr>
          <p:cNvSpPr>
            <a:spLocks noGrp="1"/>
          </p:cNvSpPr>
          <p:nvPr>
            <p:ph type="dt" sz="half" idx="10"/>
          </p:nvPr>
        </p:nvSpPr>
        <p:spPr/>
        <p:txBody>
          <a:bodyPr/>
          <a:lstStyle/>
          <a:p>
            <a:fld id="{162A58C0-07B7-499A-8AEB-5B811017721A}" type="datetimeFigureOut">
              <a:rPr lang="en-GB" smtClean="0"/>
              <a:t>06/09/2022</a:t>
            </a:fld>
            <a:endParaRPr lang="en-GB"/>
          </a:p>
        </p:txBody>
      </p:sp>
      <p:sp>
        <p:nvSpPr>
          <p:cNvPr id="5" name="Footer Placeholder 4">
            <a:extLst>
              <a:ext uri="{FF2B5EF4-FFF2-40B4-BE49-F238E27FC236}">
                <a16:creationId xmlns:a16="http://schemas.microsoft.com/office/drawing/2014/main" id="{7C92878E-ED7B-4CD8-931C-FD59756332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AECA8E-7261-449E-984E-EB9A3748546C}"/>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2310147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E069D-E1AE-4704-BF8B-65286B541B0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63DCC7E-AF4C-45B4-A1A2-939832C62C1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81249D-5AC7-4DD5-B835-D224E2A3EFB0}"/>
              </a:ext>
            </a:extLst>
          </p:cNvPr>
          <p:cNvSpPr>
            <a:spLocks noGrp="1"/>
          </p:cNvSpPr>
          <p:nvPr>
            <p:ph type="dt" sz="half" idx="10"/>
          </p:nvPr>
        </p:nvSpPr>
        <p:spPr/>
        <p:txBody>
          <a:bodyPr/>
          <a:lstStyle/>
          <a:p>
            <a:fld id="{162A58C0-07B7-499A-8AEB-5B811017721A}" type="datetimeFigureOut">
              <a:rPr lang="en-GB" smtClean="0"/>
              <a:t>06/09/2022</a:t>
            </a:fld>
            <a:endParaRPr lang="en-GB"/>
          </a:p>
        </p:txBody>
      </p:sp>
      <p:sp>
        <p:nvSpPr>
          <p:cNvPr id="5" name="Footer Placeholder 4">
            <a:extLst>
              <a:ext uri="{FF2B5EF4-FFF2-40B4-BE49-F238E27FC236}">
                <a16:creationId xmlns:a16="http://schemas.microsoft.com/office/drawing/2014/main" id="{EA7F388E-64D6-4019-B66E-93C722A38E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BCA689-F724-4E63-8B45-B6DCFD28E6CF}"/>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2492390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F8408-4916-49B0-8860-F4A145C47E5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916A656-0609-429E-B173-50DF1EA122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494B42B-3096-48E2-8A69-CE20BB2636F4}"/>
              </a:ext>
            </a:extLst>
          </p:cNvPr>
          <p:cNvSpPr>
            <a:spLocks noGrp="1"/>
          </p:cNvSpPr>
          <p:nvPr>
            <p:ph type="dt" sz="half" idx="10"/>
          </p:nvPr>
        </p:nvSpPr>
        <p:spPr/>
        <p:txBody>
          <a:bodyPr/>
          <a:lstStyle/>
          <a:p>
            <a:fld id="{162A58C0-07B7-499A-8AEB-5B811017721A}" type="datetimeFigureOut">
              <a:rPr lang="en-GB" smtClean="0"/>
              <a:t>06/09/2022</a:t>
            </a:fld>
            <a:endParaRPr lang="en-GB"/>
          </a:p>
        </p:txBody>
      </p:sp>
      <p:sp>
        <p:nvSpPr>
          <p:cNvPr id="5" name="Footer Placeholder 4">
            <a:extLst>
              <a:ext uri="{FF2B5EF4-FFF2-40B4-BE49-F238E27FC236}">
                <a16:creationId xmlns:a16="http://schemas.microsoft.com/office/drawing/2014/main" id="{1F50EA8F-CA35-443B-847B-FE4BEE9385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30085C-E38D-40FD-9B1F-6FF7D3B0112D}"/>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4215894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CE069-7138-4829-AC88-D5221B919FA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7723D7F-AFFC-4CD6-A107-37831041038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AA5738C-54FE-4F0C-9E69-B9470F148F4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2FF786A-CB64-4FDF-891F-7279D61DB8A7}"/>
              </a:ext>
            </a:extLst>
          </p:cNvPr>
          <p:cNvSpPr>
            <a:spLocks noGrp="1"/>
          </p:cNvSpPr>
          <p:nvPr>
            <p:ph type="dt" sz="half" idx="10"/>
          </p:nvPr>
        </p:nvSpPr>
        <p:spPr/>
        <p:txBody>
          <a:bodyPr/>
          <a:lstStyle/>
          <a:p>
            <a:fld id="{162A58C0-07B7-499A-8AEB-5B811017721A}" type="datetimeFigureOut">
              <a:rPr lang="en-GB" smtClean="0"/>
              <a:t>06/09/2022</a:t>
            </a:fld>
            <a:endParaRPr lang="en-GB"/>
          </a:p>
        </p:txBody>
      </p:sp>
      <p:sp>
        <p:nvSpPr>
          <p:cNvPr id="6" name="Footer Placeholder 5">
            <a:extLst>
              <a:ext uri="{FF2B5EF4-FFF2-40B4-BE49-F238E27FC236}">
                <a16:creationId xmlns:a16="http://schemas.microsoft.com/office/drawing/2014/main" id="{35D761A7-0E67-40FB-B4C5-5BF6077F73E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9FAD4F3-9216-4596-9BA6-1FE039114F51}"/>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4237375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24CEE-149E-45F7-8FA4-1B8EAE7D44F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0D9C2DA-177C-4F49-A853-8CC54E0818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6BD35AA-237C-4CBC-BF26-77AB72C9DF0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479A08E-9DC3-4C4F-9A26-43AAB14F44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894DE60-CBD0-4231-BE72-D2927EF3F41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8F13484-5A01-4369-92D6-A38C0069B218}"/>
              </a:ext>
            </a:extLst>
          </p:cNvPr>
          <p:cNvSpPr>
            <a:spLocks noGrp="1"/>
          </p:cNvSpPr>
          <p:nvPr>
            <p:ph type="dt" sz="half" idx="10"/>
          </p:nvPr>
        </p:nvSpPr>
        <p:spPr/>
        <p:txBody>
          <a:bodyPr/>
          <a:lstStyle/>
          <a:p>
            <a:fld id="{162A58C0-07B7-499A-8AEB-5B811017721A}" type="datetimeFigureOut">
              <a:rPr lang="en-GB" smtClean="0"/>
              <a:t>06/09/2022</a:t>
            </a:fld>
            <a:endParaRPr lang="en-GB"/>
          </a:p>
        </p:txBody>
      </p:sp>
      <p:sp>
        <p:nvSpPr>
          <p:cNvPr id="8" name="Footer Placeholder 7">
            <a:extLst>
              <a:ext uri="{FF2B5EF4-FFF2-40B4-BE49-F238E27FC236}">
                <a16:creationId xmlns:a16="http://schemas.microsoft.com/office/drawing/2014/main" id="{A7043340-37E2-499B-A755-06E9173CC7D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821E14F-2D67-46EB-974A-0AF3E93A12E7}"/>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1137649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EB71A-F117-46B7-8A7B-4C5E60CBDE7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ADDFA2D-9B1C-4973-AA83-1B6383AC5425}"/>
              </a:ext>
            </a:extLst>
          </p:cNvPr>
          <p:cNvSpPr>
            <a:spLocks noGrp="1"/>
          </p:cNvSpPr>
          <p:nvPr>
            <p:ph type="dt" sz="half" idx="10"/>
          </p:nvPr>
        </p:nvSpPr>
        <p:spPr/>
        <p:txBody>
          <a:bodyPr/>
          <a:lstStyle/>
          <a:p>
            <a:fld id="{162A58C0-07B7-499A-8AEB-5B811017721A}" type="datetimeFigureOut">
              <a:rPr lang="en-GB" smtClean="0"/>
              <a:t>06/09/2022</a:t>
            </a:fld>
            <a:endParaRPr lang="en-GB"/>
          </a:p>
        </p:txBody>
      </p:sp>
      <p:sp>
        <p:nvSpPr>
          <p:cNvPr id="4" name="Footer Placeholder 3">
            <a:extLst>
              <a:ext uri="{FF2B5EF4-FFF2-40B4-BE49-F238E27FC236}">
                <a16:creationId xmlns:a16="http://schemas.microsoft.com/office/drawing/2014/main" id="{F527A0F6-04D0-418B-87ED-8FB02A4F956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12141E7-EC60-4E88-8375-69044C24473B}"/>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3302232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24EB52-7068-4A6E-ABF8-DF5E39283F37}"/>
              </a:ext>
            </a:extLst>
          </p:cNvPr>
          <p:cNvSpPr>
            <a:spLocks noGrp="1"/>
          </p:cNvSpPr>
          <p:nvPr>
            <p:ph type="dt" sz="half" idx="10"/>
          </p:nvPr>
        </p:nvSpPr>
        <p:spPr/>
        <p:txBody>
          <a:bodyPr/>
          <a:lstStyle/>
          <a:p>
            <a:fld id="{162A58C0-07B7-499A-8AEB-5B811017721A}" type="datetimeFigureOut">
              <a:rPr lang="en-GB" smtClean="0"/>
              <a:t>06/09/2022</a:t>
            </a:fld>
            <a:endParaRPr lang="en-GB"/>
          </a:p>
        </p:txBody>
      </p:sp>
      <p:sp>
        <p:nvSpPr>
          <p:cNvPr id="3" name="Footer Placeholder 2">
            <a:extLst>
              <a:ext uri="{FF2B5EF4-FFF2-40B4-BE49-F238E27FC236}">
                <a16:creationId xmlns:a16="http://schemas.microsoft.com/office/drawing/2014/main" id="{5BE1DE41-1C9A-4ABF-9206-8B239A24D12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B6B667A-8F52-4246-908C-3F5CD61000AC}"/>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3602466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14C5D-B19E-4ACF-805B-BA2C6E4027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6DF95EE-5EF4-40F7-8F1F-2BC6C5A694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90A6C5A-1604-49F1-8B54-1AC1F29A13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554788E-DC96-4595-871A-A4955BD78752}"/>
              </a:ext>
            </a:extLst>
          </p:cNvPr>
          <p:cNvSpPr>
            <a:spLocks noGrp="1"/>
          </p:cNvSpPr>
          <p:nvPr>
            <p:ph type="dt" sz="half" idx="10"/>
          </p:nvPr>
        </p:nvSpPr>
        <p:spPr/>
        <p:txBody>
          <a:bodyPr/>
          <a:lstStyle/>
          <a:p>
            <a:fld id="{162A58C0-07B7-499A-8AEB-5B811017721A}" type="datetimeFigureOut">
              <a:rPr lang="en-GB" smtClean="0"/>
              <a:t>06/09/2022</a:t>
            </a:fld>
            <a:endParaRPr lang="en-GB"/>
          </a:p>
        </p:txBody>
      </p:sp>
      <p:sp>
        <p:nvSpPr>
          <p:cNvPr id="6" name="Footer Placeholder 5">
            <a:extLst>
              <a:ext uri="{FF2B5EF4-FFF2-40B4-BE49-F238E27FC236}">
                <a16:creationId xmlns:a16="http://schemas.microsoft.com/office/drawing/2014/main" id="{5D752B0A-4A67-4797-A76F-90939389DEB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F24F5BE-5D61-4B6B-BE6F-C4F96D83BEFC}"/>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2231561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F4C5A-860B-4573-B3B0-82F2F7D1BB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061C320-EF3B-4337-A40B-F5B903A734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088991C-98A7-4DD0-ADA0-6FCF1D4D1D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5E5415D-6027-459F-BAB8-0800184FD637}"/>
              </a:ext>
            </a:extLst>
          </p:cNvPr>
          <p:cNvSpPr>
            <a:spLocks noGrp="1"/>
          </p:cNvSpPr>
          <p:nvPr>
            <p:ph type="dt" sz="half" idx="10"/>
          </p:nvPr>
        </p:nvSpPr>
        <p:spPr/>
        <p:txBody>
          <a:bodyPr/>
          <a:lstStyle/>
          <a:p>
            <a:fld id="{162A58C0-07B7-499A-8AEB-5B811017721A}" type="datetimeFigureOut">
              <a:rPr lang="en-GB" smtClean="0"/>
              <a:t>06/09/2022</a:t>
            </a:fld>
            <a:endParaRPr lang="en-GB"/>
          </a:p>
        </p:txBody>
      </p:sp>
      <p:sp>
        <p:nvSpPr>
          <p:cNvPr id="6" name="Footer Placeholder 5">
            <a:extLst>
              <a:ext uri="{FF2B5EF4-FFF2-40B4-BE49-F238E27FC236}">
                <a16:creationId xmlns:a16="http://schemas.microsoft.com/office/drawing/2014/main" id="{39D90EB2-775B-4F7E-AF71-AAA28E92DE9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A196EEF-8DC7-4F74-BD26-B87992CADC7E}"/>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85995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2B9987-E063-48E1-8B98-709D671F32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F984BE1-C37F-4332-939A-F706FFF744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F1C093-2EF4-4ED0-9135-B1D016A72E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2A58C0-07B7-499A-8AEB-5B811017721A}" type="datetimeFigureOut">
              <a:rPr lang="en-GB" smtClean="0"/>
              <a:t>06/09/2022</a:t>
            </a:fld>
            <a:endParaRPr lang="en-GB"/>
          </a:p>
        </p:txBody>
      </p:sp>
      <p:sp>
        <p:nvSpPr>
          <p:cNvPr id="5" name="Footer Placeholder 4">
            <a:extLst>
              <a:ext uri="{FF2B5EF4-FFF2-40B4-BE49-F238E27FC236}">
                <a16:creationId xmlns:a16="http://schemas.microsoft.com/office/drawing/2014/main" id="{B8096F8A-AF51-4249-BAED-7D4D168300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4254A47-23F6-4BE2-A96F-D1D0928698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41F4E7-3513-4F24-A337-28FF68421463}" type="slidenum">
              <a:rPr lang="en-GB" smtClean="0"/>
              <a:t>‹#›</a:t>
            </a:fld>
            <a:endParaRPr lang="en-GB"/>
          </a:p>
        </p:txBody>
      </p:sp>
    </p:spTree>
    <p:extLst>
      <p:ext uri="{BB962C8B-B14F-4D97-AF65-F5344CB8AC3E}">
        <p14:creationId xmlns:p14="http://schemas.microsoft.com/office/powerpoint/2010/main" val="3110471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a:extLst>
              <a:ext uri="{FF2B5EF4-FFF2-40B4-BE49-F238E27FC236}">
                <a16:creationId xmlns:a16="http://schemas.microsoft.com/office/drawing/2014/main" id="{4DC9C0DB-C06C-4B2E-9803-7AE6812167D7}"/>
              </a:ext>
            </a:extLst>
          </p:cNvPr>
          <p:cNvSpPr txBox="1">
            <a:spLocks noChangeArrowheads="1"/>
          </p:cNvSpPr>
          <p:nvPr/>
        </p:nvSpPr>
        <p:spPr bwMode="auto">
          <a:xfrm>
            <a:off x="165342" y="268157"/>
            <a:ext cx="6417945" cy="36195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en-GB" sz="1600" b="1" dirty="0">
                <a:effectLst/>
                <a:latin typeface="Calibri"/>
                <a:ea typeface="Calibri" panose="020F0502020204030204" pitchFamily="34" charset="0"/>
                <a:cs typeface="Times New Roman"/>
              </a:rPr>
              <a:t>Journey of knowledge: </a:t>
            </a:r>
            <a:r>
              <a:rPr lang="en-GB" sz="1600" b="1" dirty="0">
                <a:latin typeface="Calibri"/>
                <a:ea typeface="Calibri" panose="020F0502020204030204" pitchFamily="34" charset="0"/>
                <a:cs typeface="Times New Roman"/>
              </a:rPr>
              <a:t>Y8 The Ghostly and Gruesome Gothic </a:t>
            </a:r>
            <a:endParaRPr lang="en-GB" sz="1100" dirty="0">
              <a:effectLst/>
              <a:latin typeface="Calibri"/>
              <a:ea typeface="Calibri" panose="020F0502020204030204" pitchFamily="34" charset="0"/>
              <a:cs typeface="Times New Roman" panose="02020603050405020304" pitchFamily="18" charset="0"/>
            </a:endParaRPr>
          </a:p>
        </p:txBody>
      </p:sp>
      <p:sp>
        <p:nvSpPr>
          <p:cNvPr id="11" name="TextBox 4">
            <a:extLst>
              <a:ext uri="{FF2B5EF4-FFF2-40B4-BE49-F238E27FC236}">
                <a16:creationId xmlns:a16="http://schemas.microsoft.com/office/drawing/2014/main" id="{31CB9A6E-E90D-41E8-AD2D-6A0C767F502F}"/>
              </a:ext>
            </a:extLst>
          </p:cNvPr>
          <p:cNvSpPr txBox="1"/>
          <p:nvPr/>
        </p:nvSpPr>
        <p:spPr>
          <a:xfrm>
            <a:off x="165342" y="725129"/>
            <a:ext cx="6417945" cy="1497645"/>
          </a:xfrm>
          <a:prstGeom prst="rect">
            <a:avLst/>
          </a:prstGeom>
          <a:solidFill>
            <a:schemeClr val="bg1">
              <a:lumMod val="85000"/>
            </a:schemeClr>
          </a:solidFill>
          <a:ln w="3175">
            <a:noFill/>
          </a:ln>
        </p:spPr>
        <p:txBody>
          <a:bodyPr wrap="square" lIns="91440" tIns="45720" rIns="91440" bIns="45720" rtlCol="0" anchor="t">
            <a:noAutofit/>
          </a:bodyPr>
          <a:lstStyle/>
          <a:p>
            <a:r>
              <a:rPr lang="en-GB" sz="1100" b="1" kern="1200" dirty="0">
                <a:solidFill>
                  <a:srgbClr val="000000"/>
                </a:solidFill>
                <a:effectLst/>
                <a:latin typeface="Calibri"/>
                <a:ea typeface="Times New Roman" panose="02020603050405020304" pitchFamily="18" charset="0"/>
                <a:cs typeface="Times New Roman"/>
              </a:rPr>
              <a:t>Context and Introduction to Unit:</a:t>
            </a:r>
          </a:p>
          <a:p>
            <a:endParaRPr lang="en-GB" sz="12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r>
              <a:rPr lang="en-GB" sz="1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In this unit you will build on your knowledge of reading and writing stories (narrative) from Y7. You will revisit your understanding of story structure (Freytag’s Pyramid), the seven basic plots and character archetypes. You will learn about the concept of ‘genre’ and the Gothic genre and its conventions. You will extend your use of a range of reading strategies: skimming, scanning, continuous and close reading. </a:t>
            </a:r>
          </a:p>
          <a:p>
            <a:r>
              <a:rPr lang="en-GB" sz="1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You wil</a:t>
            </a:r>
            <a:r>
              <a:rPr lang="en-GB" sz="1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l read a range of extracts from famous Gothic texts, as well as reading two short stories and a Gothic novel. You will demonstrate your understanding of the genre through both creative and analytical responses. </a:t>
            </a:r>
            <a:endParaRPr lang="en-GB" sz="1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5" name="Table 5">
            <a:extLst>
              <a:ext uri="{FF2B5EF4-FFF2-40B4-BE49-F238E27FC236}">
                <a16:creationId xmlns:a16="http://schemas.microsoft.com/office/drawing/2014/main" id="{07BC1400-C5D6-4C46-AB07-B4C7B3C79B0E}"/>
              </a:ext>
            </a:extLst>
          </p:cNvPr>
          <p:cNvGraphicFramePr>
            <a:graphicFrameLocks noGrp="1"/>
          </p:cNvGraphicFramePr>
          <p:nvPr>
            <p:extLst>
              <p:ext uri="{D42A27DB-BD31-4B8C-83A1-F6EECF244321}">
                <p14:modId xmlns:p14="http://schemas.microsoft.com/office/powerpoint/2010/main" val="4011965139"/>
              </p:ext>
            </p:extLst>
          </p:nvPr>
        </p:nvGraphicFramePr>
        <p:xfrm>
          <a:off x="180622" y="2501002"/>
          <a:ext cx="11818722" cy="4236085"/>
        </p:xfrm>
        <a:graphic>
          <a:graphicData uri="http://schemas.openxmlformats.org/drawingml/2006/table">
            <a:tbl>
              <a:tblPr firstRow="1" bandRow="1">
                <a:tableStyleId>{5940675A-B579-460E-94D1-54222C63F5DA}</a:tableStyleId>
              </a:tblPr>
              <a:tblGrid>
                <a:gridCol w="4118246">
                  <a:extLst>
                    <a:ext uri="{9D8B030D-6E8A-4147-A177-3AD203B41FA5}">
                      <a16:colId xmlns:a16="http://schemas.microsoft.com/office/drawing/2014/main" val="3916695900"/>
                    </a:ext>
                  </a:extLst>
                </a:gridCol>
                <a:gridCol w="4130757">
                  <a:extLst>
                    <a:ext uri="{9D8B030D-6E8A-4147-A177-3AD203B41FA5}">
                      <a16:colId xmlns:a16="http://schemas.microsoft.com/office/drawing/2014/main" val="843869493"/>
                    </a:ext>
                  </a:extLst>
                </a:gridCol>
                <a:gridCol w="3569719">
                  <a:extLst>
                    <a:ext uri="{9D8B030D-6E8A-4147-A177-3AD203B41FA5}">
                      <a16:colId xmlns:a16="http://schemas.microsoft.com/office/drawing/2014/main" val="1895939710"/>
                    </a:ext>
                  </a:extLst>
                </a:gridCol>
              </a:tblGrid>
              <a:tr h="4217509">
                <a:tc>
                  <a:txBody>
                    <a:bodyPr/>
                    <a:lstStyle/>
                    <a:p>
                      <a:pPr lvl="0"/>
                      <a:r>
                        <a:rPr lang="en-GB" sz="1200" b="1" dirty="0">
                          <a:effectLst/>
                          <a:latin typeface="+mn-lt"/>
                          <a:ea typeface="Calibri" panose="020F0502020204030204" pitchFamily="34" charset="0"/>
                          <a:cs typeface="Times New Roman"/>
                        </a:rPr>
                        <a:t>Core Knowledge: by the end of the unit, I will be able to answer the following questions: </a:t>
                      </a:r>
                    </a:p>
                    <a:p>
                      <a:pPr marL="342900" lvl="0" indent="-342900">
                        <a:buFont typeface="+mj-lt"/>
                        <a:buAutoNum type="arabicPeriod"/>
                      </a:pPr>
                      <a:r>
                        <a:rPr lang="en-GB" sz="1100" kern="1200" dirty="0">
                          <a:solidFill>
                            <a:schemeClr val="tx1"/>
                          </a:solidFill>
                          <a:effectLst/>
                          <a:latin typeface="+mn-lt"/>
                          <a:ea typeface="+mn-ea"/>
                          <a:cs typeface="+mn-cs"/>
                        </a:rPr>
                        <a:t>What is the Gothic?</a:t>
                      </a:r>
                    </a:p>
                    <a:p>
                      <a:pPr marL="342900" lvl="0" indent="-342900">
                        <a:buFont typeface="+mj-lt"/>
                        <a:buAutoNum type="arabicPeriod"/>
                      </a:pPr>
                      <a:r>
                        <a:rPr lang="en-GB" sz="1100" kern="1200" dirty="0">
                          <a:solidFill>
                            <a:schemeClr val="tx1"/>
                          </a:solidFill>
                          <a:effectLst/>
                          <a:latin typeface="+mn-lt"/>
                          <a:ea typeface="+mn-ea"/>
                          <a:cs typeface="+mn-cs"/>
                        </a:rPr>
                        <a:t>How did the Gothic originate?</a:t>
                      </a:r>
                    </a:p>
                    <a:p>
                      <a:pPr marL="342900" lvl="0" indent="-342900">
                        <a:buFont typeface="+mj-lt"/>
                        <a:buAutoNum type="arabicPeriod"/>
                      </a:pPr>
                      <a:r>
                        <a:rPr lang="en-GB" sz="1100" kern="1200" dirty="0">
                          <a:solidFill>
                            <a:schemeClr val="tx1"/>
                          </a:solidFill>
                          <a:effectLst/>
                          <a:latin typeface="+mn-lt"/>
                          <a:ea typeface="+mn-ea"/>
                          <a:cs typeface="+mn-cs"/>
                        </a:rPr>
                        <a:t>What are Gothic conventions?</a:t>
                      </a:r>
                    </a:p>
                    <a:p>
                      <a:pPr marL="342900" lvl="0" indent="-342900">
                        <a:buFont typeface="+mj-lt"/>
                        <a:buAutoNum type="arabicPeriod"/>
                      </a:pPr>
                      <a:r>
                        <a:rPr lang="en-GB" sz="1100" kern="1200" dirty="0">
                          <a:solidFill>
                            <a:schemeClr val="tx1"/>
                          </a:solidFill>
                          <a:effectLst/>
                          <a:latin typeface="+mn-lt"/>
                          <a:ea typeface="+mn-ea"/>
                          <a:cs typeface="+mn-cs"/>
                        </a:rPr>
                        <a:t>How are Gothic conventions used?</a:t>
                      </a:r>
                    </a:p>
                    <a:p>
                      <a:pPr marL="342900" lvl="0" indent="-342900">
                        <a:buFont typeface="+mj-lt"/>
                        <a:buAutoNum type="arabicPeriod"/>
                      </a:pPr>
                      <a:r>
                        <a:rPr lang="en-GB" sz="1100" kern="1200" dirty="0">
                          <a:solidFill>
                            <a:schemeClr val="tx1"/>
                          </a:solidFill>
                          <a:effectLst/>
                          <a:latin typeface="+mn-lt"/>
                          <a:ea typeface="+mn-ea"/>
                          <a:cs typeface="+mn-cs"/>
                        </a:rPr>
                        <a:t>How do we relate the ‘seven basic plots’ to the Gothic genre? (Year 7 learning)</a:t>
                      </a:r>
                    </a:p>
                    <a:p>
                      <a:pPr marL="342900" lvl="0" indent="-342900">
                        <a:buFont typeface="+mj-lt"/>
                        <a:buAutoNum type="arabicPeriod"/>
                      </a:pPr>
                      <a:r>
                        <a:rPr lang="en-GB" sz="1100" kern="1200" dirty="0">
                          <a:solidFill>
                            <a:schemeClr val="tx1"/>
                          </a:solidFill>
                          <a:effectLst/>
                          <a:latin typeface="+mn-lt"/>
                          <a:ea typeface="+mn-ea"/>
                          <a:cs typeface="+mn-cs"/>
                        </a:rPr>
                        <a:t>How do we relate Freytag’s Pyramid to the Gothic genre? (Year 7 learning</a:t>
                      </a:r>
                    </a:p>
                    <a:p>
                      <a:pPr marL="342900" lvl="0" indent="-342900">
                        <a:buFont typeface="+mj-lt"/>
                        <a:buAutoNum type="arabicPeriod"/>
                      </a:pPr>
                      <a:r>
                        <a:rPr lang="en-GB" sz="1100" kern="1200" dirty="0">
                          <a:solidFill>
                            <a:schemeClr val="tx1"/>
                          </a:solidFill>
                          <a:effectLst/>
                          <a:latin typeface="+mn-lt"/>
                          <a:ea typeface="+mn-ea"/>
                          <a:cs typeface="+mn-cs"/>
                        </a:rPr>
                        <a:t>How are settings constructed? (</a:t>
                      </a:r>
                      <a:r>
                        <a:rPr lang="en-GB" sz="1100" kern="1200" dirty="0" err="1">
                          <a:solidFill>
                            <a:schemeClr val="tx1"/>
                          </a:solidFill>
                          <a:effectLst/>
                          <a:latin typeface="+mn-lt"/>
                          <a:ea typeface="+mn-ea"/>
                          <a:cs typeface="+mn-cs"/>
                        </a:rPr>
                        <a:t>storyworld</a:t>
                      </a:r>
                      <a:r>
                        <a:rPr lang="en-GB" sz="1100" kern="1200" dirty="0">
                          <a:solidFill>
                            <a:schemeClr val="tx1"/>
                          </a:solidFill>
                          <a:effectLst/>
                          <a:latin typeface="+mn-lt"/>
                          <a:ea typeface="+mn-ea"/>
                          <a:cs typeface="+mn-cs"/>
                        </a:rPr>
                        <a:t> and worldbuilding)</a:t>
                      </a:r>
                    </a:p>
                    <a:p>
                      <a:pPr marL="342900" lvl="0" indent="-342900">
                        <a:buFont typeface="+mj-lt"/>
                        <a:buAutoNum type="arabicPeriod"/>
                      </a:pPr>
                      <a:r>
                        <a:rPr lang="en-GB" sz="1100" kern="1200" dirty="0">
                          <a:solidFill>
                            <a:schemeClr val="tx1"/>
                          </a:solidFill>
                          <a:effectLst/>
                          <a:latin typeface="+mn-lt"/>
                          <a:ea typeface="+mn-ea"/>
                          <a:cs typeface="+mn-cs"/>
                        </a:rPr>
                        <a:t> How do archetypes relate to the Gothic genre? (Year 7)</a:t>
                      </a:r>
                    </a:p>
                    <a:p>
                      <a:pPr marL="342900" lvl="0" indent="-342900">
                        <a:buFont typeface="+mj-lt"/>
                        <a:buAutoNum type="arabicPeriod"/>
                      </a:pPr>
                      <a:r>
                        <a:rPr lang="en-GB" sz="1100" kern="1200" dirty="0">
                          <a:solidFill>
                            <a:schemeClr val="tx1"/>
                          </a:solidFill>
                          <a:effectLst/>
                          <a:latin typeface="+mn-lt"/>
                          <a:ea typeface="+mn-ea"/>
                          <a:cs typeface="+mn-cs"/>
                        </a:rPr>
                        <a:t>How are characters constructed? </a:t>
                      </a:r>
                    </a:p>
                    <a:p>
                      <a:pPr marL="342900" lvl="0" indent="-342900">
                        <a:buFont typeface="+mj-lt"/>
                        <a:buAutoNum type="arabicPeriod"/>
                      </a:pPr>
                      <a:r>
                        <a:rPr lang="en-GB" sz="1100" kern="1200" dirty="0">
                          <a:solidFill>
                            <a:schemeClr val="tx1"/>
                          </a:solidFill>
                          <a:effectLst/>
                          <a:latin typeface="+mn-lt"/>
                          <a:ea typeface="+mn-ea"/>
                          <a:cs typeface="+mn-cs"/>
                        </a:rPr>
                        <a:t>What narrative voices are used in the Gothic genre?</a:t>
                      </a:r>
                    </a:p>
                    <a:p>
                      <a:pPr marL="342900" lvl="0" indent="-342900">
                        <a:buFont typeface="+mj-lt"/>
                        <a:buAutoNum type="arabicPeriod"/>
                      </a:pPr>
                      <a:r>
                        <a:rPr lang="en-GB" sz="1100" kern="1200" dirty="0">
                          <a:solidFill>
                            <a:schemeClr val="tx1"/>
                          </a:solidFill>
                          <a:effectLst/>
                          <a:latin typeface="+mn-lt"/>
                          <a:ea typeface="+mn-ea"/>
                          <a:cs typeface="+mn-cs"/>
                        </a:rPr>
                        <a:t>How is narrative voice important in the Gothic genre?</a:t>
                      </a:r>
                    </a:p>
                    <a:p>
                      <a:pPr marL="342900" lvl="0" indent="-342900">
                        <a:buFont typeface="+mj-lt"/>
                        <a:buAutoNum type="arabicPeriod"/>
                      </a:pPr>
                      <a:r>
                        <a:rPr lang="en-GB" sz="1100" kern="1200" dirty="0">
                          <a:solidFill>
                            <a:schemeClr val="tx1"/>
                          </a:solidFill>
                          <a:effectLst/>
                          <a:latin typeface="+mn-lt"/>
                          <a:ea typeface="+mn-ea"/>
                          <a:cs typeface="+mn-cs"/>
                        </a:rPr>
                        <a:t>How can I create characters using Gothic character archetypes? </a:t>
                      </a:r>
                    </a:p>
                    <a:p>
                      <a:pPr marL="342900" lvl="0" indent="-342900">
                        <a:buFont typeface="+mj-lt"/>
                        <a:buAutoNum type="arabicPeriod"/>
                      </a:pPr>
                      <a:r>
                        <a:rPr lang="en-GB" sz="1100" kern="1200" dirty="0">
                          <a:solidFill>
                            <a:schemeClr val="tx1"/>
                          </a:solidFill>
                          <a:effectLst/>
                          <a:latin typeface="+mn-lt"/>
                          <a:ea typeface="+mn-ea"/>
                          <a:cs typeface="+mn-cs"/>
                        </a:rPr>
                        <a:t>How can I create a vivid Gothic setting? </a:t>
                      </a:r>
                    </a:p>
                    <a:p>
                      <a:pPr marL="342900" lvl="0" indent="-342900">
                        <a:buFont typeface="+mj-lt"/>
                        <a:buAutoNum type="arabicPeriod"/>
                      </a:pPr>
                      <a:r>
                        <a:rPr lang="en-GB" sz="1100" kern="1200" dirty="0">
                          <a:solidFill>
                            <a:schemeClr val="tx1"/>
                          </a:solidFill>
                          <a:effectLst/>
                          <a:latin typeface="+mn-lt"/>
                          <a:ea typeface="+mn-ea"/>
                          <a:cs typeface="+mn-cs"/>
                        </a:rPr>
                        <a:t>How well can I plan a story using a story type and the Freytag story structure?</a:t>
                      </a:r>
                    </a:p>
                    <a:p>
                      <a:pPr lvl="0" fontAlgn="base"/>
                      <a:r>
                        <a:rPr lang="en-GB" sz="1000" u="sng" kern="1200" dirty="0">
                          <a:solidFill>
                            <a:schemeClr val="tx1"/>
                          </a:solidFill>
                          <a:effectLst/>
                          <a:latin typeface="+mn-lt"/>
                          <a:ea typeface="+mn-ea"/>
                          <a:cs typeface="+mn-cs"/>
                        </a:rPr>
                        <a:t>Literary concept knowledge</a:t>
                      </a:r>
                      <a:r>
                        <a:rPr lang="en-GB" sz="1000" kern="1200" dirty="0">
                          <a:solidFill>
                            <a:schemeClr val="tx1"/>
                          </a:solidFill>
                          <a:effectLst/>
                          <a:latin typeface="+mn-lt"/>
                          <a:ea typeface="+mn-ea"/>
                          <a:cs typeface="+mn-cs"/>
                        </a:rPr>
                        <a:t>:</a:t>
                      </a:r>
                    </a:p>
                    <a:p>
                      <a:pPr lvl="0">
                        <a:buNone/>
                      </a:pPr>
                      <a:r>
                        <a:rPr lang="en-GB" sz="1000" kern="1200" dirty="0">
                          <a:solidFill>
                            <a:schemeClr val="tx1"/>
                          </a:solidFill>
                          <a:effectLst/>
                          <a:latin typeface="+mn-lt"/>
                          <a:ea typeface="+mn-ea"/>
                          <a:cs typeface="+mn-cs"/>
                        </a:rPr>
                        <a:t>narrative voice, narrative viewpoint, narrative structure, seven basic plots </a:t>
                      </a:r>
                    </a:p>
                    <a:p>
                      <a:pPr lvl="0">
                        <a:buNone/>
                      </a:pPr>
                      <a:r>
                        <a:rPr lang="en-GB" sz="1000" kern="1200" dirty="0">
                          <a:solidFill>
                            <a:schemeClr val="tx1"/>
                          </a:solidFill>
                          <a:effectLst/>
                          <a:latin typeface="+mn-lt"/>
                          <a:ea typeface="+mn-ea"/>
                          <a:cs typeface="+mn-cs"/>
                        </a:rPr>
                        <a:t>use of tenses </a:t>
                      </a:r>
                    </a:p>
                    <a:p>
                      <a:pPr lvl="0">
                        <a:buNone/>
                      </a:pPr>
                      <a:r>
                        <a:rPr lang="en-GB" sz="1000" kern="1200" dirty="0">
                          <a:solidFill>
                            <a:schemeClr val="tx1"/>
                          </a:solidFill>
                          <a:effectLst/>
                          <a:latin typeface="+mn-lt"/>
                          <a:ea typeface="+mn-ea"/>
                          <a:cs typeface="+mn-cs"/>
                        </a:rPr>
                        <a:t>Archetypes</a:t>
                      </a:r>
                    </a:p>
                    <a:p>
                      <a:pPr lvl="0">
                        <a:buNone/>
                      </a:pPr>
                      <a:r>
                        <a:rPr lang="en-GB" sz="1000" kern="1200" dirty="0">
                          <a:solidFill>
                            <a:schemeClr val="tx1"/>
                          </a:solidFill>
                          <a:effectLst/>
                          <a:latin typeface="+mn-lt"/>
                          <a:ea typeface="+mn-ea"/>
                          <a:cs typeface="+mn-cs"/>
                        </a:rPr>
                        <a:t>Conventions of the genre</a:t>
                      </a:r>
                    </a:p>
                    <a:p>
                      <a:pPr lvl="0">
                        <a:buNone/>
                      </a:pPr>
                      <a:r>
                        <a:rPr lang="en-GB" sz="1000" kern="1200" dirty="0">
                          <a:solidFill>
                            <a:schemeClr val="tx1"/>
                          </a:solidFill>
                          <a:effectLst/>
                          <a:latin typeface="+mn-lt"/>
                          <a:ea typeface="+mn-ea"/>
                          <a:cs typeface="+mn-cs"/>
                        </a:rPr>
                        <a:t>Presentation of gender</a:t>
                      </a:r>
                    </a:p>
                  </a:txBody>
                  <a:tcPr marL="68580" marR="68580" marT="0" marB="0"/>
                </a:tc>
                <a:tc>
                  <a:txBody>
                    <a:bodyPr/>
                    <a:lstStyle/>
                    <a:p>
                      <a:pPr marL="0" marR="0" lvl="0" indent="0" algn="l" rtl="0" eaLnBrk="1" fontAlgn="base" latinLnBrk="0" hangingPunct="1">
                        <a:lnSpc>
                          <a:spcPct val="100000"/>
                        </a:lnSpc>
                        <a:spcBef>
                          <a:spcPts val="0"/>
                        </a:spcBef>
                        <a:spcAft>
                          <a:spcPts val="0"/>
                        </a:spcAft>
                        <a:buClrTx/>
                        <a:buSzTx/>
                        <a:buFontTx/>
                        <a:buNone/>
                      </a:pPr>
                      <a:r>
                        <a:rPr lang="en-GB" sz="1200" u="sng" kern="1200" dirty="0">
                          <a:solidFill>
                            <a:schemeClr val="tx1"/>
                          </a:solidFill>
                          <a:effectLst/>
                          <a:latin typeface="+mn-lt"/>
                          <a:ea typeface="+mn-ea"/>
                          <a:cs typeface="+mn-cs"/>
                        </a:rPr>
                        <a:t>Knowledge of themes</a:t>
                      </a:r>
                      <a:r>
                        <a:rPr lang="en-GB" sz="1200" kern="1200" dirty="0">
                          <a:solidFill>
                            <a:schemeClr val="tx1"/>
                          </a:solidFill>
                          <a:effectLst/>
                          <a:latin typeface="+mn-lt"/>
                          <a:ea typeface="+mn-ea"/>
                          <a:cs typeface="+mn-cs"/>
                        </a:rPr>
                        <a:t>: </a:t>
                      </a:r>
                    </a:p>
                    <a:p>
                      <a:pPr marL="171450" marR="0" lvl="0" indent="-171450" algn="l" rtl="0" eaLnBrk="1" fontAlgn="base" latinLnBrk="0" hangingPunct="1">
                        <a:lnSpc>
                          <a:spcPct val="100000"/>
                        </a:lnSpc>
                        <a:spcBef>
                          <a:spcPts val="0"/>
                        </a:spcBef>
                        <a:spcAft>
                          <a:spcPts val="0"/>
                        </a:spcAft>
                        <a:buClrTx/>
                        <a:buSzTx/>
                        <a:buFont typeface="Arial" panose="020B0604020202020204" pitchFamily="34" charset="0"/>
                        <a:buChar char="•"/>
                      </a:pPr>
                      <a:r>
                        <a:rPr lang="en-GB" sz="1200" kern="1200" dirty="0">
                          <a:solidFill>
                            <a:schemeClr val="tx1"/>
                          </a:solidFill>
                          <a:effectLst/>
                          <a:latin typeface="+mn-lt"/>
                          <a:ea typeface="+mn-ea"/>
                          <a:cs typeface="+mn-cs"/>
                        </a:rPr>
                        <a:t>religion</a:t>
                      </a:r>
                    </a:p>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tx1"/>
                          </a:solidFill>
                          <a:effectLst/>
                          <a:latin typeface="+mn-lt"/>
                          <a:ea typeface="+mn-ea"/>
                          <a:cs typeface="+mn-cs"/>
                        </a:rPr>
                        <a:t>the supernatural </a:t>
                      </a:r>
                    </a:p>
                    <a:p>
                      <a:pPr marL="171450" marR="0" lvl="0" indent="-171450" algn="l" rtl="0" eaLnBrk="1" fontAlgn="base" latinLnBrk="0" hangingPunct="1">
                        <a:lnSpc>
                          <a:spcPct val="100000"/>
                        </a:lnSpc>
                        <a:spcBef>
                          <a:spcPts val="0"/>
                        </a:spcBef>
                        <a:spcAft>
                          <a:spcPts val="0"/>
                        </a:spcAft>
                        <a:buClrTx/>
                        <a:buSzTx/>
                        <a:buFont typeface="Arial" panose="020B0604020202020204" pitchFamily="34" charset="0"/>
                        <a:buChar char="•"/>
                      </a:pPr>
                      <a:r>
                        <a:rPr lang="en-GB" sz="1200" kern="1200" dirty="0">
                          <a:solidFill>
                            <a:schemeClr val="tx1"/>
                          </a:solidFill>
                          <a:effectLst/>
                          <a:latin typeface="+mn-lt"/>
                          <a:ea typeface="+mn-ea"/>
                          <a:cs typeface="+mn-cs"/>
                        </a:rPr>
                        <a:t>othering</a:t>
                      </a:r>
                    </a:p>
                    <a:p>
                      <a:pPr marL="171450" marR="0" lvl="0" indent="-171450" algn="l" rtl="0" eaLnBrk="1" fontAlgn="base" latinLnBrk="0" hangingPunct="1">
                        <a:lnSpc>
                          <a:spcPct val="100000"/>
                        </a:lnSpc>
                        <a:spcBef>
                          <a:spcPts val="0"/>
                        </a:spcBef>
                        <a:spcAft>
                          <a:spcPts val="0"/>
                        </a:spcAft>
                        <a:buClrTx/>
                        <a:buSzTx/>
                        <a:buFont typeface="Arial" panose="020B0604020202020204" pitchFamily="34" charset="0"/>
                        <a:buChar char="•"/>
                      </a:pPr>
                      <a:r>
                        <a:rPr lang="en-GB" sz="1200" kern="1200" dirty="0">
                          <a:solidFill>
                            <a:schemeClr val="tx1"/>
                          </a:solidFill>
                          <a:effectLst/>
                          <a:latin typeface="+mn-lt"/>
                          <a:ea typeface="+mn-ea"/>
                          <a:cs typeface="+mn-cs"/>
                        </a:rPr>
                        <a:t>the uncanny</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b="1" u="sng"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b="1" u="sng" kern="1200" dirty="0">
                          <a:solidFill>
                            <a:srgbClr val="000000"/>
                          </a:solidFill>
                          <a:effectLst/>
                          <a:latin typeface="+mn-lt"/>
                          <a:ea typeface="Times New Roman" panose="02020603050405020304" pitchFamily="18" charset="0"/>
                          <a:cs typeface="Arial"/>
                        </a:rPr>
                        <a:t>Key Skills: building on Year 7 </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dirty="0">
                        <a:effectLst/>
                        <a:latin typeface="+mn-lt"/>
                        <a:ea typeface="Calibri" panose="020F0502020204030204" pitchFamily="34" charset="0"/>
                        <a:cs typeface="Arial"/>
                      </a:endParaRPr>
                    </a:p>
                    <a:p>
                      <a:pPr marL="171450" marR="0" lvl="0" indent="-171450" algn="l">
                        <a:lnSpc>
                          <a:spcPct val="100000"/>
                        </a:lnSpc>
                        <a:spcBef>
                          <a:spcPts val="0"/>
                        </a:spcBef>
                        <a:spcAft>
                          <a:spcPts val="0"/>
                        </a:spcAft>
                        <a:buClrTx/>
                        <a:buSzTx/>
                        <a:buFont typeface="Arial" panose="020B0604020202020204" pitchFamily="34" charset="0"/>
                        <a:buChar char="•"/>
                      </a:pPr>
                      <a:r>
                        <a:rPr lang="en-US" sz="1200" b="0" u="none" kern="1200" dirty="0">
                          <a:solidFill>
                            <a:srgbClr val="000000"/>
                          </a:solidFill>
                          <a:effectLst/>
                          <a:latin typeface="+mn-lt"/>
                          <a:ea typeface="+mn-ea"/>
                          <a:cs typeface="Arial"/>
                        </a:rPr>
                        <a:t>plan and draft gothic short story or opening </a:t>
                      </a:r>
                    </a:p>
                    <a:p>
                      <a:pPr marL="171450" marR="0" lvl="0" indent="-171450" algn="l">
                        <a:lnSpc>
                          <a:spcPct val="100000"/>
                        </a:lnSpc>
                        <a:spcBef>
                          <a:spcPts val="0"/>
                        </a:spcBef>
                        <a:spcAft>
                          <a:spcPts val="0"/>
                        </a:spcAft>
                        <a:buClrTx/>
                        <a:buSzTx/>
                        <a:buFont typeface="Arial" panose="020B0604020202020204" pitchFamily="34" charset="0"/>
                        <a:buChar char="•"/>
                      </a:pPr>
                      <a:r>
                        <a:rPr lang="en-US" sz="1200" b="0" u="none" kern="1200" dirty="0">
                          <a:solidFill>
                            <a:srgbClr val="000000"/>
                          </a:solidFill>
                          <a:effectLst/>
                          <a:latin typeface="+mn-lt"/>
                          <a:ea typeface="+mn-ea"/>
                          <a:cs typeface="Arial"/>
                        </a:rPr>
                        <a:t>use paragraphs to structure and develop your ideas</a:t>
                      </a:r>
                    </a:p>
                    <a:p>
                      <a:pPr marL="171450" marR="0" lvl="0" indent="-171450" algn="l">
                        <a:lnSpc>
                          <a:spcPct val="100000"/>
                        </a:lnSpc>
                        <a:spcBef>
                          <a:spcPts val="0"/>
                        </a:spcBef>
                        <a:spcAft>
                          <a:spcPts val="0"/>
                        </a:spcAft>
                        <a:buClrTx/>
                        <a:buSzTx/>
                        <a:buFont typeface="Arial" panose="020B0604020202020204" pitchFamily="34" charset="0"/>
                        <a:buChar char="•"/>
                      </a:pPr>
                      <a:r>
                        <a:rPr lang="en-US" sz="1200" b="0" u="none" kern="1200" dirty="0">
                          <a:solidFill>
                            <a:srgbClr val="000000"/>
                          </a:solidFill>
                          <a:effectLst/>
                          <a:latin typeface="+mn-lt"/>
                          <a:ea typeface="+mn-ea"/>
                          <a:cs typeface="Arial"/>
                        </a:rPr>
                        <a:t>use the simple past tense consistently </a:t>
                      </a:r>
                    </a:p>
                    <a:p>
                      <a:pPr marL="171450" marR="0" lvl="0" indent="-171450" algn="l">
                        <a:lnSpc>
                          <a:spcPct val="100000"/>
                        </a:lnSpc>
                        <a:spcBef>
                          <a:spcPts val="0"/>
                        </a:spcBef>
                        <a:spcAft>
                          <a:spcPts val="0"/>
                        </a:spcAft>
                        <a:buClrTx/>
                        <a:buSzTx/>
                        <a:buFont typeface="Arial" panose="020B0604020202020204" pitchFamily="34" charset="0"/>
                        <a:buChar char="•"/>
                      </a:pPr>
                      <a:r>
                        <a:rPr lang="en-US" sz="1200" b="0" u="none" kern="1200" dirty="0">
                          <a:solidFill>
                            <a:srgbClr val="000000"/>
                          </a:solidFill>
                          <a:effectLst/>
                          <a:latin typeface="+mn-lt"/>
                          <a:ea typeface="+mn-ea"/>
                          <a:cs typeface="Arial"/>
                        </a:rPr>
                        <a:t>using the past progressive </a:t>
                      </a:r>
                    </a:p>
                    <a:p>
                      <a:pPr marL="171450" marR="0" lvl="0" indent="-171450" algn="l">
                        <a:lnSpc>
                          <a:spcPct val="100000"/>
                        </a:lnSpc>
                        <a:spcBef>
                          <a:spcPts val="0"/>
                        </a:spcBef>
                        <a:spcAft>
                          <a:spcPts val="0"/>
                        </a:spcAft>
                        <a:buClrTx/>
                        <a:buSzTx/>
                        <a:buFont typeface="Arial" panose="020B0604020202020204" pitchFamily="34" charset="0"/>
                        <a:buChar char="•"/>
                      </a:pPr>
                      <a:r>
                        <a:rPr lang="en-US" sz="1200" b="0" u="none" kern="1200" dirty="0">
                          <a:solidFill>
                            <a:srgbClr val="000000"/>
                          </a:solidFill>
                          <a:effectLst/>
                          <a:latin typeface="+mn-lt"/>
                          <a:ea typeface="+mn-ea"/>
                          <a:cs typeface="Arial"/>
                        </a:rPr>
                        <a:t>varying paragraph openings</a:t>
                      </a:r>
                    </a:p>
                    <a:p>
                      <a:pPr marL="171450" marR="0" lvl="0" indent="-171450" algn="l">
                        <a:lnSpc>
                          <a:spcPct val="100000"/>
                        </a:lnSpc>
                        <a:spcBef>
                          <a:spcPts val="0"/>
                        </a:spcBef>
                        <a:spcAft>
                          <a:spcPts val="0"/>
                        </a:spcAft>
                        <a:buClrTx/>
                        <a:buSzTx/>
                        <a:buFont typeface="Arial" panose="020B0604020202020204" pitchFamily="34" charset="0"/>
                        <a:buChar char="•"/>
                      </a:pPr>
                      <a:r>
                        <a:rPr lang="en-US" sz="1200" b="0" u="none" kern="1200" dirty="0">
                          <a:solidFill>
                            <a:srgbClr val="000000"/>
                          </a:solidFill>
                          <a:effectLst/>
                          <a:latin typeface="+mn-lt"/>
                          <a:ea typeface="+mn-ea"/>
                          <a:cs typeface="Arial"/>
                        </a:rPr>
                        <a:t>use punctuation to demarcate sentences accurately </a:t>
                      </a:r>
                    </a:p>
                    <a:p>
                      <a:pPr marL="171450" marR="0" lvl="0" indent="-171450" algn="l">
                        <a:lnSpc>
                          <a:spcPct val="100000"/>
                        </a:lnSpc>
                        <a:spcBef>
                          <a:spcPts val="0"/>
                        </a:spcBef>
                        <a:spcAft>
                          <a:spcPts val="0"/>
                        </a:spcAft>
                        <a:buClrTx/>
                        <a:buSzTx/>
                        <a:buFont typeface="Arial" panose="020B0604020202020204" pitchFamily="34" charset="0"/>
                        <a:buChar char="•"/>
                      </a:pPr>
                      <a:r>
                        <a:rPr lang="en-US" sz="1200" b="0" u="none" kern="1200" dirty="0">
                          <a:solidFill>
                            <a:srgbClr val="000000"/>
                          </a:solidFill>
                          <a:effectLst/>
                          <a:latin typeface="+mn-lt"/>
                          <a:ea typeface="+mn-ea"/>
                          <a:cs typeface="Arial"/>
                        </a:rPr>
                        <a:t>use varied punctuation within sentences to organize and clarify ideas</a:t>
                      </a:r>
                    </a:p>
                    <a:p>
                      <a:pPr marL="171450" marR="0" lvl="0" indent="-171450" algn="l">
                        <a:lnSpc>
                          <a:spcPct val="100000"/>
                        </a:lnSpc>
                        <a:spcBef>
                          <a:spcPts val="0"/>
                        </a:spcBef>
                        <a:spcAft>
                          <a:spcPts val="0"/>
                        </a:spcAft>
                        <a:buClrTx/>
                        <a:buSzTx/>
                        <a:buFont typeface="Arial" panose="020B0604020202020204" pitchFamily="34" charset="0"/>
                        <a:buChar char="•"/>
                      </a:pPr>
                      <a:r>
                        <a:rPr lang="en-US" sz="1200" b="0" u="none" kern="1200" dirty="0">
                          <a:solidFill>
                            <a:srgbClr val="000000"/>
                          </a:solidFill>
                          <a:effectLst/>
                          <a:latin typeface="+mn-lt"/>
                          <a:ea typeface="+mn-ea"/>
                          <a:cs typeface="Arial"/>
                        </a:rPr>
                        <a:t>to read for meaning using skimming, scanning, continuous and close reading</a:t>
                      </a:r>
                    </a:p>
                    <a:p>
                      <a:pPr marL="171450" marR="0" lvl="0" indent="-171450" algn="l">
                        <a:lnSpc>
                          <a:spcPct val="100000"/>
                        </a:lnSpc>
                        <a:spcBef>
                          <a:spcPts val="0"/>
                        </a:spcBef>
                        <a:spcAft>
                          <a:spcPts val="0"/>
                        </a:spcAft>
                        <a:buClrTx/>
                        <a:buSzTx/>
                        <a:buFont typeface="Arial" panose="020B0604020202020204" pitchFamily="34" charset="0"/>
                        <a:buChar char="•"/>
                      </a:pPr>
                      <a:r>
                        <a:rPr lang="en-US" sz="1200" b="0" u="none" kern="1200" dirty="0">
                          <a:solidFill>
                            <a:srgbClr val="000000"/>
                          </a:solidFill>
                          <a:effectLst/>
                          <a:latin typeface="+mn-lt"/>
                          <a:ea typeface="+mn-ea"/>
                          <a:cs typeface="Arial"/>
                        </a:rPr>
                        <a:t>use active reading strategies: predict, question, clarify, </a:t>
                      </a:r>
                      <a:r>
                        <a:rPr lang="en-US" sz="1200" b="0" u="none" kern="1200" dirty="0" err="1">
                          <a:solidFill>
                            <a:srgbClr val="000000"/>
                          </a:solidFill>
                          <a:effectLst/>
                          <a:latin typeface="+mn-lt"/>
                          <a:ea typeface="+mn-ea"/>
                          <a:cs typeface="Arial"/>
                        </a:rPr>
                        <a:t>summarise</a:t>
                      </a:r>
                      <a:r>
                        <a:rPr lang="en-US" sz="1200" b="0" u="none" kern="1200" dirty="0">
                          <a:solidFill>
                            <a:srgbClr val="000000"/>
                          </a:solidFill>
                          <a:effectLst/>
                          <a:latin typeface="+mn-lt"/>
                          <a:ea typeface="+mn-ea"/>
                          <a:cs typeface="Arial"/>
                        </a:rPr>
                        <a:t>, ask questions</a:t>
                      </a:r>
                      <a:endParaRPr lang="en-GB" sz="1200" b="1" kern="1200" dirty="0">
                        <a:solidFill>
                          <a:srgbClr val="000000"/>
                        </a:solidFill>
                        <a:effectLst/>
                        <a:latin typeface="+mn-lt"/>
                        <a:ea typeface="Calibri" panose="020F0502020204030204" pitchFamily="34" charset="0"/>
                        <a:cs typeface="Arial"/>
                      </a:endParaRPr>
                    </a:p>
                    <a:p>
                      <a:pPr marL="0" lvl="0" indent="0" algn="l">
                        <a:lnSpc>
                          <a:spcPct val="107000"/>
                        </a:lnSpc>
                        <a:spcAft>
                          <a:spcPts val="0"/>
                        </a:spcAft>
                        <a:buFont typeface="Symbol" panose="05050102010706020507" pitchFamily="18" charset="2"/>
                        <a:buNone/>
                      </a:pPr>
                      <a:endParaRPr lang="en-GB" sz="1200" b="1" kern="1200" dirty="0">
                        <a:solidFill>
                          <a:srgbClr val="000000"/>
                        </a:solidFill>
                        <a:effectLst/>
                        <a:latin typeface="+mn-lt"/>
                        <a:ea typeface="Calibri" panose="020F0502020204030204" pitchFamily="34" charset="0"/>
                        <a:cs typeface="Arial"/>
                      </a:endParaRPr>
                    </a:p>
                    <a:p>
                      <a:pPr marL="0" lvl="0" indent="0" algn="l">
                        <a:lnSpc>
                          <a:spcPct val="107000"/>
                        </a:lnSpc>
                        <a:spcAft>
                          <a:spcPts val="0"/>
                        </a:spcAft>
                        <a:buFont typeface="Symbol" panose="05050102010706020507" pitchFamily="18" charset="2"/>
                        <a:buNone/>
                      </a:pPr>
                      <a:r>
                        <a:rPr lang="en-GB" sz="1200" b="1" kern="1200" dirty="0">
                          <a:solidFill>
                            <a:srgbClr val="000000"/>
                          </a:solidFill>
                          <a:effectLst/>
                          <a:latin typeface="+mn-lt"/>
                          <a:ea typeface="Calibri" panose="020F0502020204030204" pitchFamily="34" charset="0"/>
                          <a:cs typeface="Arial"/>
                        </a:rPr>
                        <a:t>Vocabulary: </a:t>
                      </a:r>
                      <a:endParaRPr lang="en-GB" sz="1200" b="0" kern="1200" dirty="0">
                        <a:solidFill>
                          <a:srgbClr val="000000"/>
                        </a:solidFill>
                        <a:effectLst/>
                        <a:latin typeface="+mn-lt"/>
                        <a:ea typeface="Calibri" panose="020F0502020204030204" pitchFamily="34" charset="0"/>
                        <a:cs typeface="Arial"/>
                      </a:endParaRPr>
                    </a:p>
                    <a:p>
                      <a:pPr marL="0" lvl="0" indent="0" algn="l">
                        <a:lnSpc>
                          <a:spcPct val="107000"/>
                        </a:lnSpc>
                        <a:spcAft>
                          <a:spcPts val="0"/>
                        </a:spcAft>
                        <a:buFont typeface="Symbol" panose="05050102010706020507" pitchFamily="18" charset="2"/>
                        <a:buNone/>
                      </a:pPr>
                      <a:r>
                        <a:rPr lang="en-GB" sz="1200" b="1" kern="1200" dirty="0">
                          <a:solidFill>
                            <a:srgbClr val="000000"/>
                          </a:solidFill>
                          <a:effectLst/>
                          <a:latin typeface="+mn-lt"/>
                          <a:ea typeface="Calibri" panose="020F0502020204030204" pitchFamily="34" charset="0"/>
                          <a:cs typeface="Arial"/>
                        </a:rPr>
                        <a:t>See  the full vocabulary list in your book. </a:t>
                      </a:r>
                    </a:p>
                  </a:txBody>
                  <a:tcPr marL="114300" marR="114300" marT="0" marB="0"/>
                </a:tc>
                <a:tc>
                  <a:txBody>
                    <a:bodyPr/>
                    <a:lstStyle/>
                    <a:p>
                      <a:pPr algn="l">
                        <a:lnSpc>
                          <a:spcPct val="107000"/>
                        </a:lnSpc>
                        <a:spcAft>
                          <a:spcPts val="800"/>
                        </a:spcAft>
                      </a:pPr>
                      <a:r>
                        <a:rPr lang="en-GB" sz="1200" b="1" u="sng" dirty="0">
                          <a:effectLst/>
                          <a:latin typeface="+mn-lt"/>
                          <a:ea typeface="Times New Roman" panose="02020603050405020304" pitchFamily="18" charset="0"/>
                          <a:cs typeface="Calibri"/>
                        </a:rPr>
                        <a:t>Personal Development</a:t>
                      </a:r>
                    </a:p>
                    <a:p>
                      <a:pPr lvl="0" algn="l">
                        <a:lnSpc>
                          <a:spcPct val="107000"/>
                        </a:lnSpc>
                        <a:spcAft>
                          <a:spcPts val="800"/>
                        </a:spcAft>
                        <a:buNone/>
                      </a:pPr>
                      <a:r>
                        <a:rPr lang="en-GB" sz="1200" b="0" u="none" dirty="0">
                          <a:effectLst/>
                          <a:latin typeface="+mn-lt"/>
                          <a:ea typeface="Calibri" panose="020F0502020204030204" pitchFamily="34" charset="0"/>
                          <a:cs typeface="Times New Roman"/>
                        </a:rPr>
                        <a:t>Recognising manipulative behaviours</a:t>
                      </a:r>
                    </a:p>
                    <a:p>
                      <a:pPr lvl="0" algn="l">
                        <a:lnSpc>
                          <a:spcPct val="107000"/>
                        </a:lnSpc>
                        <a:spcAft>
                          <a:spcPts val="800"/>
                        </a:spcAft>
                        <a:buNone/>
                      </a:pPr>
                      <a:r>
                        <a:rPr lang="en-GB" sz="1200" b="0" u="none" dirty="0">
                          <a:effectLst/>
                          <a:latin typeface="+mn-lt"/>
                          <a:ea typeface="Calibri" panose="020F0502020204030204" pitchFamily="34" charset="0"/>
                          <a:cs typeface="Times New Roman"/>
                        </a:rPr>
                        <a:t>Gender roles and stereotypes </a:t>
                      </a:r>
                    </a:p>
                    <a:p>
                      <a:pPr marL="0" indent="0" algn="l">
                        <a:lnSpc>
                          <a:spcPct val="107000"/>
                        </a:lnSpc>
                        <a:spcAft>
                          <a:spcPts val="800"/>
                        </a:spcAft>
                        <a:buFont typeface="Arial" panose="020B0604020202020204" pitchFamily="34" charset="0"/>
                        <a:buNone/>
                      </a:pPr>
                      <a:r>
                        <a:rPr lang="en-US" sz="1200" b="1" u="sng" dirty="0">
                          <a:effectLst/>
                          <a:latin typeface="+mn-lt"/>
                          <a:ea typeface="Times New Roman" panose="02020603050405020304" pitchFamily="18" charset="0"/>
                          <a:cs typeface="Calibri"/>
                        </a:rPr>
                        <a:t>L</a:t>
                      </a:r>
                      <a:r>
                        <a:rPr lang="en-GB" sz="1200" b="1" u="sng" dirty="0" err="1">
                          <a:effectLst/>
                          <a:latin typeface="+mn-lt"/>
                          <a:ea typeface="Times New Roman" panose="02020603050405020304" pitchFamily="18" charset="0"/>
                          <a:cs typeface="Calibri"/>
                        </a:rPr>
                        <a:t>iteracy</a:t>
                      </a:r>
                      <a:r>
                        <a:rPr lang="en-GB" sz="1200" b="1" u="sng" dirty="0">
                          <a:effectLst/>
                          <a:latin typeface="+mn-lt"/>
                          <a:ea typeface="Times New Roman" panose="02020603050405020304" pitchFamily="18" charset="0"/>
                          <a:cs typeface="Calibri"/>
                        </a:rPr>
                        <a:t> Focus: (class specific) </a:t>
                      </a:r>
                    </a:p>
                    <a:p>
                      <a:pPr marL="0" indent="0" algn="l">
                        <a:lnSpc>
                          <a:spcPct val="107000"/>
                        </a:lnSpc>
                        <a:spcAft>
                          <a:spcPts val="800"/>
                        </a:spcAft>
                        <a:buFont typeface="Arial" panose="020B0604020202020204" pitchFamily="34" charset="0"/>
                        <a:buNone/>
                      </a:pPr>
                      <a:endParaRPr lang="en-GB" sz="1200" b="1" u="sng" dirty="0">
                        <a:effectLst/>
                        <a:latin typeface="+mn-lt"/>
                        <a:ea typeface="Calibri" panose="020F0502020204030204" pitchFamily="34" charset="0"/>
                        <a:cs typeface="Calibri"/>
                      </a:endParaRPr>
                    </a:p>
                    <a:p>
                      <a:pPr marL="0" indent="0" algn="l">
                        <a:lnSpc>
                          <a:spcPct val="107000"/>
                        </a:lnSpc>
                        <a:spcAft>
                          <a:spcPts val="800"/>
                        </a:spcAft>
                        <a:buFont typeface="Arial" panose="020B0604020202020204" pitchFamily="34" charset="0"/>
                        <a:buNone/>
                      </a:pPr>
                      <a:endParaRPr lang="en-GB" sz="1200" b="1" u="sng" dirty="0">
                        <a:effectLst/>
                        <a:latin typeface="+mn-lt"/>
                        <a:ea typeface="Calibri" panose="020F0502020204030204" pitchFamily="34" charset="0"/>
                        <a:cs typeface="Calibri"/>
                      </a:endParaRPr>
                    </a:p>
                    <a:p>
                      <a:pPr marL="0" indent="0" algn="l">
                        <a:lnSpc>
                          <a:spcPct val="107000"/>
                        </a:lnSpc>
                        <a:spcAft>
                          <a:spcPts val="800"/>
                        </a:spcAft>
                        <a:buFont typeface="Arial" panose="020B0604020202020204" pitchFamily="34" charset="0"/>
                        <a:buNone/>
                      </a:pPr>
                      <a:endParaRPr lang="en-GB" sz="1200" b="1" u="sng" dirty="0">
                        <a:effectLst/>
                        <a:latin typeface="+mn-lt"/>
                        <a:ea typeface="Calibri" panose="020F0502020204030204" pitchFamily="34" charset="0"/>
                        <a:cs typeface="Calibri"/>
                      </a:endParaRPr>
                    </a:p>
                    <a:p>
                      <a:pPr algn="l">
                        <a:lnSpc>
                          <a:spcPct val="107000"/>
                        </a:lnSpc>
                        <a:spcAft>
                          <a:spcPts val="800"/>
                        </a:spcAft>
                      </a:pPr>
                      <a:endParaRPr lang="en-GB" sz="1200" dirty="0">
                        <a:effectLst/>
                        <a:latin typeface="+mn-lt"/>
                        <a:ea typeface="Calibri" panose="020F0502020204030204" pitchFamily="34" charset="0"/>
                        <a:cs typeface="Times New Roman"/>
                      </a:endParaRPr>
                    </a:p>
                    <a:p>
                      <a:pPr algn="l">
                        <a:lnSpc>
                          <a:spcPct val="107000"/>
                        </a:lnSpc>
                        <a:spcAft>
                          <a:spcPts val="800"/>
                        </a:spcAft>
                      </a:pPr>
                      <a:r>
                        <a:rPr lang="en-GB" sz="1200" b="1" u="sng" dirty="0">
                          <a:effectLst/>
                          <a:latin typeface="+mn-lt"/>
                          <a:ea typeface="Times New Roman" panose="02020603050405020304" pitchFamily="18" charset="0"/>
                          <a:cs typeface="Calibri"/>
                        </a:rPr>
                        <a:t>Where next?</a:t>
                      </a:r>
                    </a:p>
                    <a:p>
                      <a:pPr algn="l">
                        <a:lnSpc>
                          <a:spcPct val="107000"/>
                        </a:lnSpc>
                        <a:spcAft>
                          <a:spcPts val="800"/>
                        </a:spcAft>
                      </a:pPr>
                      <a:r>
                        <a:rPr lang="en-GB" sz="1200" b="0" u="none" dirty="0">
                          <a:effectLst/>
                          <a:latin typeface="+mn-lt"/>
                          <a:ea typeface="Calibri" panose="020F0502020204030204" pitchFamily="34" charset="0"/>
                          <a:cs typeface="Calibri"/>
                        </a:rPr>
                        <a:t>Narrative reading and writing in Y9 and GCSE </a:t>
                      </a:r>
                    </a:p>
                    <a:p>
                      <a:pPr algn="l">
                        <a:lnSpc>
                          <a:spcPct val="107000"/>
                        </a:lnSpc>
                        <a:spcAft>
                          <a:spcPts val="800"/>
                        </a:spcAft>
                      </a:pPr>
                      <a:r>
                        <a:rPr lang="en-GB" sz="1200" b="0" u="none" dirty="0">
                          <a:effectLst/>
                          <a:latin typeface="+mn-lt"/>
                          <a:ea typeface="Calibri" panose="020F0502020204030204" pitchFamily="34" charset="0"/>
                          <a:cs typeface="Calibri"/>
                        </a:rPr>
                        <a:t>Narrative reading and writing in GCSE</a:t>
                      </a:r>
                    </a:p>
                    <a:p>
                      <a:pPr algn="l">
                        <a:lnSpc>
                          <a:spcPct val="107000"/>
                        </a:lnSpc>
                        <a:spcAft>
                          <a:spcPts val="800"/>
                        </a:spcAft>
                      </a:pPr>
                      <a:r>
                        <a:rPr lang="en-GB" sz="1200" b="0" u="none" dirty="0">
                          <a:effectLst/>
                          <a:latin typeface="+mn-lt"/>
                          <a:ea typeface="Calibri" panose="020F0502020204030204" pitchFamily="34" charset="0"/>
                          <a:cs typeface="Calibri"/>
                        </a:rPr>
                        <a:t>Use of Gothic conventions in ‘A Christmas Carol’, ‘Macbeth’ and the </a:t>
                      </a:r>
                      <a:r>
                        <a:rPr lang="en-GB" sz="1200" b="0" u="none" dirty="0" err="1">
                          <a:effectLst/>
                          <a:latin typeface="+mn-lt"/>
                          <a:ea typeface="Calibri" panose="020F0502020204030204" pitchFamily="34" charset="0"/>
                          <a:cs typeface="Calibri"/>
                        </a:rPr>
                        <a:t>Eduqas</a:t>
                      </a:r>
                      <a:r>
                        <a:rPr lang="en-GB" sz="1200" b="0" u="none" dirty="0">
                          <a:effectLst/>
                          <a:latin typeface="+mn-lt"/>
                          <a:ea typeface="Calibri" panose="020F0502020204030204" pitchFamily="34" charset="0"/>
                          <a:cs typeface="Calibri"/>
                        </a:rPr>
                        <a:t> poetry anthology</a:t>
                      </a:r>
                    </a:p>
                  </a:txBody>
                  <a:tcPr marL="114300" marR="114300" marT="0" marB="0"/>
                </a:tc>
                <a:extLst>
                  <a:ext uri="{0D108BD9-81ED-4DB2-BD59-A6C34878D82A}">
                    <a16:rowId xmlns:a16="http://schemas.microsoft.com/office/drawing/2014/main" val="2084189082"/>
                  </a:ext>
                </a:extLst>
              </a:tr>
            </a:tbl>
          </a:graphicData>
        </a:graphic>
      </p:graphicFrame>
      <p:sp>
        <p:nvSpPr>
          <p:cNvPr id="14" name="Text Box 3">
            <a:extLst>
              <a:ext uri="{FF2B5EF4-FFF2-40B4-BE49-F238E27FC236}">
                <a16:creationId xmlns:a16="http://schemas.microsoft.com/office/drawing/2014/main" id="{E645F3CF-C629-474B-BF50-185D41779787}"/>
              </a:ext>
            </a:extLst>
          </p:cNvPr>
          <p:cNvSpPr txBox="1"/>
          <p:nvPr/>
        </p:nvSpPr>
        <p:spPr>
          <a:xfrm>
            <a:off x="6930534" y="268157"/>
            <a:ext cx="5068810" cy="2075551"/>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200" b="1" dirty="0">
                <a:effectLst/>
                <a:latin typeface="Calibri"/>
                <a:ea typeface="Calibri" panose="020F0502020204030204" pitchFamily="34" charset="0"/>
                <a:cs typeface="Times New Roman"/>
              </a:rPr>
              <a:t>The bigger picture </a:t>
            </a:r>
          </a:p>
          <a:p>
            <a:pPr>
              <a:lnSpc>
                <a:spcPct val="107000"/>
              </a:lnSpc>
            </a:pPr>
            <a:r>
              <a:rPr lang="en-GB" sz="1050" b="1" dirty="0">
                <a:latin typeface="Calibri"/>
                <a:ea typeface="Calibri" panose="020F0502020204030204" pitchFamily="34" charset="0"/>
                <a:cs typeface="Times New Roman"/>
              </a:rPr>
              <a:t>Careers</a:t>
            </a:r>
            <a:r>
              <a:rPr lang="en-GB" sz="1050" dirty="0">
                <a:latin typeface="Calibri"/>
                <a:ea typeface="Calibri" panose="020F0502020204030204" pitchFamily="34" charset="0"/>
                <a:cs typeface="Times New Roman"/>
              </a:rPr>
              <a:t>: teacher, lecturer, historian, writer</a:t>
            </a:r>
          </a:p>
          <a:p>
            <a:pPr>
              <a:lnSpc>
                <a:spcPct val="107000"/>
              </a:lnSpc>
            </a:pPr>
            <a:r>
              <a:rPr lang="en-GB" sz="1050" b="1" dirty="0">
                <a:effectLst/>
                <a:latin typeface="Calibri"/>
                <a:ea typeface="Calibri" panose="020F0502020204030204" pitchFamily="34" charset="0"/>
                <a:cs typeface="Times New Roman"/>
              </a:rPr>
              <a:t>RSE</a:t>
            </a:r>
            <a:r>
              <a:rPr lang="en-GB" sz="1050" dirty="0">
                <a:effectLst/>
                <a:latin typeface="Calibri"/>
                <a:ea typeface="Calibri" panose="020F0502020204030204" pitchFamily="34" charset="0"/>
                <a:cs typeface="Times New Roman"/>
              </a:rPr>
              <a:t>:</a:t>
            </a:r>
            <a:r>
              <a:rPr lang="en-GB" sz="1050" dirty="0">
                <a:latin typeface="Calibri"/>
                <a:ea typeface="Calibri" panose="020F0502020204030204" pitchFamily="34" charset="0"/>
                <a:cs typeface="Times New Roman"/>
              </a:rPr>
              <a:t> understanding aspects of human behaviour, </a:t>
            </a:r>
          </a:p>
          <a:p>
            <a:pPr>
              <a:lnSpc>
                <a:spcPct val="107000"/>
              </a:lnSpc>
            </a:pPr>
            <a:r>
              <a:rPr lang="en-GB" sz="1050" b="1" dirty="0">
                <a:latin typeface="Calibri"/>
                <a:ea typeface="Calibri" panose="020F0502020204030204" pitchFamily="34" charset="0"/>
                <a:cs typeface="Times New Roman"/>
              </a:rPr>
              <a:t>History: </a:t>
            </a:r>
            <a:r>
              <a:rPr lang="en-GB" sz="1050" dirty="0">
                <a:latin typeface="Calibri"/>
                <a:ea typeface="Calibri" panose="020F0502020204030204" pitchFamily="34" charset="0"/>
                <a:cs typeface="Times New Roman"/>
              </a:rPr>
              <a:t>the link between gothic and historical events</a:t>
            </a:r>
          </a:p>
          <a:p>
            <a:pPr>
              <a:lnSpc>
                <a:spcPct val="107000"/>
              </a:lnSpc>
            </a:pPr>
            <a:r>
              <a:rPr lang="en-GB" sz="1050" b="1" dirty="0">
                <a:latin typeface="Calibri"/>
                <a:ea typeface="Calibri" panose="020F0502020204030204" pitchFamily="34" charset="0"/>
                <a:cs typeface="Times New Roman"/>
              </a:rPr>
              <a:t>RE: </a:t>
            </a:r>
            <a:r>
              <a:rPr lang="en-GB" sz="1050" dirty="0">
                <a:latin typeface="Calibri"/>
                <a:ea typeface="Calibri" panose="020F0502020204030204" pitchFamily="34" charset="0"/>
                <a:cs typeface="Times New Roman"/>
              </a:rPr>
              <a:t>Religion: influence of Catholicism and the Anglican church on origins of the Gothic</a:t>
            </a:r>
          </a:p>
          <a:p>
            <a:pPr>
              <a:lnSpc>
                <a:spcPct val="107000"/>
              </a:lnSpc>
            </a:pPr>
            <a:endParaRPr lang="en-GB" sz="1050" b="1" dirty="0">
              <a:latin typeface="Calibri"/>
              <a:ea typeface="Calibri" panose="020F0502020204030204" pitchFamily="34" charset="0"/>
              <a:cs typeface="Times New Roman"/>
            </a:endParaRPr>
          </a:p>
          <a:p>
            <a:pPr>
              <a:lnSpc>
                <a:spcPct val="107000"/>
              </a:lnSpc>
            </a:pPr>
            <a:r>
              <a:rPr lang="en-GB" sz="1050" b="1" dirty="0">
                <a:latin typeface="Calibri"/>
                <a:ea typeface="Calibri" panose="020F0502020204030204" pitchFamily="34" charset="0"/>
                <a:cs typeface="Times New Roman"/>
              </a:rPr>
              <a:t>Transferable learning:</a:t>
            </a:r>
          </a:p>
          <a:p>
            <a:pPr marL="171450" indent="-171450">
              <a:lnSpc>
                <a:spcPct val="107000"/>
              </a:lnSpc>
              <a:buFont typeface="Arial" panose="020B0604020202020204" pitchFamily="34" charset="0"/>
              <a:buChar char="•"/>
            </a:pPr>
            <a:r>
              <a:rPr lang="en-GB" sz="1050" dirty="0">
                <a:effectLst/>
                <a:latin typeface="Calibri"/>
                <a:ea typeface="Calibri" panose="020F0502020204030204" pitchFamily="34" charset="0"/>
                <a:cs typeface="Times New Roman"/>
              </a:rPr>
              <a:t>how to write a narrative in a specific genre</a:t>
            </a:r>
          </a:p>
          <a:p>
            <a:pPr marL="171450" indent="-171450">
              <a:lnSpc>
                <a:spcPct val="107000"/>
              </a:lnSpc>
              <a:buFont typeface="Arial" panose="020B0604020202020204" pitchFamily="34" charset="0"/>
              <a:buChar char="•"/>
            </a:pPr>
            <a:r>
              <a:rPr lang="en-GB" sz="1050" dirty="0">
                <a:latin typeface="Calibri"/>
                <a:ea typeface="Calibri" panose="020F0502020204030204" pitchFamily="34" charset="0"/>
                <a:cs typeface="Times New Roman"/>
              </a:rPr>
              <a:t>narrative voice and perspective</a:t>
            </a:r>
          </a:p>
          <a:p>
            <a:pPr marL="171450" indent="-171450">
              <a:lnSpc>
                <a:spcPct val="107000"/>
              </a:lnSpc>
              <a:buFont typeface="Arial" panose="020B0604020202020204" pitchFamily="34" charset="0"/>
              <a:buChar char="•"/>
            </a:pPr>
            <a:r>
              <a:rPr lang="en-GB" sz="1050" dirty="0">
                <a:effectLst/>
                <a:latin typeface="Calibri"/>
                <a:ea typeface="Calibri" panose="020F0502020204030204" pitchFamily="34" charset="0"/>
                <a:cs typeface="Times New Roman"/>
              </a:rPr>
              <a:t>characterisation and archetypes</a:t>
            </a:r>
          </a:p>
          <a:p>
            <a:pPr marL="171450" indent="-171450">
              <a:lnSpc>
                <a:spcPct val="107000"/>
              </a:lnSpc>
              <a:buFont typeface="Arial" panose="020B0604020202020204" pitchFamily="34" charset="0"/>
              <a:buChar char="•"/>
            </a:pPr>
            <a:r>
              <a:rPr lang="en-GB" sz="1050" dirty="0">
                <a:latin typeface="Calibri"/>
                <a:ea typeface="Calibri" panose="020F0502020204030204" pitchFamily="34" charset="0"/>
                <a:cs typeface="Times New Roman"/>
              </a:rPr>
              <a:t>reading for meaning</a:t>
            </a:r>
            <a:endParaRPr lang="en-GB" sz="1000" dirty="0">
              <a:effectLst/>
              <a:latin typeface="Calibri"/>
              <a:ea typeface="Calibri" panose="020F0502020204030204" pitchFamily="34" charset="0"/>
              <a:cs typeface="Times New Roman"/>
            </a:endParaRPr>
          </a:p>
          <a:p>
            <a:pPr marL="171450" indent="-171450">
              <a:buFont typeface="Arial" panose="020B0604020202020204" pitchFamily="34" charset="0"/>
              <a:buChar char="•"/>
            </a:pPr>
            <a:endParaRPr lang="en-GB" sz="1000" dirty="0">
              <a:latin typeface="Calibri"/>
              <a:ea typeface="Calibri" panose="020F0502020204030204" pitchFamily="34" charset="0"/>
              <a:cs typeface="Times New Roman"/>
            </a:endParaRPr>
          </a:p>
        </p:txBody>
      </p:sp>
      <p:sp>
        <p:nvSpPr>
          <p:cNvPr id="2" name="TextBox 1">
            <a:extLst>
              <a:ext uri="{FF2B5EF4-FFF2-40B4-BE49-F238E27FC236}">
                <a16:creationId xmlns:a16="http://schemas.microsoft.com/office/drawing/2014/main" id="{4451BADC-73F2-497A-B95A-4E3BD1F092A3}"/>
              </a:ext>
            </a:extLst>
          </p:cNvPr>
          <p:cNvSpPr txBox="1"/>
          <p:nvPr/>
        </p:nvSpPr>
        <p:spPr>
          <a:xfrm>
            <a:off x="8542638" y="3361038"/>
            <a:ext cx="3295135" cy="1449859"/>
          </a:xfrm>
          <a:prstGeom prst="rect">
            <a:avLst/>
          </a:prstGeom>
          <a:noFill/>
          <a:ln>
            <a:solidFill>
              <a:schemeClr val="tx1"/>
            </a:solidFill>
          </a:ln>
        </p:spPr>
        <p:txBody>
          <a:bodyPr wrap="square" rtlCol="0">
            <a:spAutoFit/>
          </a:bodyPr>
          <a:lstStyle/>
          <a:p>
            <a:endParaRPr lang="en-GB" dirty="0"/>
          </a:p>
        </p:txBody>
      </p:sp>
    </p:spTree>
    <p:extLst>
      <p:ext uri="{BB962C8B-B14F-4D97-AF65-F5344CB8AC3E}">
        <p14:creationId xmlns:p14="http://schemas.microsoft.com/office/powerpoint/2010/main" val="25571435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C82BD2D161C6F4D8E18A56149BECE2D" ma:contentTypeVersion="12" ma:contentTypeDescription="Create a new document." ma:contentTypeScope="" ma:versionID="cc6db1c1c4b0afd5b2102112d317d1f7">
  <xsd:schema xmlns:xsd="http://www.w3.org/2001/XMLSchema" xmlns:xs="http://www.w3.org/2001/XMLSchema" xmlns:p="http://schemas.microsoft.com/office/2006/metadata/properties" xmlns:ns2="5522a256-5621-4a58-919d-ac76a57763ac" xmlns:ns3="a48a2e6d-d5e5-459f-9539-1d0e3cf773ef" targetNamespace="http://schemas.microsoft.com/office/2006/metadata/properties" ma:root="true" ma:fieldsID="9b6a832b151f1dcc5fb96c2ba51dca33" ns2:_="" ns3:_="">
    <xsd:import namespace="5522a256-5621-4a58-919d-ac76a57763ac"/>
    <xsd:import namespace="a48a2e6d-d5e5-459f-9539-1d0e3cf773e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22a256-5621-4a58-919d-ac76a57763a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48a2e6d-d5e5-459f-9539-1d0e3cf773ef"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0E86E3C-9FDD-4748-ACFE-DBB6D5EBA596}">
  <ds:schemaRefs>
    <ds:schemaRef ds:uri="http://schemas.microsoft.com/sharepoint/v3/contenttype/forms"/>
  </ds:schemaRefs>
</ds:datastoreItem>
</file>

<file path=customXml/itemProps2.xml><?xml version="1.0" encoding="utf-8"?>
<ds:datastoreItem xmlns:ds="http://schemas.openxmlformats.org/officeDocument/2006/customXml" ds:itemID="{03CE85AA-F83C-4DBD-AFC7-71D93CBCA087}">
  <ds:schemaRefs>
    <ds:schemaRef ds:uri="http://purl.org/dc/elements/1.1/"/>
    <ds:schemaRef ds:uri="http://www.w3.org/XML/1998/namespace"/>
    <ds:schemaRef ds:uri="http://purl.org/dc/terms/"/>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a48a2e6d-d5e5-459f-9539-1d0e3cf773ef"/>
    <ds:schemaRef ds:uri="5522a256-5621-4a58-919d-ac76a57763ac"/>
    <ds:schemaRef ds:uri="http://schemas.microsoft.com/office/2006/metadata/properties"/>
  </ds:schemaRefs>
</ds:datastoreItem>
</file>

<file path=customXml/itemProps3.xml><?xml version="1.0" encoding="utf-8"?>
<ds:datastoreItem xmlns:ds="http://schemas.openxmlformats.org/officeDocument/2006/customXml" ds:itemID="{81D0892D-6F87-4718-8BD9-E30398C006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522a256-5621-4a58-919d-ac76a57763ac"/>
    <ds:schemaRef ds:uri="a48a2e6d-d5e5-459f-9539-1d0e3cf773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275</TotalTime>
  <Words>551</Words>
  <Application>Microsoft Office PowerPoint</Application>
  <PresentationFormat>Widescreen</PresentationFormat>
  <Paragraphs>70</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Symbol</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Gibaud, Tobias</dc:creator>
  <cp:lastModifiedBy>Hind, Mary</cp:lastModifiedBy>
  <cp:revision>21</cp:revision>
  <cp:lastPrinted>2022-08-31T09:38:39Z</cp:lastPrinted>
  <dcterms:created xsi:type="dcterms:W3CDTF">2022-02-16T13:07:44Z</dcterms:created>
  <dcterms:modified xsi:type="dcterms:W3CDTF">2022-09-06T14:27:38Z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0x0101004C82BD2D161C6F4D8E18A56149BECE2D</vt:lpwstr>
  </property>
</Properties>
</file>