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30" autoAdjust="0"/>
    <p:restoredTop sz="94660"/>
  </p:normalViewPr>
  <p:slideViewPr>
    <p:cSldViewPr snapToGrid="0">
      <p:cViewPr>
        <p:scale>
          <a:sx n="140" d="100"/>
          <a:sy n="140" d="100"/>
        </p:scale>
        <p:origin x="10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74926-0DB1-419D-8214-76D69420FB39}" type="datetimeFigureOut">
              <a:rPr lang="en-GB" smtClean="0"/>
              <a:t>16/10/2022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9ADF91-0ADB-4213-BE52-DA0876B109C9}" type="slidenum">
              <a:rPr lang="en-GB" smtClean="0"/>
              <a:t>‹#›</a:t>
            </a:fld>
            <a:endParaRPr lang="en-GB"/>
          </a:p>
        </p:txBody>
      </p:sp>
    </p:spTree>
    <p:extLst>
      <p:ext uri="{BB962C8B-B14F-4D97-AF65-F5344CB8AC3E}">
        <p14:creationId xmlns:p14="http://schemas.microsoft.com/office/powerpoint/2010/main" val="2405101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CF97BBF-8D3D-436C-91B2-3F2A168CE847}" type="slidenum">
              <a:rPr lang="en-GB" smtClean="0"/>
              <a:t>1</a:t>
            </a:fld>
            <a:endParaRPr lang="en-GB"/>
          </a:p>
        </p:txBody>
      </p:sp>
    </p:spTree>
    <p:extLst>
      <p:ext uri="{BB962C8B-B14F-4D97-AF65-F5344CB8AC3E}">
        <p14:creationId xmlns:p14="http://schemas.microsoft.com/office/powerpoint/2010/main" val="199238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622CD-3E48-48E3-AB25-76014656C4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76D8FD-2E21-4B1D-B5BF-1916166A6D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CBA593-49D4-428F-84DD-E1C05DD0322B}"/>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5" name="Footer Placeholder 4">
            <a:extLst>
              <a:ext uri="{FF2B5EF4-FFF2-40B4-BE49-F238E27FC236}">
                <a16:creationId xmlns:a16="http://schemas.microsoft.com/office/drawing/2014/main" id="{20772B75-FD9A-44F5-A074-080E2ED691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2C6608-DAF9-4B85-A3E8-7541D3C8A4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68434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8890F-3B0C-4A64-8FF4-EE0325B796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4C899E-8F91-48E2-9B72-79D17202C1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1443F1-DF64-4D3E-916F-32132DF59ABC}"/>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5" name="Footer Placeholder 4">
            <a:extLst>
              <a:ext uri="{FF2B5EF4-FFF2-40B4-BE49-F238E27FC236}">
                <a16:creationId xmlns:a16="http://schemas.microsoft.com/office/drawing/2014/main" id="{9C31E235-A250-424F-B354-D9551C8824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E0DA70-CB8F-4D6A-BA76-793217F0F445}"/>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1511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5C9F19-7006-46F5-94EB-A6273A6E28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147AA-96E8-4004-B372-EE0F5FE983E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78BF51-B3C5-4014-B451-0B243FE0780D}"/>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5" name="Footer Placeholder 4">
            <a:extLst>
              <a:ext uri="{FF2B5EF4-FFF2-40B4-BE49-F238E27FC236}">
                <a16:creationId xmlns:a16="http://schemas.microsoft.com/office/drawing/2014/main" id="{7C92878E-ED7B-4CD8-931C-FD59756332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AECA8E-7261-449E-984E-EB9A3748546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31014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E069D-E1AE-4704-BF8B-65286B541B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3DCC7E-AF4C-45B4-A1A2-939832C62C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1249D-5AC7-4DD5-B835-D224E2A3EFB0}"/>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5" name="Footer Placeholder 4">
            <a:extLst>
              <a:ext uri="{FF2B5EF4-FFF2-40B4-BE49-F238E27FC236}">
                <a16:creationId xmlns:a16="http://schemas.microsoft.com/office/drawing/2014/main" id="{EA7F388E-64D6-4019-B66E-93C722A38E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BCA689-F724-4E63-8B45-B6DCFD28E6CF}"/>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492390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F8408-4916-49B0-8860-F4A145C47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16A656-0609-429E-B173-50DF1EA12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494B42B-3096-48E2-8A69-CE20BB2636F4}"/>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5" name="Footer Placeholder 4">
            <a:extLst>
              <a:ext uri="{FF2B5EF4-FFF2-40B4-BE49-F238E27FC236}">
                <a16:creationId xmlns:a16="http://schemas.microsoft.com/office/drawing/2014/main" id="{1F50EA8F-CA35-443B-847B-FE4BEE9385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30085C-E38D-40FD-9B1F-6FF7D3B0112D}"/>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1589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CE069-7138-4829-AC88-D5221B919F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723D7F-AFFC-4CD6-A107-3783104103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A5738C-54FE-4F0C-9E69-B9470F148F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FF786A-CB64-4FDF-891F-7279D61DB8A7}"/>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6" name="Footer Placeholder 5">
            <a:extLst>
              <a:ext uri="{FF2B5EF4-FFF2-40B4-BE49-F238E27FC236}">
                <a16:creationId xmlns:a16="http://schemas.microsoft.com/office/drawing/2014/main" id="{35D761A7-0E67-40FB-B4C5-5BF6077F73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FAD4F3-9216-4596-9BA6-1FE039114F51}"/>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3737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24CEE-149E-45F7-8FA4-1B8EAE7D44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D9C2DA-177C-4F49-A853-8CC54E0818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BD35AA-237C-4CBC-BF26-77AB72C9DF0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479A08E-9DC3-4C4F-9A26-43AAB14F44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894DE60-CBD0-4231-BE72-D2927EF3F41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F13484-5A01-4369-92D6-A38C0069B218}"/>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8" name="Footer Placeholder 7">
            <a:extLst>
              <a:ext uri="{FF2B5EF4-FFF2-40B4-BE49-F238E27FC236}">
                <a16:creationId xmlns:a16="http://schemas.microsoft.com/office/drawing/2014/main" id="{A7043340-37E2-499B-A755-06E9173CC7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21E14F-2D67-46EB-974A-0AF3E93A12E7}"/>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1137649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B71A-F117-46B7-8A7B-4C5E60CBDE7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DDFA2D-9B1C-4973-AA83-1B6383AC5425}"/>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4" name="Footer Placeholder 3">
            <a:extLst>
              <a:ext uri="{FF2B5EF4-FFF2-40B4-BE49-F238E27FC236}">
                <a16:creationId xmlns:a16="http://schemas.microsoft.com/office/drawing/2014/main" id="{F527A0F6-04D0-418B-87ED-8FB02A4F956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2141E7-EC60-4E88-8375-69044C24473B}"/>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0223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24EB52-7068-4A6E-ABF8-DF5E39283F37}"/>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3" name="Footer Placeholder 2">
            <a:extLst>
              <a:ext uri="{FF2B5EF4-FFF2-40B4-BE49-F238E27FC236}">
                <a16:creationId xmlns:a16="http://schemas.microsoft.com/office/drawing/2014/main" id="{5BE1DE41-1C9A-4ABF-9206-8B239A24D1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B6B667A-8F52-4246-908C-3F5CD61000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60246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4C5D-B19E-4ACF-805B-BA2C6E40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DF95EE-5EF4-40F7-8F1F-2BC6C5A69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90A6C5A-1604-49F1-8B54-1AC1F29A1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54788E-DC96-4595-871A-A4955BD78752}"/>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6" name="Footer Placeholder 5">
            <a:extLst>
              <a:ext uri="{FF2B5EF4-FFF2-40B4-BE49-F238E27FC236}">
                <a16:creationId xmlns:a16="http://schemas.microsoft.com/office/drawing/2014/main" id="{5D752B0A-4A67-4797-A76F-90939389DE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24F5BE-5D61-4B6B-BE6F-C4F96D83BEF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23156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4C5A-860B-4573-B3B0-82F2F7D1BB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61C320-EF3B-4337-A40B-F5B903A734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088991C-98A7-4DD0-ADA0-6FCF1D4D1D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E5415D-6027-459F-BAB8-0800184FD637}"/>
              </a:ext>
            </a:extLst>
          </p:cNvPr>
          <p:cNvSpPr>
            <a:spLocks noGrp="1"/>
          </p:cNvSpPr>
          <p:nvPr>
            <p:ph type="dt" sz="half" idx="10"/>
          </p:nvPr>
        </p:nvSpPr>
        <p:spPr/>
        <p:txBody>
          <a:bodyPr/>
          <a:lstStyle/>
          <a:p>
            <a:fld id="{162A58C0-07B7-499A-8AEB-5B811017721A}" type="datetimeFigureOut">
              <a:rPr lang="en-GB" smtClean="0"/>
              <a:t>16/10/2022</a:t>
            </a:fld>
            <a:endParaRPr lang="en-GB"/>
          </a:p>
        </p:txBody>
      </p:sp>
      <p:sp>
        <p:nvSpPr>
          <p:cNvPr id="6" name="Footer Placeholder 5">
            <a:extLst>
              <a:ext uri="{FF2B5EF4-FFF2-40B4-BE49-F238E27FC236}">
                <a16:creationId xmlns:a16="http://schemas.microsoft.com/office/drawing/2014/main" id="{39D90EB2-775B-4F7E-AF71-AAA28E92DE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196EEF-8DC7-4F74-BD26-B87992CADC7E}"/>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8599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B9987-E063-48E1-8B98-709D671F32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984BE1-C37F-4332-939A-F706FFF744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F1C093-2EF4-4ED0-9135-B1D016A72E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A58C0-07B7-499A-8AEB-5B811017721A}" type="datetimeFigureOut">
              <a:rPr lang="en-GB" smtClean="0"/>
              <a:t>16/10/2022</a:t>
            </a:fld>
            <a:endParaRPr lang="en-GB"/>
          </a:p>
        </p:txBody>
      </p:sp>
      <p:sp>
        <p:nvSpPr>
          <p:cNvPr id="5" name="Footer Placeholder 4">
            <a:extLst>
              <a:ext uri="{FF2B5EF4-FFF2-40B4-BE49-F238E27FC236}">
                <a16:creationId xmlns:a16="http://schemas.microsoft.com/office/drawing/2014/main" id="{B8096F8A-AF51-4249-BAED-7D4D168300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4254A47-23F6-4BE2-A96F-D1D0928698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1F4E7-3513-4F24-A337-28FF68421463}" type="slidenum">
              <a:rPr lang="en-GB" smtClean="0"/>
              <a:t>‹#›</a:t>
            </a:fld>
            <a:endParaRPr lang="en-GB"/>
          </a:p>
        </p:txBody>
      </p:sp>
    </p:spTree>
    <p:extLst>
      <p:ext uri="{BB962C8B-B14F-4D97-AF65-F5344CB8AC3E}">
        <p14:creationId xmlns:p14="http://schemas.microsoft.com/office/powerpoint/2010/main" val="3110471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a:extLst>
              <a:ext uri="{FF2B5EF4-FFF2-40B4-BE49-F238E27FC236}">
                <a16:creationId xmlns:a16="http://schemas.microsoft.com/office/drawing/2014/main" id="{4DC9C0DB-C06C-4B2E-9803-7AE6812167D7}"/>
              </a:ext>
            </a:extLst>
          </p:cNvPr>
          <p:cNvSpPr txBox="1">
            <a:spLocks noChangeArrowheads="1"/>
          </p:cNvSpPr>
          <p:nvPr/>
        </p:nvSpPr>
        <p:spPr bwMode="auto">
          <a:xfrm>
            <a:off x="165342" y="268157"/>
            <a:ext cx="6417945" cy="3619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effectLst/>
                <a:latin typeface="Calibri"/>
                <a:ea typeface="Calibri" panose="020F0502020204030204" pitchFamily="34" charset="0"/>
                <a:cs typeface="Times New Roman"/>
              </a:rPr>
              <a:t>Journey of knowledge: </a:t>
            </a:r>
            <a:r>
              <a:rPr lang="en-GB" sz="1600" b="1" dirty="0">
                <a:latin typeface="Calibri"/>
                <a:ea typeface="Calibri" panose="020F0502020204030204" pitchFamily="34" charset="0"/>
                <a:cs typeface="Times New Roman"/>
              </a:rPr>
              <a:t>Y9 ‘Romeo and Juliet’</a:t>
            </a:r>
            <a:endParaRPr lang="en-GB" sz="1100" dirty="0">
              <a:effectLst/>
              <a:latin typeface="Calibri"/>
              <a:ea typeface="Calibri" panose="020F0502020204030204" pitchFamily="34" charset="0"/>
              <a:cs typeface="Times New Roman" panose="02020603050405020304" pitchFamily="18" charset="0"/>
            </a:endParaRPr>
          </a:p>
        </p:txBody>
      </p:sp>
      <p:sp>
        <p:nvSpPr>
          <p:cNvPr id="11" name="TextBox 4">
            <a:extLst>
              <a:ext uri="{FF2B5EF4-FFF2-40B4-BE49-F238E27FC236}">
                <a16:creationId xmlns:a16="http://schemas.microsoft.com/office/drawing/2014/main" id="{31CB9A6E-E90D-41E8-AD2D-6A0C767F502F}"/>
              </a:ext>
            </a:extLst>
          </p:cNvPr>
          <p:cNvSpPr txBox="1"/>
          <p:nvPr/>
        </p:nvSpPr>
        <p:spPr>
          <a:xfrm>
            <a:off x="165342" y="725129"/>
            <a:ext cx="6417945" cy="1261613"/>
          </a:xfrm>
          <a:prstGeom prst="rect">
            <a:avLst/>
          </a:prstGeom>
          <a:solidFill>
            <a:schemeClr val="bg1">
              <a:lumMod val="85000"/>
            </a:schemeClr>
          </a:solidFill>
          <a:ln w="3175">
            <a:noFill/>
          </a:ln>
        </p:spPr>
        <p:txBody>
          <a:bodyPr wrap="square" lIns="91440" tIns="45720" rIns="91440" bIns="45720" rtlCol="0" anchor="t">
            <a:noAutofit/>
          </a:bodyPr>
          <a:lstStyle/>
          <a:p>
            <a:r>
              <a:rPr lang="en-GB" sz="1100" b="1" kern="1200" dirty="0">
                <a:solidFill>
                  <a:srgbClr val="000000"/>
                </a:solidFill>
                <a:effectLst/>
                <a:latin typeface="Calibri"/>
                <a:ea typeface="Times New Roman" panose="02020603050405020304" pitchFamily="18" charset="0"/>
                <a:cs typeface="Times New Roman"/>
              </a:rPr>
              <a:t>Context and Introduction to Unit:</a:t>
            </a:r>
          </a:p>
          <a:p>
            <a:endParaRPr lang="en-GB"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r>
              <a:rPr lang="en-GB" sz="1200" dirty="0">
                <a:solidFill>
                  <a:srgbClr val="000000"/>
                </a:solidFill>
                <a:latin typeface="Calibri"/>
                <a:ea typeface="Times New Roman" panose="02020603050405020304" pitchFamily="18" charset="0"/>
                <a:cs typeface="Times New Roman"/>
              </a:rPr>
              <a:t>In this unit we will study the tragedy ‘Romeo and Juliet’ exploring Shakespeare use and adaption of the conventions of tragedy. This unit builds on your study of ‘Comedy and Tragedy’ in Autumn 1. We will explore the conventions of tragedy and how they are used in the play; the relationships between the characters and the theme of fate and fortune. </a:t>
            </a:r>
            <a:endParaRPr lang="en-GB" sz="1200" kern="1200" dirty="0">
              <a:solidFill>
                <a:srgbClr val="000000"/>
              </a:solidFill>
              <a:effectLst/>
              <a:latin typeface="Calibri"/>
              <a:ea typeface="Times New Roman" panose="02020603050405020304" pitchFamily="18" charset="0"/>
              <a:cs typeface="Times New Roman"/>
            </a:endParaRPr>
          </a:p>
          <a:p>
            <a:endParaRPr lang="en-GB" sz="1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Table 5">
            <a:extLst>
              <a:ext uri="{FF2B5EF4-FFF2-40B4-BE49-F238E27FC236}">
                <a16:creationId xmlns:a16="http://schemas.microsoft.com/office/drawing/2014/main" id="{07BC1400-C5D6-4C46-AB07-B4C7B3C79B0E}"/>
              </a:ext>
            </a:extLst>
          </p:cNvPr>
          <p:cNvGraphicFramePr>
            <a:graphicFrameLocks noGrp="1"/>
          </p:cNvGraphicFramePr>
          <p:nvPr>
            <p:extLst>
              <p:ext uri="{D42A27DB-BD31-4B8C-83A1-F6EECF244321}">
                <p14:modId xmlns:p14="http://schemas.microsoft.com/office/powerpoint/2010/main" val="2039492422"/>
              </p:ext>
            </p:extLst>
          </p:nvPr>
        </p:nvGraphicFramePr>
        <p:xfrm>
          <a:off x="178999" y="2231203"/>
          <a:ext cx="11834002" cy="4217509"/>
        </p:xfrm>
        <a:graphic>
          <a:graphicData uri="http://schemas.openxmlformats.org/drawingml/2006/table">
            <a:tbl>
              <a:tblPr firstRow="1" bandRow="1">
                <a:tableStyleId>{5940675A-B579-460E-94D1-54222C63F5DA}</a:tableStyleId>
              </a:tblPr>
              <a:tblGrid>
                <a:gridCol w="3752698">
                  <a:extLst>
                    <a:ext uri="{9D8B030D-6E8A-4147-A177-3AD203B41FA5}">
                      <a16:colId xmlns:a16="http://schemas.microsoft.com/office/drawing/2014/main" val="3916695900"/>
                    </a:ext>
                  </a:extLst>
                </a:gridCol>
                <a:gridCol w="4335043">
                  <a:extLst>
                    <a:ext uri="{9D8B030D-6E8A-4147-A177-3AD203B41FA5}">
                      <a16:colId xmlns:a16="http://schemas.microsoft.com/office/drawing/2014/main" val="843869493"/>
                    </a:ext>
                  </a:extLst>
                </a:gridCol>
                <a:gridCol w="3746261">
                  <a:extLst>
                    <a:ext uri="{9D8B030D-6E8A-4147-A177-3AD203B41FA5}">
                      <a16:colId xmlns:a16="http://schemas.microsoft.com/office/drawing/2014/main" val="1895939710"/>
                    </a:ext>
                  </a:extLst>
                </a:gridCol>
              </a:tblGrid>
              <a:tr h="4217509">
                <a:tc>
                  <a:txBody>
                    <a:bodyPr/>
                    <a:lstStyle/>
                    <a:p>
                      <a:pPr lvl="0"/>
                      <a:r>
                        <a:rPr lang="en-GB" sz="1200" b="1" dirty="0">
                          <a:effectLst/>
                          <a:latin typeface="+mn-lt"/>
                          <a:ea typeface="Calibri" panose="020F0502020204030204" pitchFamily="34" charset="0"/>
                          <a:cs typeface="Times New Roman"/>
                        </a:rPr>
                        <a:t>Core Knowledge: by the end of the unit, I will be able to answer the following questions: </a:t>
                      </a:r>
                    </a:p>
                    <a:p>
                      <a:pPr marL="0" indent="0" rtl="0" fontAlgn="base">
                        <a:buFont typeface="Arial" panose="020B0604020202020204" pitchFamily="34" charset="0"/>
                        <a:buNone/>
                      </a:pPr>
                      <a:r>
                        <a:rPr lang="en-GB" sz="1200" b="0" u="sng" kern="1200" dirty="0">
                          <a:solidFill>
                            <a:schemeClr val="tx1"/>
                          </a:solidFill>
                          <a:effectLst/>
                          <a:latin typeface="+mn-lt"/>
                          <a:ea typeface="Calibri" panose="020F0502020204030204" pitchFamily="34" charset="0"/>
                          <a:cs typeface="Arial"/>
                        </a:rPr>
                        <a:t>Core Knowledge:</a:t>
                      </a:r>
                    </a:p>
                    <a:p>
                      <a:pPr marL="171450" indent="-171450" rtl="0" fontAlgn="base">
                        <a:buFont typeface="Arial" panose="020B0604020202020204" pitchFamily="34" charset="0"/>
                        <a:buChar char="•"/>
                      </a:pPr>
                      <a:r>
                        <a:rPr lang="en-GB" sz="1200" b="0" u="none" kern="1200" dirty="0">
                          <a:solidFill>
                            <a:schemeClr val="tx1"/>
                          </a:solidFill>
                          <a:effectLst/>
                          <a:latin typeface="+mn-lt"/>
                          <a:ea typeface="Calibri" panose="020F0502020204030204" pitchFamily="34" charset="0"/>
                          <a:cs typeface="Arial"/>
                        </a:rPr>
                        <a:t>Why is the play set in Verona?</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What is the significance of the prologue </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How are the protagonists introduced? </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What is courtly love?</a:t>
                      </a:r>
                    </a:p>
                    <a:p>
                      <a:pPr marL="171450" indent="-171450" fontAlgn="base">
                        <a:buFont typeface="Arial" panose="020B0604020202020204" pitchFamily="34" charset="0"/>
                        <a:buChar char="•"/>
                      </a:pPr>
                      <a:r>
                        <a:rPr lang="en-GB" sz="1200" kern="1200" dirty="0">
                          <a:solidFill>
                            <a:schemeClr val="tx1"/>
                          </a:solidFill>
                          <a:effectLst/>
                          <a:latin typeface="+mn-lt"/>
                          <a:ea typeface="+mn-ea"/>
                          <a:cs typeface="+mn-cs"/>
                        </a:rPr>
                        <a:t>What is a sonnet and how is used in the play ? </a:t>
                      </a:r>
                    </a:p>
                    <a:p>
                      <a:pPr marL="171450" indent="-171450" fontAlgn="base">
                        <a:buFont typeface="Arial" panose="020B0604020202020204" pitchFamily="34" charset="0"/>
                        <a:buChar char="•"/>
                      </a:pPr>
                      <a:r>
                        <a:rPr lang="en-GB" sz="1200" kern="1200" dirty="0">
                          <a:solidFill>
                            <a:schemeClr val="tx1"/>
                          </a:solidFill>
                          <a:effectLst/>
                          <a:latin typeface="+mn-lt"/>
                          <a:ea typeface="+mn-ea"/>
                          <a:cs typeface="+mn-cs"/>
                        </a:rPr>
                        <a:t>What is a conceit? What is a blazon? </a:t>
                      </a:r>
                    </a:p>
                    <a:p>
                      <a:pPr marL="171450" indent="-171450" fontAlgn="base">
                        <a:buFont typeface="Arial" panose="020B0604020202020204" pitchFamily="34" charset="0"/>
                        <a:buChar char="•"/>
                      </a:pPr>
                      <a:r>
                        <a:rPr lang="en-GB" sz="1200" kern="1200" dirty="0">
                          <a:solidFill>
                            <a:schemeClr val="tx1"/>
                          </a:solidFill>
                          <a:effectLst/>
                          <a:latin typeface="+mn-lt"/>
                          <a:ea typeface="+mn-ea"/>
                          <a:cs typeface="+mn-cs"/>
                        </a:rPr>
                        <a:t>Is this a play about love or violence?</a:t>
                      </a:r>
                    </a:p>
                    <a:p>
                      <a:pPr marL="171450" indent="-171450" fontAlgn="base">
                        <a:buFont typeface="Arial" panose="020B0604020202020204" pitchFamily="34" charset="0"/>
                        <a:buChar char="•"/>
                      </a:pPr>
                      <a:r>
                        <a:rPr lang="en-GB" sz="1200" kern="1200" dirty="0">
                          <a:solidFill>
                            <a:schemeClr val="tx1"/>
                          </a:solidFill>
                          <a:effectLst/>
                          <a:latin typeface="+mn-lt"/>
                          <a:ea typeface="+mn-ea"/>
                          <a:cs typeface="+mn-cs"/>
                        </a:rPr>
                        <a:t>Does the play conform to the conventions of tragedy</a:t>
                      </a:r>
                    </a:p>
                    <a:p>
                      <a:endParaRPr lang="en-GB" sz="1000" b="1" u="sng" kern="1200" dirty="0">
                        <a:solidFill>
                          <a:schemeClr val="tx1"/>
                        </a:solidFill>
                        <a:effectLst/>
                        <a:latin typeface="+mn-lt"/>
                        <a:ea typeface="+mn-ea"/>
                        <a:cs typeface="+mn-cs"/>
                      </a:endParaRPr>
                    </a:p>
                    <a:p>
                      <a:pPr lvl="0" fontAlgn="base"/>
                      <a:r>
                        <a:rPr lang="en-GB" sz="1200" u="sng" kern="1200" dirty="0">
                          <a:solidFill>
                            <a:schemeClr val="tx1"/>
                          </a:solidFill>
                          <a:effectLst/>
                          <a:latin typeface="+mn-lt"/>
                          <a:ea typeface="+mn-ea"/>
                          <a:cs typeface="+mn-cs"/>
                        </a:rPr>
                        <a:t>Literary concept knowledge</a:t>
                      </a:r>
                      <a:r>
                        <a:rPr lang="en-GB" sz="1200" kern="1200" dirty="0">
                          <a:solidFill>
                            <a:schemeClr val="tx1"/>
                          </a:solidFill>
                          <a:effectLst/>
                          <a:latin typeface="+mn-lt"/>
                          <a:ea typeface="+mn-ea"/>
                          <a:cs typeface="+mn-cs"/>
                        </a:rPr>
                        <a:t>:</a:t>
                      </a:r>
                    </a:p>
                    <a:p>
                      <a:pPr lvl="0">
                        <a:buNone/>
                      </a:pP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seven basic plots: tragedy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conventions of tragedy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Figurative language: imagery, conceit, blazon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sonnet form</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Protagonists and antagonists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Supporting characters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Freytag’s pyramid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structure of early modern five act plays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Male friendship in early modern plays</a:t>
                      </a:r>
                    </a:p>
                  </a:txBody>
                  <a:tcPr marL="68580" marR="68580" marT="0" marB="0"/>
                </a:tc>
                <a:tc>
                  <a:txBody>
                    <a:bodyPr/>
                    <a:lstStyle/>
                    <a:p>
                      <a:pPr lvl="0">
                        <a:buNone/>
                      </a:pPr>
                      <a:endParaRPr lang="en-GB" sz="1200" kern="1200" dirty="0">
                        <a:solidFill>
                          <a:schemeClr val="tx1"/>
                        </a:solidFill>
                        <a:effectLst/>
                        <a:latin typeface="+mn-lt"/>
                        <a:ea typeface="+mn-ea"/>
                        <a:cs typeface="+mn-cs"/>
                      </a:endParaRPr>
                    </a:p>
                    <a:p>
                      <a:pPr marL="0" marR="0" lvl="0" indent="0" algn="l" rtl="0" eaLnBrk="1" fontAlgn="base" latinLnBrk="0" hangingPunct="1">
                        <a:lnSpc>
                          <a:spcPct val="100000"/>
                        </a:lnSpc>
                        <a:spcBef>
                          <a:spcPts val="0"/>
                        </a:spcBef>
                        <a:spcAft>
                          <a:spcPts val="0"/>
                        </a:spcAft>
                        <a:buClrTx/>
                        <a:buSzTx/>
                        <a:buFontTx/>
                        <a:buNone/>
                      </a:pPr>
                      <a:r>
                        <a:rPr lang="en-GB" sz="1200" u="sng" kern="1200" dirty="0">
                          <a:solidFill>
                            <a:schemeClr val="tx1"/>
                          </a:solidFill>
                          <a:effectLst/>
                          <a:latin typeface="+mn-lt"/>
                          <a:ea typeface="+mn-ea"/>
                          <a:cs typeface="+mn-cs"/>
                        </a:rPr>
                        <a:t>Knowledge of themes</a:t>
                      </a:r>
                      <a:r>
                        <a:rPr lang="en-GB" sz="1200" kern="1200" dirty="0">
                          <a:solidFill>
                            <a:schemeClr val="tx1"/>
                          </a:solidFill>
                          <a:effectLst/>
                          <a:latin typeface="+mn-lt"/>
                          <a:ea typeface="+mn-ea"/>
                          <a:cs typeface="+mn-cs"/>
                        </a:rPr>
                        <a:t>: </a:t>
                      </a:r>
                    </a:p>
                    <a:p>
                      <a:pPr marL="0" marR="0" lvl="0" indent="0" algn="l" rtl="0" eaLnBrk="1" fontAlgn="base" latinLnBrk="0" hangingPunct="1">
                        <a:lnSpc>
                          <a:spcPct val="100000"/>
                        </a:lnSpc>
                        <a:spcBef>
                          <a:spcPts val="0"/>
                        </a:spcBef>
                        <a:spcAft>
                          <a:spcPts val="0"/>
                        </a:spcAft>
                        <a:buClrTx/>
                        <a:buSzTx/>
                        <a:buFontTx/>
                        <a:buNone/>
                      </a:pPr>
                      <a:endParaRPr lang="en-GB" sz="1200" kern="1200" dirty="0">
                        <a:solidFill>
                          <a:schemeClr val="tx1"/>
                        </a:solidFill>
                        <a:effectLst/>
                        <a:latin typeface="+mn-lt"/>
                        <a:ea typeface="+mn-ea"/>
                        <a:cs typeface="+mn-cs"/>
                      </a:endParaRPr>
                    </a:p>
                    <a:p>
                      <a:pPr marL="0" marR="0" lvl="0" indent="0" algn="l" rtl="0" eaLnBrk="1" fontAlgn="base" latinLnBrk="0" hangingPunct="1">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love</a:t>
                      </a:r>
                    </a:p>
                    <a:p>
                      <a:pPr marL="0" marR="0" lvl="0" indent="0" algn="l" rtl="0" eaLnBrk="1" fontAlgn="base" latinLnBrk="0" hangingPunct="1">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violence</a:t>
                      </a:r>
                    </a:p>
                    <a:p>
                      <a:pPr marL="0" marR="0" lvl="0" indent="0" algn="l" rtl="0" eaLnBrk="1" fontAlgn="base" latinLnBrk="0" hangingPunct="1">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power </a:t>
                      </a:r>
                    </a:p>
                    <a:p>
                      <a:pPr marL="0" marR="0" lvl="0" indent="0" algn="l" rtl="0" eaLnBrk="1" fontAlgn="base" latinLnBrk="0" hangingPunct="1">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youth and age</a:t>
                      </a:r>
                    </a:p>
                    <a:p>
                      <a:pPr marL="0" marR="0" lvl="0" indent="0" algn="l" rtl="0" eaLnBrk="1" fontAlgn="base" latinLnBrk="0" hangingPunct="1">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fate and fortune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1" u="sng"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b="1" u="sng" kern="1200" dirty="0">
                          <a:solidFill>
                            <a:srgbClr val="000000"/>
                          </a:solidFill>
                          <a:effectLst/>
                          <a:latin typeface="+mn-lt"/>
                          <a:ea typeface="Times New Roman" panose="02020603050405020304" pitchFamily="18" charset="0"/>
                          <a:cs typeface="Arial"/>
                        </a:rPr>
                        <a:t>Key Skills</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dirty="0">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r>
                        <a:rPr lang="en-GB" sz="1200" b="0" kern="1200" dirty="0">
                          <a:solidFill>
                            <a:srgbClr val="000000"/>
                          </a:solidFill>
                          <a:effectLst/>
                          <a:latin typeface="+mn-lt"/>
                          <a:ea typeface="Calibri" panose="020F0502020204030204" pitchFamily="34" charset="0"/>
                          <a:cs typeface="Arial"/>
                        </a:rPr>
                        <a:t>Continuous and close reading</a:t>
                      </a:r>
                    </a:p>
                    <a:p>
                      <a:pPr marL="0" lvl="0" indent="0" algn="l">
                        <a:lnSpc>
                          <a:spcPct val="107000"/>
                        </a:lnSpc>
                        <a:spcAft>
                          <a:spcPts val="0"/>
                        </a:spcAft>
                        <a:buFont typeface="Symbol" panose="05050102010706020507" pitchFamily="18" charset="2"/>
                        <a:buNone/>
                      </a:pPr>
                      <a:r>
                        <a:rPr lang="en-GB" sz="1200" b="0" kern="1200" dirty="0">
                          <a:solidFill>
                            <a:srgbClr val="000000"/>
                          </a:solidFill>
                          <a:effectLst/>
                          <a:latin typeface="+mn-lt"/>
                          <a:ea typeface="Calibri" panose="020F0502020204030204" pitchFamily="34" charset="0"/>
                          <a:cs typeface="Arial"/>
                        </a:rPr>
                        <a:t>Practising inference </a:t>
                      </a:r>
                    </a:p>
                    <a:p>
                      <a:pPr marL="0" lvl="0" indent="0" algn="l">
                        <a:lnSpc>
                          <a:spcPct val="107000"/>
                        </a:lnSpc>
                        <a:spcAft>
                          <a:spcPts val="0"/>
                        </a:spcAft>
                        <a:buFont typeface="Symbol" panose="05050102010706020507" pitchFamily="18" charset="2"/>
                        <a:buNone/>
                      </a:pPr>
                      <a:r>
                        <a:rPr lang="en-GB" sz="1200" b="0" kern="1200" dirty="0">
                          <a:solidFill>
                            <a:srgbClr val="000000"/>
                          </a:solidFill>
                          <a:effectLst/>
                          <a:latin typeface="+mn-lt"/>
                          <a:ea typeface="Calibri" panose="020F0502020204030204" pitchFamily="34" charset="0"/>
                          <a:cs typeface="Arial"/>
                        </a:rPr>
                        <a:t>Analysing imagery</a:t>
                      </a:r>
                    </a:p>
                    <a:p>
                      <a:pPr marL="0" lvl="0" indent="0" algn="l">
                        <a:lnSpc>
                          <a:spcPct val="107000"/>
                        </a:lnSpc>
                        <a:spcAft>
                          <a:spcPts val="0"/>
                        </a:spcAft>
                        <a:buFont typeface="Symbol" panose="05050102010706020507" pitchFamily="18" charset="2"/>
                        <a:buNone/>
                      </a:pPr>
                      <a:r>
                        <a:rPr lang="en-GB" sz="1200" b="0" kern="1200" dirty="0">
                          <a:solidFill>
                            <a:srgbClr val="000000"/>
                          </a:solidFill>
                          <a:effectLst/>
                          <a:latin typeface="+mn-lt"/>
                          <a:ea typeface="Calibri" panose="020F0502020204030204" pitchFamily="34" charset="0"/>
                          <a:cs typeface="Arial"/>
                        </a:rPr>
                        <a:t>Writing effective ‘What? How? Why?’ paragraphs</a:t>
                      </a:r>
                    </a:p>
                    <a:p>
                      <a:pPr marL="0" lvl="0" indent="0" algn="l">
                        <a:lnSpc>
                          <a:spcPct val="107000"/>
                        </a:lnSpc>
                        <a:spcAft>
                          <a:spcPts val="0"/>
                        </a:spcAft>
                        <a:buFont typeface="Symbol" panose="05050102010706020507" pitchFamily="18" charset="2"/>
                        <a:buNone/>
                      </a:pPr>
                      <a:endParaRPr lang="en-GB" sz="1200" b="1" kern="1200" dirty="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r>
                        <a:rPr lang="en-GB" sz="1200" b="1" kern="1200" dirty="0">
                          <a:solidFill>
                            <a:srgbClr val="000000"/>
                          </a:solidFill>
                          <a:effectLst/>
                          <a:latin typeface="+mn-lt"/>
                          <a:ea typeface="Calibri" panose="020F0502020204030204" pitchFamily="34" charset="0"/>
                          <a:cs typeface="Arial"/>
                        </a:rPr>
                        <a:t>Vocabulary: </a:t>
                      </a:r>
                      <a:endParaRPr lang="en-GB" sz="1200" b="0" kern="1200" dirty="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r>
                        <a:rPr lang="en-GB" sz="1200" b="1" kern="1200" dirty="0">
                          <a:solidFill>
                            <a:srgbClr val="000000"/>
                          </a:solidFill>
                          <a:effectLst/>
                          <a:latin typeface="+mn-lt"/>
                          <a:ea typeface="Calibri" panose="020F0502020204030204" pitchFamily="34" charset="0"/>
                          <a:cs typeface="Arial"/>
                        </a:rPr>
                        <a:t>See  the full vocabulary list in your book. </a:t>
                      </a:r>
                    </a:p>
                  </a:txBody>
                  <a:tcPr marL="114300" marR="114300" marT="0" marB="0"/>
                </a:tc>
                <a:tc>
                  <a:txBody>
                    <a:bodyPr/>
                    <a:lstStyle/>
                    <a:p>
                      <a:pPr algn="l">
                        <a:lnSpc>
                          <a:spcPct val="107000"/>
                        </a:lnSpc>
                        <a:spcAft>
                          <a:spcPts val="800"/>
                        </a:spcAft>
                      </a:pPr>
                      <a:r>
                        <a:rPr lang="en-GB" sz="1200" b="1" u="sng" dirty="0">
                          <a:effectLst/>
                          <a:latin typeface="+mn-lt"/>
                          <a:ea typeface="Times New Roman" panose="02020603050405020304" pitchFamily="18" charset="0"/>
                          <a:cs typeface="Calibri"/>
                        </a:rPr>
                        <a:t>Personal Development</a:t>
                      </a:r>
                    </a:p>
                    <a:p>
                      <a:pPr algn="l">
                        <a:lnSpc>
                          <a:spcPct val="107000"/>
                        </a:lnSpc>
                        <a:spcAft>
                          <a:spcPts val="800"/>
                        </a:spcAft>
                      </a:pPr>
                      <a:r>
                        <a:rPr lang="en-GB" sz="1200" b="0" u="none" dirty="0">
                          <a:effectLst/>
                          <a:latin typeface="+mn-lt"/>
                          <a:ea typeface="Calibri" panose="020F0502020204030204" pitchFamily="34" charset="0"/>
                          <a:cs typeface="Times New Roman"/>
                        </a:rPr>
                        <a:t>SMSC: understanding different relationships </a:t>
                      </a:r>
                    </a:p>
                    <a:p>
                      <a:pPr algn="l">
                        <a:lnSpc>
                          <a:spcPct val="107000"/>
                        </a:lnSpc>
                        <a:spcAft>
                          <a:spcPts val="800"/>
                        </a:spcAft>
                      </a:pPr>
                      <a:r>
                        <a:rPr lang="en-GB" sz="1200" b="0" u="none" dirty="0">
                          <a:effectLst/>
                          <a:latin typeface="+mn-lt"/>
                          <a:ea typeface="Calibri" panose="020F0502020204030204" pitchFamily="34" charset="0"/>
                          <a:cs typeface="Times New Roman"/>
                        </a:rPr>
                        <a:t>Understanding morality and emotions</a:t>
                      </a:r>
                    </a:p>
                    <a:p>
                      <a:pPr algn="l">
                        <a:lnSpc>
                          <a:spcPct val="107000"/>
                        </a:lnSpc>
                        <a:spcAft>
                          <a:spcPts val="800"/>
                        </a:spcAft>
                      </a:pPr>
                      <a:endParaRPr lang="en-GB" sz="1200" b="0" u="none" dirty="0">
                        <a:effectLst/>
                        <a:latin typeface="+mn-lt"/>
                        <a:ea typeface="Calibri" panose="020F0502020204030204" pitchFamily="34" charset="0"/>
                        <a:cs typeface="Times New Roman"/>
                      </a:endParaRPr>
                    </a:p>
                    <a:p>
                      <a:pPr marL="0" indent="0" algn="l">
                        <a:lnSpc>
                          <a:spcPct val="107000"/>
                        </a:lnSpc>
                        <a:spcAft>
                          <a:spcPts val="800"/>
                        </a:spcAft>
                        <a:buFont typeface="Arial" panose="020B0604020202020204" pitchFamily="34" charset="0"/>
                        <a:buNone/>
                      </a:pPr>
                      <a:r>
                        <a:rPr lang="en-US" sz="1200" b="1" u="sng" dirty="0">
                          <a:effectLst/>
                          <a:latin typeface="+mn-lt"/>
                          <a:ea typeface="Times New Roman" panose="02020603050405020304" pitchFamily="18" charset="0"/>
                          <a:cs typeface="Calibri"/>
                        </a:rPr>
                        <a:t>L</a:t>
                      </a:r>
                      <a:r>
                        <a:rPr lang="en-GB" sz="1200" b="1" u="sng" dirty="0" err="1">
                          <a:effectLst/>
                          <a:latin typeface="+mn-lt"/>
                          <a:ea typeface="Times New Roman" panose="02020603050405020304" pitchFamily="18" charset="0"/>
                          <a:cs typeface="Calibri"/>
                        </a:rPr>
                        <a:t>iteracy</a:t>
                      </a:r>
                      <a:r>
                        <a:rPr lang="en-GB" sz="1200" b="1" u="sng" dirty="0">
                          <a:effectLst/>
                          <a:latin typeface="+mn-lt"/>
                          <a:ea typeface="Times New Roman" panose="02020603050405020304" pitchFamily="18" charset="0"/>
                          <a:cs typeface="Calibri"/>
                        </a:rPr>
                        <a:t> Focus: (class specific) </a:t>
                      </a: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algn="l">
                        <a:lnSpc>
                          <a:spcPct val="107000"/>
                        </a:lnSpc>
                        <a:spcAft>
                          <a:spcPts val="800"/>
                        </a:spcAft>
                      </a:pPr>
                      <a:endParaRPr lang="en-GB" sz="1200" dirty="0">
                        <a:effectLst/>
                        <a:latin typeface="+mn-lt"/>
                        <a:ea typeface="Calibri" panose="020F0502020204030204" pitchFamily="34" charset="0"/>
                        <a:cs typeface="Times New Roman"/>
                      </a:endParaRPr>
                    </a:p>
                    <a:p>
                      <a:pPr algn="l">
                        <a:lnSpc>
                          <a:spcPct val="107000"/>
                        </a:lnSpc>
                        <a:spcAft>
                          <a:spcPts val="800"/>
                        </a:spcAft>
                      </a:pPr>
                      <a:r>
                        <a:rPr lang="en-GB" sz="1200" b="1" u="sng" dirty="0">
                          <a:effectLst/>
                          <a:latin typeface="+mn-lt"/>
                          <a:ea typeface="Times New Roman" panose="02020603050405020304" pitchFamily="18" charset="0"/>
                          <a:cs typeface="Calibri"/>
                        </a:rPr>
                        <a:t>Where next?</a:t>
                      </a:r>
                    </a:p>
                    <a:p>
                      <a:pPr algn="l">
                        <a:lnSpc>
                          <a:spcPct val="107000"/>
                        </a:lnSpc>
                        <a:spcAft>
                          <a:spcPts val="800"/>
                        </a:spcAft>
                      </a:pPr>
                      <a:r>
                        <a:rPr lang="en-GB" sz="1200" b="0" u="none" dirty="0">
                          <a:effectLst/>
                          <a:latin typeface="+mn-lt"/>
                          <a:ea typeface="Calibri" panose="020F0502020204030204" pitchFamily="34" charset="0"/>
                          <a:cs typeface="Calibri"/>
                        </a:rPr>
                        <a:t>Studying ‘Macbeth for GCSE</a:t>
                      </a:r>
                    </a:p>
                    <a:p>
                      <a:pPr algn="l">
                        <a:lnSpc>
                          <a:spcPct val="107000"/>
                        </a:lnSpc>
                        <a:spcAft>
                          <a:spcPts val="800"/>
                        </a:spcAft>
                      </a:pPr>
                      <a:r>
                        <a:rPr lang="en-GB" sz="1200" b="0" u="none" dirty="0">
                          <a:effectLst/>
                          <a:latin typeface="+mn-lt"/>
                          <a:ea typeface="Calibri" panose="020F0502020204030204" pitchFamily="34" charset="0"/>
                          <a:cs typeface="Calibri"/>
                        </a:rPr>
                        <a:t>Studying sonnets for GCSE (Poetry Anthology)</a:t>
                      </a:r>
                    </a:p>
                    <a:p>
                      <a:pPr algn="l">
                        <a:lnSpc>
                          <a:spcPct val="107000"/>
                        </a:lnSpc>
                        <a:spcAft>
                          <a:spcPts val="800"/>
                        </a:spcAft>
                      </a:pPr>
                      <a:r>
                        <a:rPr lang="en-GB" sz="1200" b="0" u="none" dirty="0">
                          <a:effectLst/>
                          <a:latin typeface="+mn-lt"/>
                          <a:ea typeface="Calibri" panose="020F0502020204030204" pitchFamily="34" charset="0"/>
                          <a:cs typeface="Calibri"/>
                        </a:rPr>
                        <a:t>Exploring the theme of love in the Poetry Anthology</a:t>
                      </a:r>
                    </a:p>
                  </a:txBody>
                  <a:tcPr marL="114300" marR="114300" marT="0" marB="0"/>
                </a:tc>
                <a:extLst>
                  <a:ext uri="{0D108BD9-81ED-4DB2-BD59-A6C34878D82A}">
                    <a16:rowId xmlns:a16="http://schemas.microsoft.com/office/drawing/2014/main" val="2084189082"/>
                  </a:ext>
                </a:extLst>
              </a:tr>
            </a:tbl>
          </a:graphicData>
        </a:graphic>
      </p:graphicFrame>
      <p:sp>
        <p:nvSpPr>
          <p:cNvPr id="14" name="Text Box 3">
            <a:extLst>
              <a:ext uri="{FF2B5EF4-FFF2-40B4-BE49-F238E27FC236}">
                <a16:creationId xmlns:a16="http://schemas.microsoft.com/office/drawing/2014/main" id="{E645F3CF-C629-474B-BF50-185D41779787}"/>
              </a:ext>
            </a:extLst>
          </p:cNvPr>
          <p:cNvSpPr txBox="1"/>
          <p:nvPr/>
        </p:nvSpPr>
        <p:spPr>
          <a:xfrm>
            <a:off x="6930534" y="243219"/>
            <a:ext cx="5068810" cy="1865359"/>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effectLst/>
                <a:latin typeface="Calibri"/>
                <a:ea typeface="Calibri" panose="020F0502020204030204" pitchFamily="34" charset="0"/>
                <a:cs typeface="Times New Roman"/>
              </a:rPr>
              <a:t>The bigger picture </a:t>
            </a:r>
          </a:p>
          <a:p>
            <a:pPr>
              <a:lnSpc>
                <a:spcPct val="107000"/>
              </a:lnSpc>
            </a:pPr>
            <a:r>
              <a:rPr lang="en-GB" sz="1050" b="1" dirty="0">
                <a:latin typeface="Calibri"/>
                <a:ea typeface="Calibri" panose="020F0502020204030204" pitchFamily="34" charset="0"/>
                <a:cs typeface="Times New Roman"/>
              </a:rPr>
              <a:t>Careers</a:t>
            </a:r>
            <a:r>
              <a:rPr lang="en-GB" sz="1050" dirty="0">
                <a:latin typeface="Calibri"/>
                <a:ea typeface="Calibri" panose="020F0502020204030204" pitchFamily="34" charset="0"/>
                <a:cs typeface="Times New Roman"/>
              </a:rPr>
              <a:t>: teacher, lecturer, </a:t>
            </a:r>
          </a:p>
          <a:p>
            <a:pPr>
              <a:lnSpc>
                <a:spcPct val="107000"/>
              </a:lnSpc>
            </a:pPr>
            <a:r>
              <a:rPr lang="en-GB" sz="1050" b="1" dirty="0">
                <a:effectLst/>
                <a:latin typeface="Calibri"/>
                <a:ea typeface="Calibri" panose="020F0502020204030204" pitchFamily="34" charset="0"/>
                <a:cs typeface="Times New Roman"/>
              </a:rPr>
              <a:t>RSE</a:t>
            </a:r>
            <a:r>
              <a:rPr lang="en-GB" sz="1050" dirty="0">
                <a:effectLst/>
                <a:latin typeface="Calibri"/>
                <a:ea typeface="Calibri" panose="020F0502020204030204" pitchFamily="34" charset="0"/>
                <a:cs typeface="Times New Roman"/>
              </a:rPr>
              <a:t>:</a:t>
            </a:r>
            <a:r>
              <a:rPr lang="en-GB" sz="1050" dirty="0">
                <a:latin typeface="Calibri"/>
                <a:ea typeface="Calibri" panose="020F0502020204030204" pitchFamily="34" charset="0"/>
                <a:cs typeface="Times New Roman"/>
              </a:rPr>
              <a:t> power in relationships</a:t>
            </a:r>
          </a:p>
          <a:p>
            <a:pPr>
              <a:lnSpc>
                <a:spcPct val="107000"/>
              </a:lnSpc>
            </a:pPr>
            <a:r>
              <a:rPr lang="en-GB" sz="1050" b="1" dirty="0">
                <a:latin typeface="Calibri"/>
                <a:ea typeface="Calibri" panose="020F0502020204030204" pitchFamily="34" charset="0"/>
                <a:cs typeface="Times New Roman"/>
              </a:rPr>
              <a:t>History</a:t>
            </a:r>
            <a:r>
              <a:rPr lang="en-GB" sz="1050" b="1">
                <a:latin typeface="Calibri"/>
                <a:ea typeface="Calibri" panose="020F0502020204030204" pitchFamily="34" charset="0"/>
                <a:cs typeface="Times New Roman"/>
              </a:rPr>
              <a:t>: </a:t>
            </a:r>
            <a:r>
              <a:rPr lang="en-GB" sz="1050">
                <a:latin typeface="Calibri"/>
                <a:ea typeface="Calibri" panose="020F0502020204030204" pitchFamily="34" charset="0"/>
                <a:cs typeface="Times New Roman"/>
              </a:rPr>
              <a:t>medieval towns/Italy </a:t>
            </a:r>
            <a:endParaRPr lang="en-GB" sz="1050" dirty="0">
              <a:latin typeface="Calibri"/>
              <a:ea typeface="Calibri" panose="020F0502020204030204" pitchFamily="34" charset="0"/>
              <a:cs typeface="Times New Roman"/>
            </a:endParaRPr>
          </a:p>
          <a:p>
            <a:pPr>
              <a:lnSpc>
                <a:spcPct val="107000"/>
              </a:lnSpc>
            </a:pPr>
            <a:endParaRPr lang="en-GB" sz="1050" b="1" dirty="0">
              <a:latin typeface="Calibri"/>
              <a:ea typeface="Calibri" panose="020F0502020204030204" pitchFamily="34" charset="0"/>
              <a:cs typeface="Times New Roman"/>
            </a:endParaRPr>
          </a:p>
          <a:p>
            <a:pPr>
              <a:lnSpc>
                <a:spcPct val="107000"/>
              </a:lnSpc>
            </a:pPr>
            <a:r>
              <a:rPr lang="en-GB" sz="1050" b="1" dirty="0">
                <a:latin typeface="Calibri"/>
                <a:ea typeface="Calibri" panose="020F0502020204030204" pitchFamily="34" charset="0"/>
                <a:cs typeface="Times New Roman"/>
              </a:rPr>
              <a:t>Transferable learning:</a:t>
            </a:r>
          </a:p>
          <a:p>
            <a:pPr marL="171450" indent="-171450">
              <a:lnSpc>
                <a:spcPct val="107000"/>
              </a:lnSpc>
              <a:buFont typeface="Arial" panose="020B0604020202020204" pitchFamily="34" charset="0"/>
              <a:buChar char="•"/>
            </a:pPr>
            <a:r>
              <a:rPr lang="en-GB" sz="1050" dirty="0">
                <a:effectLst/>
                <a:latin typeface="Calibri"/>
                <a:ea typeface="Calibri" panose="020F0502020204030204" pitchFamily="34" charset="0"/>
                <a:cs typeface="Times New Roman"/>
              </a:rPr>
              <a:t>Reading fo</a:t>
            </a:r>
            <a:r>
              <a:rPr lang="en-GB" sz="1050" dirty="0">
                <a:latin typeface="Calibri"/>
                <a:ea typeface="Calibri" panose="020F0502020204030204" pitchFamily="34" charset="0"/>
                <a:cs typeface="Times New Roman"/>
              </a:rPr>
              <a:t>r meaning </a:t>
            </a:r>
          </a:p>
          <a:p>
            <a:pPr marL="171450" indent="-171450">
              <a:lnSpc>
                <a:spcPct val="107000"/>
              </a:lnSpc>
              <a:buFont typeface="Arial" panose="020B0604020202020204" pitchFamily="34" charset="0"/>
              <a:buChar char="•"/>
            </a:pPr>
            <a:r>
              <a:rPr lang="en-GB" sz="1050" dirty="0">
                <a:effectLst/>
                <a:latin typeface="Calibri"/>
                <a:ea typeface="Calibri" panose="020F0502020204030204" pitchFamily="34" charset="0"/>
                <a:cs typeface="Times New Roman"/>
              </a:rPr>
              <a:t>Understanding of the conventions of tragedy</a:t>
            </a:r>
          </a:p>
          <a:p>
            <a:pPr marL="171450" indent="-171450">
              <a:lnSpc>
                <a:spcPct val="107000"/>
              </a:lnSpc>
              <a:buFont typeface="Arial" panose="020B0604020202020204" pitchFamily="34" charset="0"/>
              <a:buChar char="•"/>
            </a:pPr>
            <a:r>
              <a:rPr lang="en-GB" sz="1050" dirty="0">
                <a:latin typeface="Calibri"/>
                <a:ea typeface="Calibri" panose="020F0502020204030204" pitchFamily="34" charset="0"/>
                <a:cs typeface="Times New Roman"/>
              </a:rPr>
              <a:t>‘What? How? Why?’ paragraphs</a:t>
            </a:r>
            <a:endParaRPr lang="en-GB" sz="1050" dirty="0">
              <a:effectLst/>
              <a:latin typeface="Calibri"/>
              <a:ea typeface="Calibri" panose="020F0502020204030204" pitchFamily="34" charset="0"/>
              <a:cs typeface="Times New Roman"/>
            </a:endParaRPr>
          </a:p>
          <a:p>
            <a:pPr marL="171450" indent="-171450">
              <a:lnSpc>
                <a:spcPct val="107000"/>
              </a:lnSpc>
              <a:buFont typeface="Arial" panose="020B0604020202020204" pitchFamily="34" charset="0"/>
              <a:buChar char="•"/>
            </a:pPr>
            <a:endParaRPr lang="en-GB" sz="1000" dirty="0">
              <a:effectLst/>
              <a:latin typeface="Calibri"/>
              <a:ea typeface="Calibri" panose="020F0502020204030204" pitchFamily="34" charset="0"/>
              <a:cs typeface="Times New Roman"/>
            </a:endParaRPr>
          </a:p>
          <a:p>
            <a:pPr marL="171450" indent="-171450">
              <a:buFont typeface="Arial" panose="020B0604020202020204" pitchFamily="34" charset="0"/>
              <a:buChar char="•"/>
            </a:pPr>
            <a:endParaRPr lang="en-GB" sz="1000" dirty="0">
              <a:latin typeface="Calibri"/>
              <a:ea typeface="Calibri" panose="020F0502020204030204" pitchFamily="34" charset="0"/>
              <a:cs typeface="Times New Roman"/>
            </a:endParaRPr>
          </a:p>
        </p:txBody>
      </p:sp>
    </p:spTree>
    <p:extLst>
      <p:ext uri="{BB962C8B-B14F-4D97-AF65-F5344CB8AC3E}">
        <p14:creationId xmlns:p14="http://schemas.microsoft.com/office/powerpoint/2010/main" val="2557143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C82BD2D161C6F4D8E18A56149BECE2D" ma:contentTypeVersion="12" ma:contentTypeDescription="Create a new document." ma:contentTypeScope="" ma:versionID="cc6db1c1c4b0afd5b2102112d317d1f7">
  <xsd:schema xmlns:xsd="http://www.w3.org/2001/XMLSchema" xmlns:xs="http://www.w3.org/2001/XMLSchema" xmlns:p="http://schemas.microsoft.com/office/2006/metadata/properties" xmlns:ns2="5522a256-5621-4a58-919d-ac76a57763ac" xmlns:ns3="a48a2e6d-d5e5-459f-9539-1d0e3cf773ef" targetNamespace="http://schemas.microsoft.com/office/2006/metadata/properties" ma:root="true" ma:fieldsID="9b6a832b151f1dcc5fb96c2ba51dca33" ns2:_="" ns3:_="">
    <xsd:import namespace="5522a256-5621-4a58-919d-ac76a57763ac"/>
    <xsd:import namespace="a48a2e6d-d5e5-459f-9539-1d0e3cf773e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22a256-5621-4a58-919d-ac76a57763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48a2e6d-d5e5-459f-9539-1d0e3cf773e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E86E3C-9FDD-4748-ACFE-DBB6D5EBA596}">
  <ds:schemaRefs>
    <ds:schemaRef ds:uri="http://schemas.microsoft.com/sharepoint/v3/contenttype/forms"/>
  </ds:schemaRefs>
</ds:datastoreItem>
</file>

<file path=customXml/itemProps2.xml><?xml version="1.0" encoding="utf-8"?>
<ds:datastoreItem xmlns:ds="http://schemas.openxmlformats.org/officeDocument/2006/customXml" ds:itemID="{03CE85AA-F83C-4DBD-AFC7-71D93CBCA087}">
  <ds:schemaRefs>
    <ds:schemaRef ds:uri="http://schemas.microsoft.com/office/infopath/2007/PartnerControls"/>
    <ds:schemaRef ds:uri="http://purl.org/dc/elements/1.1/"/>
    <ds:schemaRef ds:uri="5522a256-5621-4a58-919d-ac76a57763ac"/>
    <ds:schemaRef ds:uri="http://schemas.microsoft.com/office/2006/documentManagement/types"/>
    <ds:schemaRef ds:uri="http://schemas.openxmlformats.org/package/2006/metadata/core-properties"/>
    <ds:schemaRef ds:uri="a48a2e6d-d5e5-459f-9539-1d0e3cf773ef"/>
    <ds:schemaRef ds:uri="http://purl.org/dc/dcmitype/"/>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81D0892D-6F87-4718-8BD9-E30398C006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22a256-5621-4a58-919d-ac76a57763ac"/>
    <ds:schemaRef ds:uri="a48a2e6d-d5e5-459f-9539-1d0e3cf773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325</TotalTime>
  <Words>357</Words>
  <Application>Microsoft Office PowerPoint</Application>
  <PresentationFormat>Widescreen</PresentationFormat>
  <Paragraphs>67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Gibaud, Tobias</dc:creator>
  <cp:lastModifiedBy>Hind, Mary</cp:lastModifiedBy>
  <cp:revision>24</cp:revision>
  <dcterms:created xsi:type="dcterms:W3CDTF">2022-02-16T13:07:44Z</dcterms:created>
  <dcterms:modified xsi:type="dcterms:W3CDTF">2022-10-16T15:32:37Z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0x0101004C82BD2D161C6F4D8E18A56149BECE2D</vt:lpwstr>
  </property>
</Properties>
</file>