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30" autoAdjust="0"/>
    <p:restoredTop sz="94660"/>
  </p:normalViewPr>
  <p:slideViewPr>
    <p:cSldViewPr snapToGrid="0">
      <p:cViewPr varScale="1">
        <p:scale>
          <a:sx n="85" d="100"/>
          <a:sy n="85" d="100"/>
        </p:scale>
        <p:origin x="121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74926-0DB1-419D-8214-76D69420FB39}" type="datetimeFigureOut">
              <a:rPr lang="en-GB" smtClean="0"/>
              <a:t>31/08/2022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9ADF91-0ADB-4213-BE52-DA0876B109C9}" type="slidenum">
              <a:rPr lang="en-GB" smtClean="0"/>
              <a:t>‹#›</a:t>
            </a:fld>
            <a:endParaRPr lang="en-GB"/>
          </a:p>
        </p:txBody>
      </p:sp>
    </p:spTree>
    <p:extLst>
      <p:ext uri="{BB962C8B-B14F-4D97-AF65-F5344CB8AC3E}">
        <p14:creationId xmlns:p14="http://schemas.microsoft.com/office/powerpoint/2010/main" val="24051016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3CF97BBF-8D3D-436C-91B2-3F2A168CE847}" type="slidenum">
              <a:rPr lang="en-GB" smtClean="0"/>
              <a:t>1</a:t>
            </a:fld>
            <a:endParaRPr lang="en-GB"/>
          </a:p>
        </p:txBody>
      </p:sp>
    </p:spTree>
    <p:extLst>
      <p:ext uri="{BB962C8B-B14F-4D97-AF65-F5344CB8AC3E}">
        <p14:creationId xmlns:p14="http://schemas.microsoft.com/office/powerpoint/2010/main" val="19923895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622CD-3E48-48E3-AB25-76014656C40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976D8FD-2E21-4B1D-B5BF-1916166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9CBA593-49D4-428F-84DD-E1C05DD0322B}"/>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20772B75-FD9A-44F5-A074-080E2ED691A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F2C6608-DAF9-4B85-A3E8-7541D3C8A4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684340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8890F-3B0C-4A64-8FF4-EE0325B796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4C899E-8F91-48E2-9B72-79D17202C1F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1443F1-DF64-4D3E-916F-32132DF59ABC}"/>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9C31E235-A250-424F-B354-D9551C882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E0DA70-CB8F-4D6A-BA76-793217F0F445}"/>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15119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5C9F19-7006-46F5-94EB-A6273A6E28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4147AA-96E8-4004-B372-EE0F5FE983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78BF51-B3C5-4014-B451-0B243FE0780D}"/>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7C92878E-ED7B-4CD8-931C-FD59756332F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BAECA8E-7261-449E-984E-EB9A3748546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310147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E069D-E1AE-4704-BF8B-65286B541B0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3DCC7E-AF4C-45B4-A1A2-939832C62C1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81249D-5AC7-4DD5-B835-D224E2A3EFB0}"/>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EA7F388E-64D6-4019-B66E-93C722A38E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BCA689-F724-4E63-8B45-B6DCFD28E6CF}"/>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492390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F8408-4916-49B0-8860-F4A145C47E5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916A656-0609-429E-B173-50DF1EA122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494B42B-3096-48E2-8A69-CE20BB2636F4}"/>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1F50EA8F-CA35-443B-847B-FE4BEE938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30085C-E38D-40FD-9B1F-6FF7D3B0112D}"/>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1589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CE069-7138-4829-AC88-D5221B919F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7723D7F-AFFC-4CD6-A107-37831041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AA5738C-54FE-4F0C-9E69-B9470F148F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2FF786A-CB64-4FDF-891F-7279D61DB8A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35D761A7-0E67-40FB-B4C5-5BF6077F7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9FAD4F3-9216-4596-9BA6-1FE039114F51}"/>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4237375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4CEE-149E-45F7-8FA4-1B8EAE7D44F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0D9C2DA-177C-4F49-A853-8CC54E0818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6BD35AA-237C-4CBC-BF26-77AB72C9DF0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479A08E-9DC3-4C4F-9A26-43AAB14F44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894DE60-CBD0-4231-BE72-D2927EF3F41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8F13484-5A01-4369-92D6-A38C0069B218}"/>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8" name="Footer Placeholder 7">
            <a:extLst>
              <a:ext uri="{FF2B5EF4-FFF2-40B4-BE49-F238E27FC236}">
                <a16:creationId xmlns:a16="http://schemas.microsoft.com/office/drawing/2014/main" id="{A7043340-37E2-499B-A755-06E9173CC7D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6821E14F-2D67-46EB-974A-0AF3E93A12E7}"/>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1137649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EB71A-F117-46B7-8A7B-4C5E60CBDE7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DDFA2D-9B1C-4973-AA83-1B6383AC5425}"/>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4" name="Footer Placeholder 3">
            <a:extLst>
              <a:ext uri="{FF2B5EF4-FFF2-40B4-BE49-F238E27FC236}">
                <a16:creationId xmlns:a16="http://schemas.microsoft.com/office/drawing/2014/main" id="{F527A0F6-04D0-418B-87ED-8FB02A4F956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12141E7-EC60-4E88-8375-69044C24473B}"/>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302232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24EB52-7068-4A6E-ABF8-DF5E39283F3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3" name="Footer Placeholder 2">
            <a:extLst>
              <a:ext uri="{FF2B5EF4-FFF2-40B4-BE49-F238E27FC236}">
                <a16:creationId xmlns:a16="http://schemas.microsoft.com/office/drawing/2014/main" id="{5BE1DE41-1C9A-4ABF-9206-8B239A24D12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B6B667A-8F52-4246-908C-3F5CD61000A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3602466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14C5D-B19E-4ACF-805B-BA2C6E4027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6DF95EE-5EF4-40F7-8F1F-2BC6C5A69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90A6C5A-1604-49F1-8B54-1AC1F29A1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54788E-DC96-4595-871A-A4955BD78752}"/>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5D752B0A-4A67-4797-A76F-90939389DE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F24F5BE-5D61-4B6B-BE6F-C4F96D83BEFC}"/>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223156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F4C5A-860B-4573-B3B0-82F2F7D1BB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061C320-EF3B-4337-A40B-F5B903A734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088991C-98A7-4DD0-ADA0-6FCF1D4D1D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E5415D-6027-459F-BAB8-0800184FD637}"/>
              </a:ext>
            </a:extLst>
          </p:cNvPr>
          <p:cNvSpPr>
            <a:spLocks noGrp="1"/>
          </p:cNvSpPr>
          <p:nvPr>
            <p:ph type="dt" sz="half" idx="10"/>
          </p:nvPr>
        </p:nvSpPr>
        <p:spPr/>
        <p:txBody>
          <a:bodyPr/>
          <a:lstStyle/>
          <a:p>
            <a:fld id="{162A58C0-07B7-499A-8AEB-5B811017721A}" type="datetimeFigureOut">
              <a:rPr lang="en-GB" smtClean="0"/>
              <a:t>31/08/2022</a:t>
            </a:fld>
            <a:endParaRPr lang="en-GB"/>
          </a:p>
        </p:txBody>
      </p:sp>
      <p:sp>
        <p:nvSpPr>
          <p:cNvPr id="6" name="Footer Placeholder 5">
            <a:extLst>
              <a:ext uri="{FF2B5EF4-FFF2-40B4-BE49-F238E27FC236}">
                <a16:creationId xmlns:a16="http://schemas.microsoft.com/office/drawing/2014/main" id="{39D90EB2-775B-4F7E-AF71-AAA28E92DE9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196EEF-8DC7-4F74-BD26-B87992CADC7E}"/>
              </a:ext>
            </a:extLst>
          </p:cNvPr>
          <p:cNvSpPr>
            <a:spLocks noGrp="1"/>
          </p:cNvSpPr>
          <p:nvPr>
            <p:ph type="sldNum" sz="quarter" idx="12"/>
          </p:nvPr>
        </p:nvSpPr>
        <p:spPr/>
        <p:txBody>
          <a:bodyPr/>
          <a:lstStyle/>
          <a:p>
            <a:fld id="{2941F4E7-3513-4F24-A337-28FF68421463}" type="slidenum">
              <a:rPr lang="en-GB" smtClean="0"/>
              <a:t>‹#›</a:t>
            </a:fld>
            <a:endParaRPr lang="en-GB"/>
          </a:p>
        </p:txBody>
      </p:sp>
    </p:spTree>
    <p:extLst>
      <p:ext uri="{BB962C8B-B14F-4D97-AF65-F5344CB8AC3E}">
        <p14:creationId xmlns:p14="http://schemas.microsoft.com/office/powerpoint/2010/main" val="85995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2B9987-E063-48E1-8B98-709D671F32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F984BE1-C37F-4332-939A-F706FFF7448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9F1C093-2EF4-4ED0-9135-B1D016A72E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2A58C0-07B7-499A-8AEB-5B811017721A}" type="datetimeFigureOut">
              <a:rPr lang="en-GB" smtClean="0"/>
              <a:t>31/08/2022</a:t>
            </a:fld>
            <a:endParaRPr lang="en-GB"/>
          </a:p>
        </p:txBody>
      </p:sp>
      <p:sp>
        <p:nvSpPr>
          <p:cNvPr id="5" name="Footer Placeholder 4">
            <a:extLst>
              <a:ext uri="{FF2B5EF4-FFF2-40B4-BE49-F238E27FC236}">
                <a16:creationId xmlns:a16="http://schemas.microsoft.com/office/drawing/2014/main" id="{B8096F8A-AF51-4249-BAED-7D4D16830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4254A47-23F6-4BE2-A96F-D1D092869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41F4E7-3513-4F24-A337-28FF68421463}" type="slidenum">
              <a:rPr lang="en-GB" smtClean="0"/>
              <a:t>‹#›</a:t>
            </a:fld>
            <a:endParaRPr lang="en-GB"/>
          </a:p>
        </p:txBody>
      </p:sp>
    </p:spTree>
    <p:extLst>
      <p:ext uri="{BB962C8B-B14F-4D97-AF65-F5344CB8AC3E}">
        <p14:creationId xmlns:p14="http://schemas.microsoft.com/office/powerpoint/2010/main" val="3110471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2">
            <a:extLst>
              <a:ext uri="{FF2B5EF4-FFF2-40B4-BE49-F238E27FC236}">
                <a16:creationId xmlns:a16="http://schemas.microsoft.com/office/drawing/2014/main" id="{4DC9C0DB-C06C-4B2E-9803-7AE6812167D7}"/>
              </a:ext>
            </a:extLst>
          </p:cNvPr>
          <p:cNvSpPr txBox="1">
            <a:spLocks noChangeArrowheads="1"/>
          </p:cNvSpPr>
          <p:nvPr/>
        </p:nvSpPr>
        <p:spPr bwMode="auto">
          <a:xfrm>
            <a:off x="165342" y="268157"/>
            <a:ext cx="6417945" cy="36195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600" b="1" dirty="0">
                <a:effectLst/>
                <a:latin typeface="Calibri"/>
                <a:ea typeface="Calibri" panose="020F0502020204030204" pitchFamily="34" charset="0"/>
                <a:cs typeface="Times New Roman"/>
              </a:rPr>
              <a:t>Journey of knowledge: </a:t>
            </a:r>
            <a:r>
              <a:rPr lang="en-GB" sz="1600" b="1" dirty="0">
                <a:latin typeface="Calibri"/>
                <a:ea typeface="Calibri" panose="020F0502020204030204" pitchFamily="34" charset="0"/>
                <a:cs typeface="Times New Roman"/>
              </a:rPr>
              <a:t>Shakespeare Comedy and Tragedy</a:t>
            </a:r>
            <a:endParaRPr lang="en-GB" sz="1100" dirty="0">
              <a:effectLst/>
              <a:latin typeface="Calibri"/>
              <a:ea typeface="Calibri" panose="020F0502020204030204" pitchFamily="34" charset="0"/>
              <a:cs typeface="Times New Roman" panose="02020603050405020304" pitchFamily="18" charset="0"/>
            </a:endParaRPr>
          </a:p>
        </p:txBody>
      </p:sp>
      <p:sp>
        <p:nvSpPr>
          <p:cNvPr id="11" name="TextBox 4">
            <a:extLst>
              <a:ext uri="{FF2B5EF4-FFF2-40B4-BE49-F238E27FC236}">
                <a16:creationId xmlns:a16="http://schemas.microsoft.com/office/drawing/2014/main" id="{31CB9A6E-E90D-41E8-AD2D-6A0C767F502F}"/>
              </a:ext>
            </a:extLst>
          </p:cNvPr>
          <p:cNvSpPr txBox="1"/>
          <p:nvPr/>
        </p:nvSpPr>
        <p:spPr>
          <a:xfrm>
            <a:off x="165342" y="725129"/>
            <a:ext cx="6641858" cy="1618579"/>
          </a:xfrm>
          <a:prstGeom prst="rect">
            <a:avLst/>
          </a:prstGeom>
          <a:solidFill>
            <a:schemeClr val="bg1">
              <a:lumMod val="85000"/>
            </a:schemeClr>
          </a:solidFill>
          <a:ln w="3175">
            <a:noFill/>
          </a:ln>
        </p:spPr>
        <p:txBody>
          <a:bodyPr wrap="square" lIns="91440" tIns="45720" rIns="91440" bIns="45720" rtlCol="0" anchor="t">
            <a:noAutofit/>
          </a:bodyPr>
          <a:lstStyle/>
          <a:p>
            <a:r>
              <a:rPr lang="en-GB" sz="1100" b="1" kern="1200" dirty="0">
                <a:solidFill>
                  <a:srgbClr val="000000"/>
                </a:solidFill>
                <a:effectLst/>
                <a:ea typeface="Times New Roman" panose="02020603050405020304" pitchFamily="18" charset="0"/>
                <a:cs typeface="Times New Roman"/>
              </a:rPr>
              <a:t>Context and Introduction to Unit:</a:t>
            </a:r>
          </a:p>
          <a:p>
            <a:r>
              <a:rPr lang="en-US" sz="1200" dirty="0"/>
              <a:t>This unit of work will introduce you to key conventions of Shakespearian comedy and tragedy and will teach you to understand some of the core vocabulary and concepts that you will need for your GCSE text, ‘Macbeth’. Shakespeare’s plays can be divided into two categories: those that are considered comedies, and those considered to be tragedies. This distinction is a crucial one as it allows the audience to understand the plot and character arcs in greater depth. It will enable you to analyse Shakespearean text with more confidence as you draw on this foundational knowledge. In this unit you will learn the conventions of comedy and tragedy and apply them to scenes from multiple plays.  </a:t>
            </a:r>
            <a:endParaRPr lang="en-GB" sz="1000" dirty="0">
              <a:solidFill>
                <a:srgbClr val="000000"/>
              </a:solidFill>
              <a:ea typeface="Times New Roman" panose="02020603050405020304" pitchFamily="18" charset="0"/>
              <a:cs typeface="Times New Roman" panose="02020603050405020304" pitchFamily="18" charset="0"/>
            </a:endParaRPr>
          </a:p>
          <a:p>
            <a:endParaRPr lang="en-GB" sz="700" b="1" kern="1200" dirty="0">
              <a:solidFill>
                <a:srgbClr val="000000"/>
              </a:solidFill>
              <a:effectLst/>
              <a:ea typeface="Times New Roman" panose="02020603050405020304" pitchFamily="18" charset="0"/>
              <a:cs typeface="Times New Roman" panose="02020603050405020304" pitchFamily="18" charset="0"/>
            </a:endParaRPr>
          </a:p>
        </p:txBody>
      </p:sp>
      <p:graphicFrame>
        <p:nvGraphicFramePr>
          <p:cNvPr id="5" name="Table 5">
            <a:extLst>
              <a:ext uri="{FF2B5EF4-FFF2-40B4-BE49-F238E27FC236}">
                <a16:creationId xmlns:a16="http://schemas.microsoft.com/office/drawing/2014/main" id="{07BC1400-C5D6-4C46-AB07-B4C7B3C79B0E}"/>
              </a:ext>
            </a:extLst>
          </p:cNvPr>
          <p:cNvGraphicFramePr>
            <a:graphicFrameLocks noGrp="1"/>
          </p:cNvGraphicFramePr>
          <p:nvPr>
            <p:extLst>
              <p:ext uri="{D42A27DB-BD31-4B8C-83A1-F6EECF244321}">
                <p14:modId xmlns:p14="http://schemas.microsoft.com/office/powerpoint/2010/main" val="2232661799"/>
              </p:ext>
            </p:extLst>
          </p:nvPr>
        </p:nvGraphicFramePr>
        <p:xfrm>
          <a:off x="180622" y="2438730"/>
          <a:ext cx="11818722" cy="4104513"/>
        </p:xfrm>
        <a:graphic>
          <a:graphicData uri="http://schemas.openxmlformats.org/drawingml/2006/table">
            <a:tbl>
              <a:tblPr firstRow="1" bandRow="1">
                <a:tableStyleId>{5940675A-B579-460E-94D1-54222C63F5DA}</a:tableStyleId>
              </a:tblPr>
              <a:tblGrid>
                <a:gridCol w="4118246">
                  <a:extLst>
                    <a:ext uri="{9D8B030D-6E8A-4147-A177-3AD203B41FA5}">
                      <a16:colId xmlns:a16="http://schemas.microsoft.com/office/drawing/2014/main" val="3916695900"/>
                    </a:ext>
                  </a:extLst>
                </a:gridCol>
                <a:gridCol w="4130757">
                  <a:extLst>
                    <a:ext uri="{9D8B030D-6E8A-4147-A177-3AD203B41FA5}">
                      <a16:colId xmlns:a16="http://schemas.microsoft.com/office/drawing/2014/main" val="843869493"/>
                    </a:ext>
                  </a:extLst>
                </a:gridCol>
                <a:gridCol w="3569719">
                  <a:extLst>
                    <a:ext uri="{9D8B030D-6E8A-4147-A177-3AD203B41FA5}">
                      <a16:colId xmlns:a16="http://schemas.microsoft.com/office/drawing/2014/main" val="1895939710"/>
                    </a:ext>
                  </a:extLst>
                </a:gridCol>
              </a:tblGrid>
              <a:tr h="3472112">
                <a:tc>
                  <a:txBody>
                    <a:bodyPr/>
                    <a:lstStyle/>
                    <a:p>
                      <a:pPr lvl="0"/>
                      <a:r>
                        <a:rPr lang="en-GB" sz="1200" b="1" dirty="0">
                          <a:effectLst/>
                          <a:latin typeface="+mn-lt"/>
                          <a:ea typeface="Calibri" panose="020F0502020204030204" pitchFamily="34" charset="0"/>
                          <a:cs typeface="Times New Roman"/>
                        </a:rPr>
                        <a:t>Core Knowledge: by the end of the unit, I will be able to answer the following questions: </a:t>
                      </a:r>
                    </a:p>
                    <a:p>
                      <a:pPr lvl="0"/>
                      <a:endParaRPr lang="en-GB" sz="1200" b="1" dirty="0">
                        <a:effectLst/>
                        <a:latin typeface="+mn-lt"/>
                        <a:ea typeface="Calibri" panose="020F0502020204030204" pitchFamily="34" charset="0"/>
                        <a:cs typeface="Times New Roman"/>
                      </a:endParaRPr>
                    </a:p>
                    <a:p>
                      <a:pPr marL="0" indent="0" rtl="0" fontAlgn="base">
                        <a:buFont typeface="Arial" panose="020B0604020202020204" pitchFamily="34" charset="0"/>
                        <a:buNone/>
                      </a:pPr>
                      <a:r>
                        <a:rPr lang="en-GB" sz="1200" b="0" u="sng" kern="1200" dirty="0">
                          <a:solidFill>
                            <a:schemeClr val="tx1"/>
                          </a:solidFill>
                          <a:effectLst/>
                          <a:latin typeface="+mn-lt"/>
                          <a:ea typeface="Calibri" panose="020F0502020204030204" pitchFamily="34" charset="0"/>
                          <a:cs typeface="Arial"/>
                        </a:rPr>
                        <a:t>Core Knowledge:</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are the conventions of Shakespearian comedy?</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are the conventions of Shakespearean tragedy?</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was the role of women during the Elizabethan era?</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is patriarchy and how do Shakespeare’s characters subvert it?</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are conventional Elizabethan views of masculinity and femininity? </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How does Shakespeare redefine some of these views of masculinity and femininity? </a:t>
                      </a:r>
                    </a:p>
                    <a:p>
                      <a:pPr marL="171450" indent="-171450" fontAlgn="base">
                        <a:buFont typeface="Arial" panose="020B0604020202020204" pitchFamily="34" charset="0"/>
                        <a:buChar char="•"/>
                      </a:pPr>
                      <a:r>
                        <a:rPr lang="en-US" sz="1200" b="0" u="none" kern="1200" dirty="0">
                          <a:solidFill>
                            <a:schemeClr val="tx1"/>
                          </a:solidFill>
                          <a:effectLst/>
                          <a:latin typeface="+mn-lt"/>
                          <a:ea typeface="+mn-ea"/>
                          <a:cs typeface="+mn-cs"/>
                        </a:rPr>
                        <a:t>What is dramatic irony and how is it used by Shakespeare?</a:t>
                      </a:r>
                    </a:p>
                    <a:p>
                      <a:pPr marL="171450" indent="-171450" fontAlgn="base">
                        <a:buFont typeface="Arial" panose="020B0604020202020204" pitchFamily="34" charset="0"/>
                        <a:buChar char="•"/>
                      </a:pPr>
                      <a:endParaRPr lang="en-US" sz="1200" b="0" u="none" kern="1200" dirty="0">
                        <a:solidFill>
                          <a:schemeClr val="tx1"/>
                        </a:solidFill>
                        <a:effectLst/>
                        <a:latin typeface="+mn-lt"/>
                        <a:ea typeface="+mn-ea"/>
                        <a:cs typeface="+mn-cs"/>
                      </a:endParaRPr>
                    </a:p>
                    <a:p>
                      <a:pPr marL="171450" indent="-171450" fontAlgn="base">
                        <a:buFont typeface="Arial" panose="020B0604020202020204" pitchFamily="34" charset="0"/>
                        <a:buChar char="•"/>
                      </a:pPr>
                      <a:endParaRPr lang="en-US" sz="1200" b="0" u="none" kern="1200" dirty="0">
                        <a:solidFill>
                          <a:schemeClr val="tx1"/>
                        </a:solidFill>
                        <a:effectLst/>
                        <a:latin typeface="+mn-lt"/>
                        <a:ea typeface="+mn-ea"/>
                        <a:cs typeface="+mn-cs"/>
                      </a:endParaRPr>
                    </a:p>
                    <a:p>
                      <a:pPr lvl="0" fontAlgn="base"/>
                      <a:r>
                        <a:rPr lang="en-GB" sz="1200" u="sng" kern="1200" dirty="0">
                          <a:solidFill>
                            <a:schemeClr val="tx1"/>
                          </a:solidFill>
                          <a:effectLst/>
                          <a:latin typeface="+mn-lt"/>
                          <a:ea typeface="+mn-ea"/>
                          <a:cs typeface="+mn-cs"/>
                        </a:rPr>
                        <a:t>Literary concept knowledge</a:t>
                      </a:r>
                      <a:r>
                        <a:rPr lang="en-GB" sz="1200" kern="1200" dirty="0">
                          <a:solidFill>
                            <a:schemeClr val="tx1"/>
                          </a:solidFill>
                          <a:effectLst/>
                          <a:latin typeface="+mn-lt"/>
                          <a:ea typeface="+mn-ea"/>
                          <a:cs typeface="+mn-cs"/>
                        </a:rPr>
                        <a:t>:</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Aristotelian tragedy</a:t>
                      </a:r>
                    </a:p>
                    <a:p>
                      <a:pPr marL="171450" lvl="0" indent="-171450" fontAlgn="base">
                        <a:buFont typeface="Arial" panose="020B0604020202020204" pitchFamily="34" charset="0"/>
                        <a:buChar char="•"/>
                      </a:pPr>
                      <a:r>
                        <a:rPr lang="en-GB" sz="1200" kern="1200" dirty="0">
                          <a:solidFill>
                            <a:schemeClr val="tx1"/>
                          </a:solidFill>
                          <a:effectLst/>
                          <a:latin typeface="+mn-lt"/>
                          <a:ea typeface="+mn-ea"/>
                          <a:cs typeface="+mn-cs"/>
                        </a:rPr>
                        <a:t>Conventions of Shakespearean comedy and tragedy</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lang="en-US" sz="1200" b="0" u="none" kern="1200" dirty="0">
                          <a:solidFill>
                            <a:schemeClr val="tx1"/>
                          </a:solidFill>
                          <a:effectLst/>
                          <a:latin typeface="+mn-lt"/>
                          <a:ea typeface="+mn-ea"/>
                          <a:cs typeface="+mn-cs"/>
                        </a:rPr>
                        <a:t>fate, symbolism, catharsis, dramatic irony</a:t>
                      </a:r>
                    </a:p>
                    <a:p>
                      <a:pPr marL="171450" lvl="0" indent="-171450" fontAlgn="base">
                        <a:buFont typeface="Arial" panose="020B0604020202020204" pitchFamily="34" charset="0"/>
                        <a:buChar char="•"/>
                      </a:pPr>
                      <a:endParaRPr lang="en-GB" sz="1200" kern="1200" dirty="0">
                        <a:solidFill>
                          <a:schemeClr val="tx1"/>
                        </a:solidFill>
                        <a:effectLst/>
                        <a:latin typeface="+mn-lt"/>
                        <a:ea typeface="+mn-ea"/>
                        <a:cs typeface="+mn-cs"/>
                      </a:endParaRPr>
                    </a:p>
                  </a:txBody>
                  <a:tcPr marL="68580" marR="68580" marT="0" marB="0"/>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b="1" u="sng" kern="1200" dirty="0">
                        <a:solidFill>
                          <a:schemeClr val="tx1"/>
                        </a:solidFill>
                        <a:effectLst/>
                        <a:latin typeface="+mn-lt"/>
                        <a:ea typeface="+mn-ea"/>
                        <a:cs typeface="+mn-cs"/>
                      </a:endParaRPr>
                    </a:p>
                    <a:p>
                      <a:pPr lvl="0" fontAlgn="base"/>
                      <a:r>
                        <a:rPr lang="en-GB" sz="1200" u="sng" kern="1200" dirty="0">
                          <a:solidFill>
                            <a:schemeClr val="tx1"/>
                          </a:solidFill>
                          <a:effectLst/>
                          <a:latin typeface="+mn-lt"/>
                          <a:ea typeface="+mn-ea"/>
                          <a:cs typeface="+mn-cs"/>
                        </a:rPr>
                        <a:t>Procedural knowledge (what should pupils be able to do)</a:t>
                      </a:r>
                      <a:r>
                        <a:rPr lang="en-GB" sz="1200" kern="1200" dirty="0">
                          <a:solidFill>
                            <a:schemeClr val="tx1"/>
                          </a:solidFill>
                          <a:effectLst/>
                          <a:latin typeface="+mn-lt"/>
                          <a:ea typeface="+mn-ea"/>
                          <a:cs typeface="+mn-cs"/>
                        </a:rPr>
                        <a:t>:</a:t>
                      </a:r>
                    </a:p>
                    <a:p>
                      <a:pPr marL="0" marR="0" lvl="0" indent="0" algn="l" defTabSz="914400" rtl="0" eaLnBrk="1" fontAlgn="base" latinLnBrk="0" hangingPunct="1">
                        <a:lnSpc>
                          <a:spcPct val="100000"/>
                        </a:lnSpc>
                        <a:spcBef>
                          <a:spcPts val="0"/>
                        </a:spcBef>
                        <a:spcAft>
                          <a:spcPts val="0"/>
                        </a:spcAft>
                        <a:buClrTx/>
                        <a:buSzTx/>
                        <a:buFontTx/>
                        <a:buNone/>
                        <a:tabLst/>
                        <a:defRPr/>
                      </a:pPr>
                      <a:endParaRPr lang="en-GB" sz="1200" dirty="0">
                        <a:effectLst/>
                        <a:latin typeface="+mn-lt"/>
                        <a:ea typeface="Calibri" panose="020F0502020204030204" pitchFamily="34" charset="0"/>
                        <a:cs typeface="Arial"/>
                      </a:endParaRP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Link conventions of Shakespearean comedy and tragedy to the plot of a play.</a:t>
                      </a: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Summarise the meaning of an extract. </a:t>
                      </a: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Identify relevant quotations within an extract. </a:t>
                      </a: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Identify and explain how conventions of Shakespearean comedy and tragedy feature in specific scenes and character arcs. </a:t>
                      </a: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Produce analytical writing in response to a question on a scene (What How Why analysis)</a:t>
                      </a:r>
                    </a:p>
                    <a:p>
                      <a:pPr marL="171450" marR="0" lvl="0" indent="-171450" algn="l">
                        <a:lnSpc>
                          <a:spcPct val="100000"/>
                        </a:lnSpc>
                        <a:spcBef>
                          <a:spcPts val="0"/>
                        </a:spcBef>
                        <a:spcAft>
                          <a:spcPts val="0"/>
                        </a:spcAft>
                        <a:buClrTx/>
                        <a:buSzTx/>
                        <a:buFont typeface="Arial" panose="020B0604020202020204" pitchFamily="34" charset="0"/>
                        <a:buChar char="•"/>
                      </a:pPr>
                      <a:r>
                        <a:rPr lang="en-GB" sz="1200" b="0" u="none" kern="1200" dirty="0">
                          <a:solidFill>
                            <a:srgbClr val="000000"/>
                          </a:solidFill>
                          <a:effectLst/>
                          <a:latin typeface="+mn-lt"/>
                          <a:ea typeface="+mn-ea"/>
                          <a:cs typeface="Arial"/>
                        </a:rPr>
                        <a:t>Close analysis of Shakespeare’s use of language with reference to authorial method. </a:t>
                      </a:r>
                    </a:p>
                    <a:p>
                      <a:pPr marL="171450" marR="0" lvl="0" indent="-171450" algn="l">
                        <a:lnSpc>
                          <a:spcPct val="100000"/>
                        </a:lnSpc>
                        <a:spcBef>
                          <a:spcPts val="0"/>
                        </a:spcBef>
                        <a:spcAft>
                          <a:spcPts val="0"/>
                        </a:spcAft>
                        <a:buClrTx/>
                        <a:buSzTx/>
                        <a:buFont typeface="Arial" panose="020B0604020202020204" pitchFamily="34" charset="0"/>
                        <a:buChar char="•"/>
                      </a:pPr>
                      <a:endParaRPr lang="en-GB" sz="1200" b="1" kern="1200" dirty="0">
                        <a:solidFill>
                          <a:srgbClr val="000000"/>
                        </a:solidFill>
                        <a:effectLst/>
                        <a:latin typeface="+mn-lt"/>
                        <a:ea typeface="Calibri" panose="020F0502020204030204" pitchFamily="34" charset="0"/>
                        <a:cs typeface="Arial"/>
                      </a:endParaRPr>
                    </a:p>
                    <a:p>
                      <a:pPr marL="0" lvl="0" indent="0" algn="l">
                        <a:lnSpc>
                          <a:spcPct val="107000"/>
                        </a:lnSpc>
                        <a:spcAft>
                          <a:spcPts val="0"/>
                        </a:spcAft>
                        <a:buFont typeface="Symbol" panose="05050102010706020507" pitchFamily="18" charset="2"/>
                        <a:buNone/>
                      </a:pPr>
                      <a:r>
                        <a:rPr lang="en-GB" sz="1200" b="1" kern="1200" dirty="0">
                          <a:solidFill>
                            <a:srgbClr val="000000"/>
                          </a:solidFill>
                          <a:effectLst/>
                          <a:latin typeface="+mn-lt"/>
                          <a:ea typeface="Calibri" panose="020F0502020204030204" pitchFamily="34" charset="0"/>
                          <a:cs typeface="Arial"/>
                        </a:rPr>
                        <a:t>Key Vocabulary: </a:t>
                      </a: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US" sz="1200" b="0" kern="1200" dirty="0">
                          <a:solidFill>
                            <a:schemeClr val="tx1"/>
                          </a:solidFill>
                          <a:effectLst/>
                          <a:latin typeface="+mn-lt"/>
                          <a:ea typeface="+mn-ea"/>
                          <a:cs typeface="+mn-cs"/>
                        </a:rPr>
                        <a:t>conflict / chaos / patriarchy / comedy / tragedy / convention / </a:t>
                      </a:r>
                      <a:r>
                        <a:rPr lang="en-US" sz="1200" b="0" kern="1200" dirty="0" err="1">
                          <a:solidFill>
                            <a:schemeClr val="tx1"/>
                          </a:solidFill>
                          <a:effectLst/>
                          <a:latin typeface="+mn-lt"/>
                          <a:ea typeface="+mn-ea"/>
                          <a:cs typeface="+mn-cs"/>
                        </a:rPr>
                        <a:t>humour</a:t>
                      </a:r>
                      <a:r>
                        <a:rPr lang="en-US" sz="1200" b="0" kern="1200" dirty="0">
                          <a:solidFill>
                            <a:schemeClr val="tx1"/>
                          </a:solidFill>
                          <a:effectLst/>
                          <a:latin typeface="+mn-lt"/>
                          <a:ea typeface="+mn-ea"/>
                          <a:cs typeface="+mn-cs"/>
                        </a:rPr>
                        <a:t> / duplicity / fate / dramatic irony / hierarchy / catharsis / hamartia / masculinity / femininity / symbolism / dominant</a:t>
                      </a:r>
                      <a:endParaRPr lang="en-GB" sz="1200" b="0" kern="1200" dirty="0">
                        <a:solidFill>
                          <a:schemeClr val="tx1"/>
                        </a:solidFill>
                        <a:effectLst/>
                        <a:latin typeface="+mn-lt"/>
                        <a:ea typeface="+mn-ea"/>
                        <a:cs typeface="+mn-cs"/>
                      </a:endParaRPr>
                    </a:p>
                    <a:p>
                      <a:pPr marL="0" lvl="0" indent="0" algn="l">
                        <a:lnSpc>
                          <a:spcPct val="107000"/>
                        </a:lnSpc>
                        <a:spcAft>
                          <a:spcPts val="0"/>
                        </a:spcAft>
                        <a:buFont typeface="Symbol" panose="05050102010706020507" pitchFamily="18" charset="2"/>
                        <a:buNone/>
                      </a:pPr>
                      <a:endParaRPr lang="en-GB" sz="1200" b="1" kern="1200" dirty="0">
                        <a:solidFill>
                          <a:srgbClr val="000000"/>
                        </a:solidFill>
                        <a:effectLst/>
                        <a:latin typeface="+mn-lt"/>
                        <a:ea typeface="Calibri" panose="020F0502020204030204" pitchFamily="34" charset="0"/>
                        <a:cs typeface="Arial"/>
                      </a:endParaRPr>
                    </a:p>
                  </a:txBody>
                  <a:tcPr marL="114300" marR="114300" marT="0" marB="0"/>
                </a:tc>
                <a:tc>
                  <a:txBody>
                    <a:bodyPr/>
                    <a:lstStyle/>
                    <a:p>
                      <a:pPr algn="l">
                        <a:lnSpc>
                          <a:spcPct val="107000"/>
                        </a:lnSpc>
                        <a:spcAft>
                          <a:spcPts val="800"/>
                        </a:spcAft>
                      </a:pPr>
                      <a:r>
                        <a:rPr lang="en-GB" sz="1200" b="1" u="sng" dirty="0">
                          <a:effectLst/>
                          <a:latin typeface="+mn-lt"/>
                          <a:ea typeface="Times New Roman" panose="02020603050405020304" pitchFamily="18" charset="0"/>
                          <a:cs typeface="Calibri"/>
                        </a:rPr>
                        <a:t>Personal Development</a:t>
                      </a:r>
                    </a:p>
                    <a:p>
                      <a:pPr algn="l">
                        <a:lnSpc>
                          <a:spcPct val="107000"/>
                        </a:lnSpc>
                        <a:spcAft>
                          <a:spcPts val="800"/>
                        </a:spcAft>
                      </a:pPr>
                      <a:r>
                        <a:rPr lang="en-GB" sz="1200" b="0" u="none" dirty="0">
                          <a:effectLst/>
                          <a:latin typeface="+mn-lt"/>
                          <a:ea typeface="Calibri" panose="020F0502020204030204" pitchFamily="34" charset="0"/>
                          <a:cs typeface="Times New Roman"/>
                        </a:rPr>
                        <a:t>SMSC: </a:t>
                      </a:r>
                    </a:p>
                    <a:p>
                      <a:pPr algn="l">
                        <a:lnSpc>
                          <a:spcPct val="107000"/>
                        </a:lnSpc>
                        <a:spcAft>
                          <a:spcPts val="800"/>
                        </a:spcAft>
                      </a:pPr>
                      <a:r>
                        <a:rPr lang="en-GB" sz="1200" b="0" u="none" dirty="0">
                          <a:effectLst/>
                          <a:latin typeface="+mn-lt"/>
                          <a:ea typeface="Calibri" panose="020F0502020204030204" pitchFamily="34" charset="0"/>
                          <a:cs typeface="Times New Roman"/>
                        </a:rPr>
                        <a:t>Patriarchy and how it is still prevalent in modern societies. </a:t>
                      </a:r>
                    </a:p>
                    <a:p>
                      <a:pPr algn="l">
                        <a:lnSpc>
                          <a:spcPct val="107000"/>
                        </a:lnSpc>
                        <a:spcAft>
                          <a:spcPts val="800"/>
                        </a:spcAft>
                      </a:pPr>
                      <a:r>
                        <a:rPr lang="en-GB" sz="1200" b="0" u="none" dirty="0">
                          <a:effectLst/>
                          <a:latin typeface="+mn-lt"/>
                          <a:ea typeface="Calibri" panose="020F0502020204030204" pitchFamily="34" charset="0"/>
                          <a:cs typeface="Times New Roman"/>
                        </a:rPr>
                        <a:t>How have the rights of women changed?</a:t>
                      </a:r>
                    </a:p>
                    <a:p>
                      <a:pPr algn="l">
                        <a:lnSpc>
                          <a:spcPct val="107000"/>
                        </a:lnSpc>
                        <a:spcAft>
                          <a:spcPts val="800"/>
                        </a:spcAft>
                      </a:pPr>
                      <a:r>
                        <a:rPr lang="en-GB" sz="1200" b="0" u="none" dirty="0">
                          <a:effectLst/>
                          <a:latin typeface="+mn-lt"/>
                          <a:ea typeface="Calibri" panose="020F0502020204030204" pitchFamily="34" charset="0"/>
                          <a:cs typeface="Times New Roman"/>
                        </a:rPr>
                        <a:t>Arranged marriage. </a:t>
                      </a:r>
                    </a:p>
                    <a:p>
                      <a:pPr algn="l">
                        <a:lnSpc>
                          <a:spcPct val="107000"/>
                        </a:lnSpc>
                        <a:spcAft>
                          <a:spcPts val="800"/>
                        </a:spcAft>
                      </a:pPr>
                      <a:endParaRPr lang="en-GB" sz="1200" b="0" u="none" dirty="0">
                        <a:effectLst/>
                        <a:latin typeface="+mn-lt"/>
                        <a:ea typeface="Calibri" panose="020F0502020204030204" pitchFamily="34" charset="0"/>
                        <a:cs typeface="Times New Roman"/>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endParaRPr lang="en-GB" sz="1200" dirty="0">
                        <a:effectLst/>
                        <a:latin typeface="+mn-lt"/>
                        <a:ea typeface="Calibri" panose="020F0502020204030204" pitchFamily="34" charset="0"/>
                        <a:cs typeface="Times New Roman"/>
                      </a:endParaRPr>
                    </a:p>
                    <a:p>
                      <a:pPr algn="l">
                        <a:lnSpc>
                          <a:spcPct val="107000"/>
                        </a:lnSpc>
                        <a:spcAft>
                          <a:spcPts val="800"/>
                        </a:spcAft>
                      </a:pPr>
                      <a:r>
                        <a:rPr lang="en-GB" sz="1200" b="1" u="sng" dirty="0">
                          <a:effectLst/>
                          <a:latin typeface="+mn-lt"/>
                          <a:ea typeface="Times New Roman" panose="02020603050405020304" pitchFamily="18" charset="0"/>
                          <a:cs typeface="Calibri"/>
                        </a:rPr>
                        <a:t>Where next?</a:t>
                      </a:r>
                      <a:endParaRPr lang="en-GB" sz="1200" b="0" u="none" dirty="0">
                        <a:effectLst/>
                        <a:latin typeface="+mn-lt"/>
                        <a:ea typeface="Times New Roman" panose="02020603050405020304" pitchFamily="18" charset="0"/>
                        <a:cs typeface="Calibri"/>
                      </a:endParaRPr>
                    </a:p>
                    <a:p>
                      <a:pPr algn="l">
                        <a:lnSpc>
                          <a:spcPct val="107000"/>
                        </a:lnSpc>
                        <a:spcAft>
                          <a:spcPts val="800"/>
                        </a:spcAft>
                      </a:pPr>
                      <a:r>
                        <a:rPr lang="en-GB" sz="1200" b="0" u="none" dirty="0">
                          <a:effectLst/>
                          <a:latin typeface="+mn-lt"/>
                          <a:ea typeface="Times New Roman" panose="02020603050405020304" pitchFamily="18" charset="0"/>
                          <a:cs typeface="Calibri"/>
                        </a:rPr>
                        <a:t>Romeo and Juliet (year 9)</a:t>
                      </a:r>
                    </a:p>
                    <a:p>
                      <a:pPr algn="l">
                        <a:lnSpc>
                          <a:spcPct val="107000"/>
                        </a:lnSpc>
                        <a:spcAft>
                          <a:spcPts val="800"/>
                        </a:spcAft>
                      </a:pPr>
                      <a:r>
                        <a:rPr lang="en-GB" sz="1200" b="0" u="none" dirty="0">
                          <a:effectLst/>
                          <a:latin typeface="+mn-lt"/>
                          <a:ea typeface="Calibri" panose="020F0502020204030204" pitchFamily="34" charset="0"/>
                          <a:cs typeface="Calibri"/>
                        </a:rPr>
                        <a:t>GCSE text: Macbeth (year 10)</a:t>
                      </a:r>
                    </a:p>
                  </a:txBody>
                  <a:tcPr marL="114300" marR="114300" marT="0" marB="0"/>
                </a:tc>
                <a:extLst>
                  <a:ext uri="{0D108BD9-81ED-4DB2-BD59-A6C34878D82A}">
                    <a16:rowId xmlns:a16="http://schemas.microsoft.com/office/drawing/2014/main" val="2084189082"/>
                  </a:ext>
                </a:extLst>
              </a:tr>
            </a:tbl>
          </a:graphicData>
        </a:graphic>
      </p:graphicFrame>
      <p:sp>
        <p:nvSpPr>
          <p:cNvPr id="14" name="Text Box 3">
            <a:extLst>
              <a:ext uri="{FF2B5EF4-FFF2-40B4-BE49-F238E27FC236}">
                <a16:creationId xmlns:a16="http://schemas.microsoft.com/office/drawing/2014/main" id="{E645F3CF-C629-474B-BF50-185D41779787}"/>
              </a:ext>
            </a:extLst>
          </p:cNvPr>
          <p:cNvSpPr txBox="1"/>
          <p:nvPr/>
        </p:nvSpPr>
        <p:spPr>
          <a:xfrm>
            <a:off x="6930534" y="268157"/>
            <a:ext cx="5068810" cy="2075551"/>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GB" sz="1200" b="1" dirty="0">
                <a:effectLst/>
                <a:latin typeface="Calibri"/>
                <a:ea typeface="Calibri" panose="020F0502020204030204" pitchFamily="34" charset="0"/>
                <a:cs typeface="Times New Roman"/>
              </a:rPr>
              <a:t>The bigger picture </a:t>
            </a:r>
          </a:p>
          <a:p>
            <a:pPr>
              <a:lnSpc>
                <a:spcPct val="107000"/>
              </a:lnSpc>
            </a:pPr>
            <a:endParaRPr lang="en-GB" sz="1050" b="1" dirty="0">
              <a:latin typeface="Calibri"/>
              <a:ea typeface="Calibri" panose="020F0502020204030204" pitchFamily="34" charset="0"/>
              <a:cs typeface="Times New Roman"/>
            </a:endParaRPr>
          </a:p>
          <a:p>
            <a:pPr>
              <a:lnSpc>
                <a:spcPct val="107000"/>
              </a:lnSpc>
            </a:pPr>
            <a:r>
              <a:rPr lang="en-GB" sz="1050" b="1" dirty="0">
                <a:latin typeface="Calibri"/>
                <a:ea typeface="Calibri" panose="020F0502020204030204" pitchFamily="34" charset="0"/>
                <a:cs typeface="Times New Roman"/>
              </a:rPr>
              <a:t>Transferable learning:</a:t>
            </a: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H</a:t>
            </a:r>
            <a:r>
              <a:rPr lang="en-GB" sz="1050" dirty="0">
                <a:effectLst/>
                <a:latin typeface="Calibri"/>
                <a:ea typeface="Calibri" panose="020F0502020204030204" pitchFamily="34" charset="0"/>
                <a:cs typeface="Times New Roman"/>
              </a:rPr>
              <a:t>ow to read </a:t>
            </a:r>
            <a:r>
              <a:rPr lang="en-GB" sz="1050" dirty="0">
                <a:latin typeface="Calibri"/>
                <a:ea typeface="Calibri" panose="020F0502020204030204" pitchFamily="34" charset="0"/>
                <a:cs typeface="Times New Roman"/>
              </a:rPr>
              <a:t>Shakespearean text.</a:t>
            </a:r>
            <a:endParaRPr lang="en-GB" sz="1050" dirty="0">
              <a:effectLst/>
              <a:latin typeface="Calibri"/>
              <a:ea typeface="Calibri" panose="020F0502020204030204" pitchFamily="34" charset="0"/>
              <a:cs typeface="Times New Roman"/>
            </a:endParaRPr>
          </a:p>
          <a:p>
            <a:pPr marL="171450" indent="-171450">
              <a:lnSpc>
                <a:spcPct val="107000"/>
              </a:lnSpc>
              <a:buFont typeface="Arial" panose="020B0604020202020204" pitchFamily="34" charset="0"/>
              <a:buChar char="•"/>
            </a:pPr>
            <a:r>
              <a:rPr lang="en-GB" sz="1050" dirty="0">
                <a:latin typeface="Calibri"/>
                <a:ea typeface="Calibri" panose="020F0502020204030204" pitchFamily="34" charset="0"/>
                <a:cs typeface="Times New Roman"/>
              </a:rPr>
              <a:t>Literature Component 1 Section A: 40 marks</a:t>
            </a:r>
          </a:p>
          <a:p>
            <a:pPr marL="171450" indent="-171450">
              <a:lnSpc>
                <a:spcPct val="107000"/>
              </a:lnSpc>
              <a:buFont typeface="Arial" panose="020B0604020202020204" pitchFamily="34" charset="0"/>
              <a:buChar char="•"/>
            </a:pPr>
            <a:r>
              <a:rPr lang="en-GB" sz="1050" dirty="0">
                <a:effectLst/>
                <a:latin typeface="Calibri"/>
                <a:ea typeface="Calibri" panose="020F0502020204030204" pitchFamily="34" charset="0"/>
                <a:cs typeface="Times New Roman"/>
              </a:rPr>
              <a:t>What How Why analytical writing</a:t>
            </a:r>
          </a:p>
          <a:p>
            <a:pPr marL="171450" indent="-171450">
              <a:lnSpc>
                <a:spcPct val="107000"/>
              </a:lnSpc>
              <a:buFont typeface="Arial" panose="020B0604020202020204" pitchFamily="34" charset="0"/>
              <a:buChar char="•"/>
            </a:pPr>
            <a:endParaRPr lang="en-GB" sz="1000" dirty="0">
              <a:effectLst/>
              <a:latin typeface="Calibri"/>
              <a:ea typeface="Calibri" panose="020F0502020204030204" pitchFamily="34" charset="0"/>
              <a:cs typeface="Times New Roman"/>
            </a:endParaRPr>
          </a:p>
          <a:p>
            <a:pPr marL="171450" indent="-171450">
              <a:buFont typeface="Arial" panose="020B0604020202020204" pitchFamily="34" charset="0"/>
              <a:buChar char="•"/>
            </a:pPr>
            <a:endParaRPr lang="en-GB" sz="1000" dirty="0">
              <a:latin typeface="Calibri"/>
              <a:ea typeface="Calibri" panose="020F0502020204030204" pitchFamily="34" charset="0"/>
              <a:cs typeface="Times New Roman"/>
            </a:endParaRPr>
          </a:p>
        </p:txBody>
      </p:sp>
    </p:spTree>
    <p:extLst>
      <p:ext uri="{BB962C8B-B14F-4D97-AF65-F5344CB8AC3E}">
        <p14:creationId xmlns:p14="http://schemas.microsoft.com/office/powerpoint/2010/main" val="25571435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C82BD2D161C6F4D8E18A56149BECE2D" ma:contentTypeVersion="12" ma:contentTypeDescription="Create a new document." ma:contentTypeScope="" ma:versionID="cc6db1c1c4b0afd5b2102112d317d1f7">
  <xsd:schema xmlns:xsd="http://www.w3.org/2001/XMLSchema" xmlns:xs="http://www.w3.org/2001/XMLSchema" xmlns:p="http://schemas.microsoft.com/office/2006/metadata/properties" xmlns:ns2="5522a256-5621-4a58-919d-ac76a57763ac" xmlns:ns3="a48a2e6d-d5e5-459f-9539-1d0e3cf773ef" targetNamespace="http://schemas.microsoft.com/office/2006/metadata/properties" ma:root="true" ma:fieldsID="9b6a832b151f1dcc5fb96c2ba51dca33" ns2:_="" ns3:_="">
    <xsd:import namespace="5522a256-5621-4a58-919d-ac76a57763ac"/>
    <xsd:import namespace="a48a2e6d-d5e5-459f-9539-1d0e3cf773e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22a256-5621-4a58-919d-ac76a57763a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48a2e6d-d5e5-459f-9539-1d0e3cf773e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86E3C-9FDD-4748-ACFE-DBB6D5EBA596}">
  <ds:schemaRefs>
    <ds:schemaRef ds:uri="http://schemas.microsoft.com/sharepoint/v3/contenttype/forms"/>
  </ds:schemaRefs>
</ds:datastoreItem>
</file>

<file path=customXml/itemProps2.xml><?xml version="1.0" encoding="utf-8"?>
<ds:datastoreItem xmlns:ds="http://schemas.openxmlformats.org/officeDocument/2006/customXml" ds:itemID="{81D0892D-6F87-4718-8BD9-E30398C006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22a256-5621-4a58-919d-ac76a57763ac"/>
    <ds:schemaRef ds:uri="a48a2e6d-d5e5-459f-9539-1d0e3cf773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3CE85AA-F83C-4DBD-AFC7-71D93CBCA087}">
  <ds:schemaRefs>
    <ds:schemaRef ds:uri="http://www.w3.org/XML/1998/namespace"/>
    <ds:schemaRef ds:uri="http://purl.org/dc/dcmitype/"/>
    <ds:schemaRef ds:uri="http://purl.org/dc/terms/"/>
    <ds:schemaRef ds:uri="http://schemas.microsoft.com/office/2006/metadata/properties"/>
    <ds:schemaRef ds:uri="5522a256-5621-4a58-919d-ac76a57763ac"/>
    <ds:schemaRef ds:uri="http://schemas.microsoft.com/office/2006/documentManagement/types"/>
    <ds:schemaRef ds:uri="http://purl.org/dc/elements/1.1/"/>
    <ds:schemaRef ds:uri="a48a2e6d-d5e5-459f-9539-1d0e3cf773ef"/>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234</TotalTime>
  <Words>450</Words>
  <Application>Microsoft Office PowerPoint</Application>
  <PresentationFormat>Widescreen</PresentationFormat>
  <Paragraphs>50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Symbol</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Gibaud, Tobias</dc:creator>
  <cp:lastModifiedBy>Gibaud, Tobias</cp:lastModifiedBy>
  <cp:revision>28</cp:revision>
  <dcterms:created xsi:type="dcterms:W3CDTF">2022-02-16T13:07:44Z</dcterms:created>
  <dcterms:modified xsi:type="dcterms:W3CDTF">2022-08-31T12:59:23Z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0x0101004C82BD2D161C6F4D8E18A56149BECE2D</vt:lpwstr>
  </property>
</Properties>
</file>