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74926-0DB1-419D-8214-76D69420FB39}" type="datetimeFigureOut">
              <a:rPr lang="en-GB" smtClean="0"/>
              <a:t>16/02/2022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9ADF91-0ADB-4213-BE52-DA0876B109C9}" type="slidenum">
              <a:rPr lang="en-GB" smtClean="0"/>
              <a:t>‹#›</a:t>
            </a:fld>
            <a:endParaRPr lang="en-GB"/>
          </a:p>
        </p:txBody>
      </p:sp>
    </p:spTree>
    <p:extLst>
      <p:ext uri="{BB962C8B-B14F-4D97-AF65-F5344CB8AC3E}">
        <p14:creationId xmlns:p14="http://schemas.microsoft.com/office/powerpoint/2010/main" val="2405101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CF97BBF-8D3D-436C-91B2-3F2A168CE847}" type="slidenum">
              <a:rPr lang="en-GB" smtClean="0"/>
              <a:t>1</a:t>
            </a:fld>
            <a:endParaRPr lang="en-GB"/>
          </a:p>
        </p:txBody>
      </p:sp>
    </p:spTree>
    <p:extLst>
      <p:ext uri="{BB962C8B-B14F-4D97-AF65-F5344CB8AC3E}">
        <p14:creationId xmlns:p14="http://schemas.microsoft.com/office/powerpoint/2010/main" val="199238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622CD-3E48-48E3-AB25-76014656C4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76D8FD-2E21-4B1D-B5BF-1916166A6D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CBA593-49D4-428F-84DD-E1C05DD0322B}"/>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5" name="Footer Placeholder 4">
            <a:extLst>
              <a:ext uri="{FF2B5EF4-FFF2-40B4-BE49-F238E27FC236}">
                <a16:creationId xmlns:a16="http://schemas.microsoft.com/office/drawing/2014/main" id="{20772B75-FD9A-44F5-A074-080E2ED691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2C6608-DAF9-4B85-A3E8-7541D3C8A4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68434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8890F-3B0C-4A64-8FF4-EE0325B796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4C899E-8F91-48E2-9B72-79D17202C1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1443F1-DF64-4D3E-916F-32132DF59ABC}"/>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5" name="Footer Placeholder 4">
            <a:extLst>
              <a:ext uri="{FF2B5EF4-FFF2-40B4-BE49-F238E27FC236}">
                <a16:creationId xmlns:a16="http://schemas.microsoft.com/office/drawing/2014/main" id="{9C31E235-A250-424F-B354-D9551C8824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E0DA70-CB8F-4D6A-BA76-793217F0F445}"/>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1511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5C9F19-7006-46F5-94EB-A6273A6E28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147AA-96E8-4004-B372-EE0F5FE983E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78BF51-B3C5-4014-B451-0B243FE0780D}"/>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5" name="Footer Placeholder 4">
            <a:extLst>
              <a:ext uri="{FF2B5EF4-FFF2-40B4-BE49-F238E27FC236}">
                <a16:creationId xmlns:a16="http://schemas.microsoft.com/office/drawing/2014/main" id="{7C92878E-ED7B-4CD8-931C-FD59756332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AECA8E-7261-449E-984E-EB9A3748546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31014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E069D-E1AE-4704-BF8B-65286B541B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3DCC7E-AF4C-45B4-A1A2-939832C62C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1249D-5AC7-4DD5-B835-D224E2A3EFB0}"/>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5" name="Footer Placeholder 4">
            <a:extLst>
              <a:ext uri="{FF2B5EF4-FFF2-40B4-BE49-F238E27FC236}">
                <a16:creationId xmlns:a16="http://schemas.microsoft.com/office/drawing/2014/main" id="{EA7F388E-64D6-4019-B66E-93C722A38E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BCA689-F724-4E63-8B45-B6DCFD28E6CF}"/>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492390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F8408-4916-49B0-8860-F4A145C47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16A656-0609-429E-B173-50DF1EA12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494B42B-3096-48E2-8A69-CE20BB2636F4}"/>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5" name="Footer Placeholder 4">
            <a:extLst>
              <a:ext uri="{FF2B5EF4-FFF2-40B4-BE49-F238E27FC236}">
                <a16:creationId xmlns:a16="http://schemas.microsoft.com/office/drawing/2014/main" id="{1F50EA8F-CA35-443B-847B-FE4BEE9385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30085C-E38D-40FD-9B1F-6FF7D3B0112D}"/>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1589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CE069-7138-4829-AC88-D5221B919F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723D7F-AFFC-4CD6-A107-3783104103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A5738C-54FE-4F0C-9E69-B9470F148F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FF786A-CB64-4FDF-891F-7279D61DB8A7}"/>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6" name="Footer Placeholder 5">
            <a:extLst>
              <a:ext uri="{FF2B5EF4-FFF2-40B4-BE49-F238E27FC236}">
                <a16:creationId xmlns:a16="http://schemas.microsoft.com/office/drawing/2014/main" id="{35D761A7-0E67-40FB-B4C5-5BF6077F73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FAD4F3-9216-4596-9BA6-1FE039114F51}"/>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3737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24CEE-149E-45F7-8FA4-1B8EAE7D44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D9C2DA-177C-4F49-A853-8CC54E0818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BD35AA-237C-4CBC-BF26-77AB72C9DF0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479A08E-9DC3-4C4F-9A26-43AAB14F44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894DE60-CBD0-4231-BE72-D2927EF3F41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F13484-5A01-4369-92D6-A38C0069B218}"/>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8" name="Footer Placeholder 7">
            <a:extLst>
              <a:ext uri="{FF2B5EF4-FFF2-40B4-BE49-F238E27FC236}">
                <a16:creationId xmlns:a16="http://schemas.microsoft.com/office/drawing/2014/main" id="{A7043340-37E2-499B-A755-06E9173CC7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21E14F-2D67-46EB-974A-0AF3E93A12E7}"/>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1137649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B71A-F117-46B7-8A7B-4C5E60CBDE7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DDFA2D-9B1C-4973-AA83-1B6383AC5425}"/>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4" name="Footer Placeholder 3">
            <a:extLst>
              <a:ext uri="{FF2B5EF4-FFF2-40B4-BE49-F238E27FC236}">
                <a16:creationId xmlns:a16="http://schemas.microsoft.com/office/drawing/2014/main" id="{F527A0F6-04D0-418B-87ED-8FB02A4F956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2141E7-EC60-4E88-8375-69044C24473B}"/>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0223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24EB52-7068-4A6E-ABF8-DF5E39283F37}"/>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3" name="Footer Placeholder 2">
            <a:extLst>
              <a:ext uri="{FF2B5EF4-FFF2-40B4-BE49-F238E27FC236}">
                <a16:creationId xmlns:a16="http://schemas.microsoft.com/office/drawing/2014/main" id="{5BE1DE41-1C9A-4ABF-9206-8B239A24D1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B6B667A-8F52-4246-908C-3F5CD61000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60246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4C5D-B19E-4ACF-805B-BA2C6E40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DF95EE-5EF4-40F7-8F1F-2BC6C5A69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90A6C5A-1604-49F1-8B54-1AC1F29A1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54788E-DC96-4595-871A-A4955BD78752}"/>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6" name="Footer Placeholder 5">
            <a:extLst>
              <a:ext uri="{FF2B5EF4-FFF2-40B4-BE49-F238E27FC236}">
                <a16:creationId xmlns:a16="http://schemas.microsoft.com/office/drawing/2014/main" id="{5D752B0A-4A67-4797-A76F-90939389DE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24F5BE-5D61-4B6B-BE6F-C4F96D83BEF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23156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4C5A-860B-4573-B3B0-82F2F7D1BB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61C320-EF3B-4337-A40B-F5B903A734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088991C-98A7-4DD0-ADA0-6FCF1D4D1D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E5415D-6027-459F-BAB8-0800184FD637}"/>
              </a:ext>
            </a:extLst>
          </p:cNvPr>
          <p:cNvSpPr>
            <a:spLocks noGrp="1"/>
          </p:cNvSpPr>
          <p:nvPr>
            <p:ph type="dt" sz="half" idx="10"/>
          </p:nvPr>
        </p:nvSpPr>
        <p:spPr/>
        <p:txBody>
          <a:bodyPr/>
          <a:lstStyle/>
          <a:p>
            <a:fld id="{162A58C0-07B7-499A-8AEB-5B811017721A}" type="datetimeFigureOut">
              <a:rPr lang="en-GB" smtClean="0"/>
              <a:t>16/02/2022</a:t>
            </a:fld>
            <a:endParaRPr lang="en-GB"/>
          </a:p>
        </p:txBody>
      </p:sp>
      <p:sp>
        <p:nvSpPr>
          <p:cNvPr id="6" name="Footer Placeholder 5">
            <a:extLst>
              <a:ext uri="{FF2B5EF4-FFF2-40B4-BE49-F238E27FC236}">
                <a16:creationId xmlns:a16="http://schemas.microsoft.com/office/drawing/2014/main" id="{39D90EB2-775B-4F7E-AF71-AAA28E92DE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196EEF-8DC7-4F74-BD26-B87992CADC7E}"/>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8599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B9987-E063-48E1-8B98-709D671F32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984BE1-C37F-4332-939A-F706FFF744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F1C093-2EF4-4ED0-9135-B1D016A72E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A58C0-07B7-499A-8AEB-5B811017721A}" type="datetimeFigureOut">
              <a:rPr lang="en-GB" smtClean="0"/>
              <a:t>16/02/2022</a:t>
            </a:fld>
            <a:endParaRPr lang="en-GB"/>
          </a:p>
        </p:txBody>
      </p:sp>
      <p:sp>
        <p:nvSpPr>
          <p:cNvPr id="5" name="Footer Placeholder 4">
            <a:extLst>
              <a:ext uri="{FF2B5EF4-FFF2-40B4-BE49-F238E27FC236}">
                <a16:creationId xmlns:a16="http://schemas.microsoft.com/office/drawing/2014/main" id="{B8096F8A-AF51-4249-BAED-7D4D168300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4254A47-23F6-4BE2-A96F-D1D0928698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1F4E7-3513-4F24-A337-28FF68421463}" type="slidenum">
              <a:rPr lang="en-GB" smtClean="0"/>
              <a:t>‹#›</a:t>
            </a:fld>
            <a:endParaRPr lang="en-GB"/>
          </a:p>
        </p:txBody>
      </p:sp>
    </p:spTree>
    <p:extLst>
      <p:ext uri="{BB962C8B-B14F-4D97-AF65-F5344CB8AC3E}">
        <p14:creationId xmlns:p14="http://schemas.microsoft.com/office/powerpoint/2010/main" val="3110471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a:extLst>
              <a:ext uri="{FF2B5EF4-FFF2-40B4-BE49-F238E27FC236}">
                <a16:creationId xmlns:a16="http://schemas.microsoft.com/office/drawing/2014/main" id="{4DC9C0DB-C06C-4B2E-9803-7AE6812167D7}"/>
              </a:ext>
            </a:extLst>
          </p:cNvPr>
          <p:cNvSpPr txBox="1">
            <a:spLocks noChangeArrowheads="1"/>
          </p:cNvSpPr>
          <p:nvPr/>
        </p:nvSpPr>
        <p:spPr bwMode="auto">
          <a:xfrm>
            <a:off x="165342" y="268157"/>
            <a:ext cx="6417945" cy="3619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Journey of knowledge: A Midsummer Night’s Dream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4">
            <a:extLst>
              <a:ext uri="{FF2B5EF4-FFF2-40B4-BE49-F238E27FC236}">
                <a16:creationId xmlns:a16="http://schemas.microsoft.com/office/drawing/2014/main" id="{31CB9A6E-E90D-41E8-AD2D-6A0C767F502F}"/>
              </a:ext>
            </a:extLst>
          </p:cNvPr>
          <p:cNvSpPr txBox="1"/>
          <p:nvPr/>
        </p:nvSpPr>
        <p:spPr>
          <a:xfrm>
            <a:off x="165342" y="725129"/>
            <a:ext cx="6417945" cy="1699093"/>
          </a:xfrm>
          <a:prstGeom prst="rect">
            <a:avLst/>
          </a:prstGeom>
          <a:solidFill>
            <a:schemeClr val="accent5">
              <a:lumMod val="20000"/>
              <a:lumOff val="80000"/>
            </a:schemeClr>
          </a:solidFill>
          <a:ln w="3175">
            <a:noFill/>
          </a:ln>
        </p:spPr>
        <p:txBody>
          <a:bodyPr wrap="square" rtlCol="0">
            <a:noAutofit/>
          </a:bodyPr>
          <a:lstStyle/>
          <a:p>
            <a:r>
              <a:rPr lang="en-GB" sz="105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Context and Introduction to Unit: </a:t>
            </a:r>
            <a:r>
              <a:rPr lang="en-GB" sz="105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this unit you will read A Midsummer Night’s Dream by William Shakespeare. You will learn about the life and context of William Shakespeare and understand the conventions of a Shakespearean comedy (this will be important when you come to learn about the conventions of a tragedy for Macbeth in year 10). Through reading and analysis you will learn about concepts such as: patriarchy, arranged marriage, society in times of antiquity, the rule of law and </a:t>
            </a:r>
            <a:r>
              <a:rPr lang="en-GB" sz="105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supernatural</a:t>
            </a:r>
            <a:r>
              <a:rPr lang="en-GB" sz="105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(among others). You will learn how a play differs to a novel. You will also learn about key Elizabethan beliefs alongside the context of ancient Greece (Athens). You will evaluate how the writer presents characters to the audience and how the audience might respond to characters at different moments in the play. </a:t>
            </a:r>
            <a:endParaRPr lang="en-GB"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Table 5">
            <a:extLst>
              <a:ext uri="{FF2B5EF4-FFF2-40B4-BE49-F238E27FC236}">
                <a16:creationId xmlns:a16="http://schemas.microsoft.com/office/drawing/2014/main" id="{07BC1400-C5D6-4C46-AB07-B4C7B3C79B0E}"/>
              </a:ext>
            </a:extLst>
          </p:cNvPr>
          <p:cNvGraphicFramePr>
            <a:graphicFrameLocks noGrp="1"/>
          </p:cNvGraphicFramePr>
          <p:nvPr>
            <p:extLst>
              <p:ext uri="{D42A27DB-BD31-4B8C-83A1-F6EECF244321}">
                <p14:modId xmlns:p14="http://schemas.microsoft.com/office/powerpoint/2010/main" val="2388051760"/>
              </p:ext>
            </p:extLst>
          </p:nvPr>
        </p:nvGraphicFramePr>
        <p:xfrm>
          <a:off x="165342" y="2501002"/>
          <a:ext cx="11834002" cy="4255397"/>
        </p:xfrm>
        <a:graphic>
          <a:graphicData uri="http://schemas.openxmlformats.org/drawingml/2006/table">
            <a:tbl>
              <a:tblPr firstRow="1" bandRow="1">
                <a:tableStyleId>{5940675A-B579-460E-94D1-54222C63F5DA}</a:tableStyleId>
              </a:tblPr>
              <a:tblGrid>
                <a:gridCol w="3944667">
                  <a:extLst>
                    <a:ext uri="{9D8B030D-6E8A-4147-A177-3AD203B41FA5}">
                      <a16:colId xmlns:a16="http://schemas.microsoft.com/office/drawing/2014/main" val="3916695900"/>
                    </a:ext>
                  </a:extLst>
                </a:gridCol>
                <a:gridCol w="3893562">
                  <a:extLst>
                    <a:ext uri="{9D8B030D-6E8A-4147-A177-3AD203B41FA5}">
                      <a16:colId xmlns:a16="http://schemas.microsoft.com/office/drawing/2014/main" val="843869493"/>
                    </a:ext>
                  </a:extLst>
                </a:gridCol>
                <a:gridCol w="3995773">
                  <a:extLst>
                    <a:ext uri="{9D8B030D-6E8A-4147-A177-3AD203B41FA5}">
                      <a16:colId xmlns:a16="http://schemas.microsoft.com/office/drawing/2014/main" val="1895939710"/>
                    </a:ext>
                  </a:extLst>
                </a:gridCol>
              </a:tblGrid>
              <a:tr h="4255397">
                <a:tc>
                  <a:txBody>
                    <a:bodyPr/>
                    <a:lstStyle/>
                    <a:p>
                      <a:pPr algn="l">
                        <a:lnSpc>
                          <a:spcPct val="100000"/>
                        </a:lnSpc>
                        <a:spcAft>
                          <a:spcPts val="800"/>
                        </a:spcAft>
                      </a:pPr>
                      <a:r>
                        <a:rPr lang="en-GB" sz="1050" b="1" dirty="0">
                          <a:effectLst/>
                          <a:latin typeface="Calibri" panose="020F0502020204030204" pitchFamily="34" charset="0"/>
                          <a:ea typeface="Calibri" panose="020F0502020204030204" pitchFamily="34" charset="0"/>
                          <a:cs typeface="Times New Roman" panose="02020603050405020304" pitchFamily="18" charset="0"/>
                        </a:rPr>
                        <a:t>Core Knowledge: by the end of the unit, I will be able to answer the following questions.</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What is a playwright? How is a play different to a novel?</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What are the conventions of a Shakespearean comedy? What conventions are present in A Midsummer Night’s Dream?</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How is love presented by Shakespeare in A Midsummer Night’s Dream?</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What are the different types of love presented in the play?</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What is the role of The Mechanicals in the play?</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Why is the play set in two distinct settings?</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How does the writer use language to present the thoughts and feelings of his characters?</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What did the Elizabethans think about the supernatural (specifically fairies)?</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How is the supernatural presented in the play?</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How do the relationships within the play change?</a:t>
                      </a:r>
                    </a:p>
                    <a:p>
                      <a:pPr algn="l">
                        <a:lnSpc>
                          <a:spcPct val="100000"/>
                        </a:lnSpc>
                        <a:spcAft>
                          <a:spcPts val="800"/>
                        </a:spcAft>
                      </a:pPr>
                      <a:r>
                        <a:rPr lang="en-US" sz="1050" b="0" dirty="0">
                          <a:effectLst/>
                          <a:latin typeface="Calibri" panose="020F0502020204030204" pitchFamily="34" charset="0"/>
                          <a:ea typeface="Calibri" panose="020F0502020204030204" pitchFamily="34" charset="0"/>
                          <a:cs typeface="Times New Roman" panose="02020603050405020304" pitchFamily="18" charset="0"/>
                        </a:rPr>
                        <a:t>How is order first disrupted, and then restored in the play?</a:t>
                      </a:r>
                    </a:p>
                  </a:txBody>
                  <a:tcPr marL="68580" marR="68580" marT="0" marB="0"/>
                </a:tc>
                <a:tc>
                  <a:txBody>
                    <a:bodyPr/>
                    <a:lstStyle/>
                    <a:p>
                      <a:pPr algn="l">
                        <a:lnSpc>
                          <a:spcPct val="107000"/>
                        </a:lnSpc>
                        <a:spcAft>
                          <a:spcPts val="800"/>
                        </a:spcAft>
                      </a:pPr>
                      <a:r>
                        <a:rPr lang="en-GB" sz="1050" b="1" u="sng" kern="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Core Knowledge</a:t>
                      </a:r>
                    </a:p>
                    <a:p>
                      <a:pPr lvl="0" fontAlgn="base"/>
                      <a:r>
                        <a:rPr lang="en-GB" sz="1050" u="sng" kern="1200" dirty="0">
                          <a:solidFill>
                            <a:schemeClr val="tx1"/>
                          </a:solidFill>
                          <a:effectLst/>
                          <a:latin typeface="+mn-lt"/>
                          <a:ea typeface="+mn-ea"/>
                          <a:cs typeface="+mn-cs"/>
                        </a:rPr>
                        <a:t>Literary concept knowledge</a:t>
                      </a:r>
                      <a:r>
                        <a:rPr lang="en-GB" sz="1050" kern="1200" dirty="0">
                          <a:solidFill>
                            <a:schemeClr val="tx1"/>
                          </a:solidFill>
                          <a:effectLst/>
                          <a:latin typeface="+mn-lt"/>
                          <a:ea typeface="+mn-ea"/>
                          <a:cs typeface="+mn-cs"/>
                        </a:rPr>
                        <a:t>: patriarchy, power, unrequited love, presentation of character, order and disorder, setting</a:t>
                      </a:r>
                    </a:p>
                    <a:p>
                      <a:pPr lvl="0" fontAlgn="base"/>
                      <a:r>
                        <a:rPr lang="en-US" sz="1050" kern="1200" dirty="0">
                          <a:solidFill>
                            <a:schemeClr val="tx1"/>
                          </a:solidFill>
                          <a:effectLst/>
                          <a:latin typeface="+mn-lt"/>
                          <a:ea typeface="+mn-ea"/>
                          <a:cs typeface="+mn-cs"/>
                        </a:rPr>
                        <a:t>T</a:t>
                      </a:r>
                      <a:r>
                        <a:rPr lang="en-GB" sz="1050" kern="1200" dirty="0">
                          <a:solidFill>
                            <a:schemeClr val="tx1"/>
                          </a:solidFill>
                          <a:effectLst/>
                          <a:latin typeface="+mn-lt"/>
                          <a:ea typeface="+mn-ea"/>
                          <a:cs typeface="+mn-cs"/>
                        </a:rPr>
                        <a:t>o understand the role of a playwright.</a:t>
                      </a:r>
                    </a:p>
                    <a:p>
                      <a:pPr lvl="0" fontAlgn="base"/>
                      <a:r>
                        <a:rPr lang="en-US" sz="1050" kern="1200" dirty="0">
                          <a:solidFill>
                            <a:schemeClr val="tx1"/>
                          </a:solidFill>
                          <a:effectLst/>
                          <a:latin typeface="+mn-lt"/>
                          <a:ea typeface="+mn-ea"/>
                          <a:cs typeface="+mn-cs"/>
                        </a:rPr>
                        <a:t>T</a:t>
                      </a:r>
                      <a:r>
                        <a:rPr lang="en-GB" sz="1050" kern="1200" dirty="0">
                          <a:solidFill>
                            <a:schemeClr val="tx1"/>
                          </a:solidFill>
                          <a:effectLst/>
                          <a:latin typeface="+mn-lt"/>
                          <a:ea typeface="+mn-ea"/>
                          <a:cs typeface="+mn-cs"/>
                        </a:rPr>
                        <a:t>o understand how a play differs from a novel. </a:t>
                      </a:r>
                    </a:p>
                    <a:p>
                      <a:pPr lvl="0" fontAlgn="base"/>
                      <a:r>
                        <a:rPr lang="en-US" sz="1050" kern="1200" dirty="0">
                          <a:solidFill>
                            <a:schemeClr val="tx1"/>
                          </a:solidFill>
                          <a:effectLst/>
                          <a:latin typeface="+mn-lt"/>
                          <a:ea typeface="+mn-ea"/>
                          <a:cs typeface="+mn-cs"/>
                        </a:rPr>
                        <a:t>T</a:t>
                      </a:r>
                      <a:r>
                        <a:rPr lang="en-GB" sz="1050" kern="1200" dirty="0">
                          <a:solidFill>
                            <a:schemeClr val="tx1"/>
                          </a:solidFill>
                          <a:effectLst/>
                          <a:latin typeface="+mn-lt"/>
                          <a:ea typeface="+mn-ea"/>
                          <a:cs typeface="+mn-cs"/>
                        </a:rPr>
                        <a:t>o understand how stage directions are used for effect. </a:t>
                      </a:r>
                    </a:p>
                    <a:p>
                      <a:pPr lvl="0" fontAlgn="base"/>
                      <a:r>
                        <a:rPr lang="en-US" sz="1000" b="0" u="none" kern="1200" dirty="0">
                          <a:solidFill>
                            <a:schemeClr val="tx1"/>
                          </a:solidFill>
                          <a:effectLst/>
                          <a:latin typeface="+mn-lt"/>
                          <a:ea typeface="+mn-ea"/>
                          <a:cs typeface="+mn-cs"/>
                        </a:rPr>
                        <a:t>To evaluate how an audience might respond to characters at different moments in the play </a:t>
                      </a:r>
                    </a:p>
                    <a:p>
                      <a:pPr lvl="0" fontAlgn="base"/>
                      <a:r>
                        <a:rPr lang="en-US" sz="1000" b="0" u="none" kern="1200" dirty="0">
                          <a:solidFill>
                            <a:schemeClr val="tx1"/>
                          </a:solidFill>
                          <a:effectLst/>
                          <a:latin typeface="+mn-lt"/>
                          <a:ea typeface="+mn-ea"/>
                          <a:cs typeface="+mn-cs"/>
                        </a:rPr>
                        <a:t>To understand the core beliefs and values of the audience at the time the play was written.</a:t>
                      </a:r>
                    </a:p>
                    <a:p>
                      <a:pPr lvl="0" fontAlgn="base"/>
                      <a:endParaRPr lang="en-GB" sz="1000" b="0" u="none" kern="1200" dirty="0">
                        <a:solidFill>
                          <a:schemeClr val="tx1"/>
                        </a:solidFill>
                        <a:effectLst/>
                        <a:latin typeface="+mn-lt"/>
                        <a:ea typeface="+mn-ea"/>
                        <a:cs typeface="+mn-cs"/>
                      </a:endParaRPr>
                    </a:p>
                    <a:p>
                      <a:r>
                        <a:rPr lang="en-US" sz="1050" b="1" u="sng"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Key Skills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050" kern="1200" dirty="0">
                          <a:solidFill>
                            <a:schemeClr val="tx1"/>
                          </a:solidFill>
                          <a:effectLst/>
                          <a:latin typeface="+mn-lt"/>
                          <a:ea typeface="+mn-ea"/>
                          <a:cs typeface="+mn-cs"/>
                        </a:rPr>
                        <a:t>To be able to write analytically using: What? How? Why?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050" kern="1200" dirty="0">
                          <a:solidFill>
                            <a:schemeClr val="tx1"/>
                          </a:solidFill>
                          <a:effectLst/>
                          <a:latin typeface="+mn-lt"/>
                          <a:ea typeface="+mn-ea"/>
                          <a:cs typeface="+mn-cs"/>
                        </a:rPr>
                        <a:t>To be able to form opinions and debate using ‘ABC discussion’</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050" kern="1200" dirty="0">
                          <a:solidFill>
                            <a:schemeClr val="tx1"/>
                          </a:solidFill>
                          <a:effectLst/>
                          <a:latin typeface="+mn-lt"/>
                          <a:ea typeface="+mn-ea"/>
                          <a:cs typeface="+mn-cs"/>
                        </a:rPr>
                        <a:t>To make judgements and support these judgements with evidence from the text.</a:t>
                      </a:r>
                    </a:p>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US" sz="1000" b="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To read complex language (Shakespearean) and determine meaning.</a:t>
                      </a:r>
                      <a:endParaRPr lang="en-GB" sz="1000" b="0"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lvl="0" indent="0" algn="l">
                        <a:lnSpc>
                          <a:spcPct val="107000"/>
                        </a:lnSpc>
                        <a:spcAft>
                          <a:spcPts val="0"/>
                        </a:spcAft>
                        <a:buFont typeface="Symbol" panose="05050102010706020507" pitchFamily="18" charset="2"/>
                        <a:buNone/>
                      </a:pPr>
                      <a:r>
                        <a:rPr lang="en-GB" sz="1050" b="1" kern="12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Vocabulary</a:t>
                      </a:r>
                    </a:p>
                    <a:p>
                      <a:pPr marL="0" lvl="0" indent="0" algn="l">
                        <a:lnSpc>
                          <a:spcPct val="107000"/>
                        </a:lnSpc>
                        <a:spcAft>
                          <a:spcPts val="0"/>
                        </a:spcAft>
                        <a:buFont typeface="Symbol" panose="05050102010706020507" pitchFamily="18" charset="2"/>
                        <a:buNone/>
                      </a:pPr>
                      <a:r>
                        <a:rPr lang="en-US" sz="1050" b="0" dirty="0">
                          <a:effectLst/>
                          <a:latin typeface="Calibri" panose="020F0502020204030204" pitchFamily="34" charset="0"/>
                          <a:ea typeface="Calibri" panose="020F0502020204030204" pitchFamily="34" charset="0"/>
                          <a:cs typeface="Times New Roman" panose="02020603050405020304" pitchFamily="18" charset="0"/>
                        </a:rPr>
                        <a:t>Playwright, conventions, comedic, comedy (Shakespearean), severe, authority, unrequited love, objectify, reject, patriarchal, supernatural, transform, order and disorder, dramatic irony, chaos, conflict.  </a:t>
                      </a:r>
                      <a:endParaRPr lang="en-GB" sz="105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tc>
                  <a:txBody>
                    <a:bodyPr/>
                    <a:lstStyle/>
                    <a:p>
                      <a:pPr algn="l">
                        <a:lnSpc>
                          <a:spcPct val="107000"/>
                        </a:lnSpc>
                        <a:spcAft>
                          <a:spcPts val="800"/>
                        </a:spcAft>
                      </a:pPr>
                      <a:r>
                        <a:rPr lang="en-GB" sz="1050" b="1" u="sng" dirty="0">
                          <a:effectLst/>
                          <a:latin typeface="Calibri" panose="020F0502020204030204" pitchFamily="34" charset="0"/>
                          <a:ea typeface="Times New Roman" panose="02020603050405020304" pitchFamily="18" charset="0"/>
                          <a:cs typeface="Calibri" panose="020F0502020204030204" pitchFamily="34" charset="0"/>
                        </a:rPr>
                        <a:t>Personal Development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Times New Roman" panose="02020603050405020304" pitchFamily="18" charset="0"/>
                          <a:cs typeface="Calibri" panose="020F0502020204030204" pitchFamily="34" charset="0"/>
                        </a:rPr>
                        <a:t>Discuss arranged marriage – can it be positive?</a:t>
                      </a:r>
                      <a:endParaRPr lang="en-GB" sz="1050" dirty="0">
                        <a:effectLst/>
                        <a:latin typeface="Calibri" panose="020F0502020204030204" pitchFamily="34" charset="0"/>
                        <a:ea typeface="Times New Roman" panose="02020603050405020304" pitchFamily="18" charset="0"/>
                        <a:cs typeface="Calibri" panose="020F0502020204030204" pitchFamily="34" charset="0"/>
                      </a:endParaRPr>
                    </a:p>
                    <a:p>
                      <a:pPr marL="171450" indent="-171450" algn="l">
                        <a:lnSpc>
                          <a:spcPct val="107000"/>
                        </a:lnSpc>
                        <a:spcAft>
                          <a:spcPts val="800"/>
                        </a:spcAft>
                        <a:buFont typeface="Arial" panose="020B0604020202020204" pitchFamily="34" charset="0"/>
                        <a:buChar char="•"/>
                      </a:pPr>
                      <a:r>
                        <a:rPr lang="en-GB" sz="1050" dirty="0">
                          <a:effectLst/>
                          <a:latin typeface="Calibri" panose="020F0502020204030204" pitchFamily="34" charset="0"/>
                          <a:ea typeface="Times New Roman" panose="02020603050405020304" pitchFamily="18" charset="0"/>
                          <a:cs typeface="Calibri" panose="020F0502020204030204" pitchFamily="34" charset="0"/>
                        </a:rPr>
                        <a:t>To evaluate power within relationships – specifically, patriarchal power. How is this different today?</a:t>
                      </a:r>
                    </a:p>
                    <a:p>
                      <a:pPr marL="0" indent="0" algn="l">
                        <a:lnSpc>
                          <a:spcPct val="107000"/>
                        </a:lnSpc>
                        <a:spcAft>
                          <a:spcPts val="800"/>
                        </a:spcAft>
                        <a:buFont typeface="Arial" panose="020B0604020202020204" pitchFamily="34" charset="0"/>
                        <a:buNone/>
                      </a:pPr>
                      <a:endParaRPr lang="en-US" sz="1000" u="none" strike="noStrike"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l">
                        <a:lnSpc>
                          <a:spcPct val="107000"/>
                        </a:lnSpc>
                        <a:spcAft>
                          <a:spcPts val="800"/>
                        </a:spcAft>
                        <a:buFont typeface="Arial" panose="020B0604020202020204" pitchFamily="34" charset="0"/>
                        <a:buNone/>
                      </a:pPr>
                      <a:r>
                        <a:rPr lang="en-US" sz="1000" u="none" strike="noStrike" dirty="0">
                          <a:effectLst/>
                          <a:latin typeface="Calibri" panose="020F0502020204030204" pitchFamily="34" charset="0"/>
                          <a:ea typeface="Times New Roman" panose="02020603050405020304" pitchFamily="18" charset="0"/>
                          <a:cs typeface="Calibri" panose="020F0502020204030204" pitchFamily="34" charset="0"/>
                        </a:rPr>
                        <a:t> </a:t>
                      </a:r>
                      <a:r>
                        <a:rPr lang="en-US" sz="1050" b="1" u="sng" dirty="0">
                          <a:effectLst/>
                          <a:latin typeface="Calibri" panose="020F0502020204030204" pitchFamily="34" charset="0"/>
                          <a:ea typeface="Times New Roman" panose="02020603050405020304" pitchFamily="18" charset="0"/>
                          <a:cs typeface="Calibri" panose="020F0502020204030204" pitchFamily="34" charset="0"/>
                        </a:rPr>
                        <a:t>L</a:t>
                      </a:r>
                      <a:r>
                        <a:rPr lang="en-GB" sz="1050" b="1" u="sng" dirty="0" err="1">
                          <a:effectLst/>
                          <a:latin typeface="Calibri" panose="020F0502020204030204" pitchFamily="34" charset="0"/>
                          <a:ea typeface="Times New Roman" panose="02020603050405020304" pitchFamily="18" charset="0"/>
                          <a:cs typeface="Calibri" panose="020F0502020204030204" pitchFamily="34" charset="0"/>
                        </a:rPr>
                        <a:t>iteracy</a:t>
                      </a:r>
                      <a:r>
                        <a:rPr lang="en-GB" sz="1050" b="1" u="sng" dirty="0">
                          <a:effectLst/>
                          <a:latin typeface="Calibri" panose="020F0502020204030204" pitchFamily="34" charset="0"/>
                          <a:ea typeface="Times New Roman" panose="02020603050405020304" pitchFamily="18" charset="0"/>
                          <a:cs typeface="Calibri" panose="020F0502020204030204" pitchFamily="34" charset="0"/>
                        </a:rPr>
                        <a:t> Focus: (class specific)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US" sz="900" u="none" strike="noStrike" dirty="0">
                          <a:effectLst/>
                          <a:latin typeface="Calibri" panose="020F0502020204030204" pitchFamily="34" charset="0"/>
                          <a:ea typeface="Times New Roman" panose="02020603050405020304" pitchFamily="18"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050" b="1" u="sng" dirty="0">
                          <a:effectLst/>
                          <a:latin typeface="Calibri" panose="020F0502020204030204" pitchFamily="34" charset="0"/>
                          <a:ea typeface="Times New Roman" panose="02020603050405020304" pitchFamily="18" charset="0"/>
                          <a:cs typeface="Calibri" panose="020F0502020204030204" pitchFamily="34" charset="0"/>
                        </a:rPr>
                        <a:t>Where next?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This unit prepares you for: </a:t>
                      </a:r>
                    </a:p>
                    <a:p>
                      <a:pPr marL="171450" indent="-171450" algn="l">
                        <a:lnSpc>
                          <a:spcPct val="107000"/>
                        </a:lnSpc>
                        <a:spcAft>
                          <a:spcPts val="800"/>
                        </a:spcAft>
                        <a:buFont typeface="Arial" panose="020B0604020202020204" pitchFamily="34" charset="0"/>
                        <a:buChar char="•"/>
                      </a:pPr>
                      <a:r>
                        <a:rPr lang="en-GB"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Reading and analysing a play – Macbeth and An Inspector Calls</a:t>
                      </a:r>
                    </a:p>
                    <a:p>
                      <a:pPr marL="171450" indent="-171450" algn="l">
                        <a:lnSpc>
                          <a:spcPct val="107000"/>
                        </a:lnSpc>
                        <a:spcAft>
                          <a:spcPts val="800"/>
                        </a:spcAft>
                        <a:buFont typeface="Arial" panose="020B0604020202020204" pitchFamily="34" charset="0"/>
                        <a:buChar char="•"/>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t>
                      </a:r>
                      <a:r>
                        <a:rPr lang="en-GB"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valuating literary themes of: conventions of a comedy, patriarchy, power, order and disorder, dramatic irony, chaos, conflict, the supernatural – these will all feature in Macbeth (Y10)</a:t>
                      </a:r>
                    </a:p>
                  </a:txBody>
                  <a:tcPr marL="114300" marR="114300" marT="0" marB="0"/>
                </a:tc>
                <a:extLst>
                  <a:ext uri="{0D108BD9-81ED-4DB2-BD59-A6C34878D82A}">
                    <a16:rowId xmlns:a16="http://schemas.microsoft.com/office/drawing/2014/main" val="2084189082"/>
                  </a:ext>
                </a:extLst>
              </a:tr>
            </a:tbl>
          </a:graphicData>
        </a:graphic>
      </p:graphicFrame>
      <p:sp>
        <p:nvSpPr>
          <p:cNvPr id="14" name="Text Box 3">
            <a:extLst>
              <a:ext uri="{FF2B5EF4-FFF2-40B4-BE49-F238E27FC236}">
                <a16:creationId xmlns:a16="http://schemas.microsoft.com/office/drawing/2014/main" id="{E645F3CF-C629-474B-BF50-185D41779787}"/>
              </a:ext>
            </a:extLst>
          </p:cNvPr>
          <p:cNvSpPr txBox="1"/>
          <p:nvPr/>
        </p:nvSpPr>
        <p:spPr>
          <a:xfrm>
            <a:off x="6930534" y="268157"/>
            <a:ext cx="5068810" cy="2075551"/>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effectLst/>
                <a:latin typeface="Calibri"/>
                <a:ea typeface="Calibri" panose="020F0502020204030204" pitchFamily="34" charset="0"/>
                <a:cs typeface="Times New Roman"/>
              </a:rPr>
              <a:t>The bigger picture </a:t>
            </a:r>
          </a:p>
          <a:p>
            <a:pPr>
              <a:lnSpc>
                <a:spcPct val="107000"/>
              </a:lnSpc>
            </a:pPr>
            <a:r>
              <a:rPr lang="en-GB" sz="1050" b="1" dirty="0">
                <a:latin typeface="Calibri"/>
                <a:ea typeface="Calibri" panose="020F0502020204030204" pitchFamily="34" charset="0"/>
                <a:cs typeface="Times New Roman"/>
              </a:rPr>
              <a:t>Careers</a:t>
            </a:r>
            <a:r>
              <a:rPr lang="en-GB" sz="1050" dirty="0">
                <a:latin typeface="Calibri"/>
                <a:ea typeface="Calibri" panose="020F0502020204030204" pitchFamily="34" charset="0"/>
                <a:cs typeface="Times New Roman"/>
              </a:rPr>
              <a:t>: literary critic, playwright, social rights campaigner</a:t>
            </a:r>
          </a:p>
          <a:p>
            <a:pPr>
              <a:lnSpc>
                <a:spcPct val="107000"/>
              </a:lnSpc>
            </a:pPr>
            <a:r>
              <a:rPr lang="en-GB" sz="1050" b="1" dirty="0">
                <a:effectLst/>
                <a:latin typeface="Calibri"/>
                <a:ea typeface="Calibri" panose="020F0502020204030204" pitchFamily="34" charset="0"/>
                <a:cs typeface="Times New Roman"/>
              </a:rPr>
              <a:t>RSE</a:t>
            </a:r>
            <a:r>
              <a:rPr lang="en-GB" sz="1050" dirty="0">
                <a:effectLst/>
                <a:latin typeface="Calibri"/>
                <a:ea typeface="Calibri" panose="020F0502020204030204" pitchFamily="34" charset="0"/>
                <a:cs typeface="Times New Roman"/>
              </a:rPr>
              <a:t>: empathising with multiple characters and viewpoints / evaluating </a:t>
            </a:r>
            <a:r>
              <a:rPr lang="en-GB" sz="1050" dirty="0">
                <a:latin typeface="Calibri"/>
                <a:ea typeface="Calibri" panose="020F0502020204030204" pitchFamily="34" charset="0"/>
                <a:cs typeface="Times New Roman"/>
              </a:rPr>
              <a:t>power within relationships / arranged marriage</a:t>
            </a:r>
            <a:endParaRPr lang="en-GB" sz="1050" dirty="0">
              <a:effectLst/>
              <a:latin typeface="Calibri"/>
              <a:ea typeface="Calibri" panose="020F0502020204030204" pitchFamily="34" charset="0"/>
              <a:cs typeface="Times New Roman"/>
            </a:endParaRPr>
          </a:p>
          <a:p>
            <a:pPr>
              <a:lnSpc>
                <a:spcPct val="107000"/>
              </a:lnSpc>
            </a:pPr>
            <a:r>
              <a:rPr lang="en-GB" sz="1050" b="1" dirty="0">
                <a:latin typeface="Calibri"/>
                <a:ea typeface="Calibri" panose="020F0502020204030204" pitchFamily="34" charset="0"/>
                <a:cs typeface="Times New Roman"/>
              </a:rPr>
              <a:t>Transferable learning</a:t>
            </a:r>
            <a:endParaRPr lang="en-GB" sz="1000" dirty="0">
              <a:effectLst/>
              <a:latin typeface="Calibri"/>
              <a:ea typeface="Calibri" panose="020F0502020204030204" pitchFamily="34" charset="0"/>
              <a:cs typeface="Times New Roman"/>
            </a:endParaRP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Key literary themes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Close reading skills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Written analysis skills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Written evaluative skills</a:t>
            </a:r>
          </a:p>
        </p:txBody>
      </p:sp>
    </p:spTree>
    <p:extLst>
      <p:ext uri="{BB962C8B-B14F-4D97-AF65-F5344CB8AC3E}">
        <p14:creationId xmlns:p14="http://schemas.microsoft.com/office/powerpoint/2010/main" val="2557143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633</Words>
  <Application>Microsoft Office PowerPoint</Application>
  <PresentationFormat>Widescreen</PresentationFormat>
  <Paragraphs>49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Gibaud, Tobias</dc:creator>
  <cp:lastModifiedBy>Gibaud, Tobias</cp:lastModifiedBy>
  <cp:revision>14</cp:revision>
  <dcterms:created xsi:type="dcterms:W3CDTF">2022-02-16T13:07:44Z</dcterms:created>
  <dcterms:modified xsi:type="dcterms:W3CDTF">2022-02-16T14:36:15Z</dcterms:modified>
</cp:coreProperties>
</file>