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74926-0DB1-419D-8214-76D69420FB39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ADF91-0ADB-4213-BE52-DA0876B1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0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97BBF-8D3D-436C-91B2-3F2A168CE8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8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22CD-3E48-48E3-AB25-76014656C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6D8FD-2E21-4B1D-B5BF-1916166A6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BA593-49D4-428F-84DD-E1C05DD0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72B75-FD9A-44F5-A074-080E2ED6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C6608-DAF9-4B85-A3E8-7541D3C8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4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890F-3B0C-4A64-8FF4-EE0325B7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C899E-8F91-48E2-9B72-79D17202C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43F1-DF64-4D3E-916F-32132DF5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1E235-A250-424F-B354-D9551C88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A70-CB8F-4D6A-BA76-793217F0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1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C9F19-7006-46F5-94EB-A6273A6E2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147AA-96E8-4004-B372-EE0F5FE98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8BF51-B3C5-4014-B451-0B243FE0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2878E-ED7B-4CD8-931C-FD597563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ECA8E-7261-449E-984E-EB9A3748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069D-E1AE-4704-BF8B-65286B54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DCC7E-AF4C-45B4-A1A2-939832C62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1249D-5AC7-4DD5-B835-D224E2A3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F388E-64D6-4019-B66E-93C722A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CA689-F724-4E63-8B45-B6DCFD28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F8408-4916-49B0-8860-F4A145C4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6A656-0609-429E-B173-50DF1EA1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4B42B-3096-48E2-8A69-CE20BB2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EA8F-CA35-443B-847B-FE4BEE93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0085C-E38D-40FD-9B1F-6FF7D3B0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9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E069-7138-4829-AC88-D5221B91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23D7F-AFFC-4CD6-A107-378310410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5738C-54FE-4F0C-9E69-B9470F148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F786A-CB64-4FDF-891F-7279D61D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761A7-0E67-40FB-B4C5-5BF6077F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AD4F3-9216-4596-9BA6-1FE03911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7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4CEE-149E-45F7-8FA4-1B8EAE7D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9C2DA-177C-4F49-A853-8CC54E08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D35AA-237C-4CBC-BF26-77AB72C9D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9A08E-9DC3-4C4F-9A26-43AAB14F4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4DE60-CBD0-4231-BE72-D2927EF3F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13484-5A01-4369-92D6-A38C0069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043340-37E2-499B-A755-06E9173C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1E14F-2D67-46EB-974A-0AF3E93A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B71A-F117-46B7-8A7B-4C5E60CB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DFA2D-9B1C-4973-AA83-1B6383A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7A0F6-04D0-418B-87ED-8FB02A4F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141E7-EC60-4E88-8375-69044C24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3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24EB52-7068-4A6E-ABF8-DF5E3928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E1DE41-1C9A-4ABF-9206-8B239A24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B667A-8F52-4246-908C-3F5CD610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C5D-B19E-4ACF-805B-BA2C6E40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F95EE-5EF4-40F7-8F1F-2BC6C5A69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A6C5A-1604-49F1-8B54-1AC1F29A1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4788E-DC96-4595-871A-A4955BD7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52B0A-4A67-4797-A76F-90939389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4F5BE-5D61-4B6B-BE6F-C4F96D83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6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C5A-860B-4573-B3B0-82F2F7D1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1C320-EF3B-4337-A40B-F5B903A73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8991C-98A7-4DD0-ADA0-6FCF1D4D1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5415D-6027-459F-BAB8-0800184F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90EB2-775B-4F7E-AF71-AAA28E9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6EEF-8DC7-4F74-BD26-B87992CA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B9987-E063-48E1-8B98-709D671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84BE1-C37F-4332-939A-F706FFF74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C093-2EF4-4ED0-9135-B1D016A72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58C0-07B7-499A-8AEB-5B811017721A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96F8A-AF51-4249-BAED-7D4D1683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4A47-23F6-4BE2-A96F-D1D092869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7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>
            <a:extLst>
              <a:ext uri="{FF2B5EF4-FFF2-40B4-BE49-F238E27FC236}">
                <a16:creationId xmlns:a16="http://schemas.microsoft.com/office/drawing/2014/main" id="{4DC9C0DB-C06C-4B2E-9803-7AE681216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42" y="121869"/>
            <a:ext cx="641794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Journey of knowledge: </a:t>
            </a:r>
            <a:r>
              <a:rPr lang="en-GB" sz="1600" b="1" dirty="0">
                <a:latin typeface="Calibri"/>
                <a:ea typeface="Calibri" panose="020F0502020204030204" pitchFamily="34" charset="0"/>
                <a:cs typeface="Times New Roman"/>
              </a:rPr>
              <a:t>Noughts and Crosses - Reading</a:t>
            </a:r>
            <a:endParaRPr lang="en-GB" sz="1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65341" y="561270"/>
            <a:ext cx="6417945" cy="163615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GB" sz="1100" b="1" kern="12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Times New Roman"/>
              </a:rPr>
              <a:t>Context and Introduction to Unit:</a:t>
            </a:r>
          </a:p>
          <a:p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unit, pupils will learn about stagecraft. They will understand how a novel has been adapted for the stage and will be able to evaluate </a:t>
            </a:r>
            <a:r>
              <a:rPr lang="en-GB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uthorial intent through analysing the use of staging and stage directions. Pupils will reflect on a wide range of societal issues such as: racism, inequality, diversity and gender and will demonstrate that they can write analytically about specific character and themes. </a:t>
            </a:r>
            <a:r>
              <a:rPr lang="en-GB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of the above will give pupils a solid foundation for reading Shakespeare in years 9 and 10.</a:t>
            </a:r>
            <a:endParaRPr lang="en-GB" sz="11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1100" dirty="0"/>
              <a:t>What impression is created of Callum in the extract?</a:t>
            </a:r>
          </a:p>
          <a:p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sz="1100" dirty="0">
                <a:solidFill>
                  <a:sysClr val="windowText" lastClr="000000"/>
                </a:solidFill>
              </a:rPr>
              <a:t>How far does Blackman present Callum as a victim in the play?</a:t>
            </a:r>
            <a:endParaRPr lang="en-GB" sz="11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BC1400-C5D6-4C46-AB07-B4C7B3C79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975073"/>
              </p:ext>
            </p:extLst>
          </p:nvPr>
        </p:nvGraphicFramePr>
        <p:xfrm>
          <a:off x="165341" y="2197420"/>
          <a:ext cx="11818722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8246">
                  <a:extLst>
                    <a:ext uri="{9D8B030D-6E8A-4147-A177-3AD203B41FA5}">
                      <a16:colId xmlns:a16="http://schemas.microsoft.com/office/drawing/2014/main" val="3916695900"/>
                    </a:ext>
                  </a:extLst>
                </a:gridCol>
                <a:gridCol w="4130757">
                  <a:extLst>
                    <a:ext uri="{9D8B030D-6E8A-4147-A177-3AD203B41FA5}">
                      <a16:colId xmlns:a16="http://schemas.microsoft.com/office/drawing/2014/main" val="843869493"/>
                    </a:ext>
                  </a:extLst>
                </a:gridCol>
                <a:gridCol w="3569719">
                  <a:extLst>
                    <a:ext uri="{9D8B030D-6E8A-4147-A177-3AD203B41FA5}">
                      <a16:colId xmlns:a16="http://schemas.microsoft.com/office/drawing/2014/main" val="1895939710"/>
                    </a:ext>
                  </a:extLst>
                </a:gridCol>
              </a:tblGrid>
              <a:tr h="3707117">
                <a:tc>
                  <a:txBody>
                    <a:bodyPr/>
                    <a:lstStyle/>
                    <a:p>
                      <a:pPr lvl="0"/>
                      <a:r>
                        <a:rPr lang="en-GB" sz="1200" b="1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Core Knowledge: </a:t>
                      </a:r>
                      <a:r>
                        <a:rPr lang="en-GB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by the end of the unit, I will be able to answer the following questions: </a:t>
                      </a:r>
                    </a:p>
                    <a:p>
                      <a:pPr lvl="0"/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stagecraft?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are stage directions important?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inequality conveyed through the homes of the characters?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Why/how is tension built?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the character </a:t>
                      </a:r>
                      <a:r>
                        <a:rPr lang="en-GB" sz="12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Sephy</a:t>
                      </a: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begin to change?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the character Callum change?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character progression?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violence presented in key scenes?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are stage directions used to present a significant relationship?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conflict created through the language used by the characters?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would a playwright use a character to reflect a societal issue?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forms can discrimination take?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staging build tension?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are monologues important? What do they reveal?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injustice presented in the play?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How far does Blackman present Callum as a victim in the play?</a:t>
                      </a:r>
                      <a:endParaRPr lang="en-GB" sz="12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 of themes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behaviour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Discrimination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Diversity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Inequality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/>
                        </a:rPr>
                        <a:t>Key Skills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Arial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the end of the scheme, pupils should be able to: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impressions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 evidence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Offer detailed analysis, using ‘zoom’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 to comment on the purpose and authorial intent  (more secure depending on ability)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Offer links to context and use these to illuminate analysis 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Vocabulary: </a:t>
                      </a: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All keywords should be defined using the Collins Dictionary</a:t>
                      </a:r>
                      <a:r>
                        <a:rPr lang="en-GB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 </a:t>
                      </a:r>
                      <a:r>
                        <a:rPr lang="en-GB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connotation, discrimination, oppressed, prejudice,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inequality, adaptation, stage directions, monologue, dialogue, segregation, juxtaposition, intolerance, agitator, slur, foreshadow, transformation, aside, superior, inferior, reconciliation, catalyst, characterisation, significance, tension, conflict,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Personal Development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SMSC: understanding different relationships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Understanding morality and emotions.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Promoting diversity. Defending human rights.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L</a:t>
                      </a:r>
                      <a:r>
                        <a:rPr lang="en-GB" sz="1200" b="1" u="sng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iteracy</a:t>
                      </a:r>
                      <a:r>
                        <a:rPr lang="en-GB" sz="12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 Focus: (class specific) 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endParaRPr lang="en-GB" sz="1200" b="1" u="sng" dirty="0"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Where next?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u="none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Year 9 Romeo and Juliet [play]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u="none" dirty="0">
                          <a:effectLst/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(Noughts and Crosses is essentially a modern retelling of Shakespeare’s play: Romeo and Juliet. Pupils will daw upon their knowledge of stagecraft and characterisation that they have learned in this unit.)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1" u="sng" dirty="0">
                        <a:effectLst/>
                        <a:latin typeface="+mn-lt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84189082"/>
                  </a:ext>
                </a:extLst>
              </a:tr>
            </a:tbl>
          </a:graphicData>
        </a:graphic>
      </p:graphicFrame>
      <p:sp>
        <p:nvSpPr>
          <p:cNvPr id="14" name="Text Box 3">
            <a:extLst>
              <a:ext uri="{FF2B5EF4-FFF2-40B4-BE49-F238E27FC236}">
                <a16:creationId xmlns:a16="http://schemas.microsoft.com/office/drawing/2014/main" id="{E645F3CF-C629-474B-BF50-185D41779787}"/>
              </a:ext>
            </a:extLst>
          </p:cNvPr>
          <p:cNvSpPr txBox="1"/>
          <p:nvPr/>
        </p:nvSpPr>
        <p:spPr>
          <a:xfrm>
            <a:off x="6915254" y="121869"/>
            <a:ext cx="5068810" cy="207555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The bigger picture </a:t>
            </a: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Careers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: teacher, lecturer, historian, classicist </a:t>
            </a:r>
          </a:p>
          <a:p>
            <a:pPr>
              <a:lnSpc>
                <a:spcPct val="107000"/>
              </a:lnSpc>
            </a:pPr>
            <a:r>
              <a:rPr lang="en-GB" sz="105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RSE</a:t>
            </a: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 understanding aspects of human behaviour</a:t>
            </a:r>
          </a:p>
          <a:p>
            <a:pPr>
              <a:lnSpc>
                <a:spcPct val="107000"/>
              </a:lnSpc>
            </a:pPr>
            <a:endParaRPr lang="en-GB" sz="1050" b="1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Transferable learning: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Stagecraft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Evaluating viewpoints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Analytical writing</a:t>
            </a:r>
            <a:endParaRPr lang="en-GB" sz="10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Calibri"/>
              <a:ea typeface="Calibri" panose="020F050202020403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714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82BD2D161C6F4D8E18A56149BECE2D" ma:contentTypeVersion="12" ma:contentTypeDescription="Create a new document." ma:contentTypeScope="" ma:versionID="cc6db1c1c4b0afd5b2102112d317d1f7">
  <xsd:schema xmlns:xsd="http://www.w3.org/2001/XMLSchema" xmlns:xs="http://www.w3.org/2001/XMLSchema" xmlns:p="http://schemas.microsoft.com/office/2006/metadata/properties" xmlns:ns2="5522a256-5621-4a58-919d-ac76a57763ac" xmlns:ns3="a48a2e6d-d5e5-459f-9539-1d0e3cf773ef" targetNamespace="http://schemas.microsoft.com/office/2006/metadata/properties" ma:root="true" ma:fieldsID="9b6a832b151f1dcc5fb96c2ba51dca33" ns2:_="" ns3:_="">
    <xsd:import namespace="5522a256-5621-4a58-919d-ac76a57763ac"/>
    <xsd:import namespace="a48a2e6d-d5e5-459f-9539-1d0e3cf773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2a256-5621-4a58-919d-ac76a5776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a2e6d-d5e5-459f-9539-1d0e3cf773e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D0892D-6F87-4718-8BD9-E30398C006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22a256-5621-4a58-919d-ac76a57763ac"/>
    <ds:schemaRef ds:uri="a48a2e6d-d5e5-459f-9539-1d0e3cf773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CE85AA-F83C-4DBD-AFC7-71D93CBCA087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a48a2e6d-d5e5-459f-9539-1d0e3cf773ef"/>
    <ds:schemaRef ds:uri="http://www.w3.org/XML/1998/namespace"/>
    <ds:schemaRef ds:uri="http://schemas.microsoft.com/office/2006/metadata/properties"/>
    <ds:schemaRef ds:uri="5522a256-5621-4a58-919d-ac76a57763ac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0E86E3C-9FDD-4748-ACFE-DBB6D5EBA5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523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Gibaud, Tobias</dc:creator>
  <cp:lastModifiedBy>Gibaud, Tobias</cp:lastModifiedBy>
  <cp:revision>22</cp:revision>
  <cp:lastPrinted>2023-01-09T08:20:13Z</cp:lastPrinted>
  <dcterms:created xsi:type="dcterms:W3CDTF">2022-02-16T13:07:44Z</dcterms:created>
  <dcterms:modified xsi:type="dcterms:W3CDTF">2023-01-09T11:05:41Z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0x0101004C82BD2D161C6F4D8E18A56149BECE2D</vt:lpwstr>
  </property>
</Properties>
</file>