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0" d="100"/>
          <a:sy n="100" d="100"/>
        </p:scale>
        <p:origin x="9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C58E3-C553-434C-BB72-6941D27CF239}" type="datetimeFigureOut">
              <a:rPr lang="en-GB" smtClean="0"/>
              <a:t>07/01/2023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3B14AB-55E3-4E83-AD14-FBF50BF6CE57}" type="slidenum">
              <a:rPr lang="en-GB" smtClean="0"/>
              <a:t>‹#›</a:t>
            </a:fld>
            <a:endParaRPr lang="en-GB"/>
          </a:p>
        </p:txBody>
      </p:sp>
    </p:spTree>
    <p:extLst>
      <p:ext uri="{BB962C8B-B14F-4D97-AF65-F5344CB8AC3E}">
        <p14:creationId xmlns:p14="http://schemas.microsoft.com/office/powerpoint/2010/main" val="65436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CF97BBF-8D3D-436C-91B2-3F2A168CE847}" type="slidenum">
              <a:rPr lang="en-GB" smtClean="0"/>
              <a:t>1</a:t>
            </a:fld>
            <a:endParaRPr lang="en-GB"/>
          </a:p>
        </p:txBody>
      </p:sp>
    </p:spTree>
    <p:extLst>
      <p:ext uri="{BB962C8B-B14F-4D97-AF65-F5344CB8AC3E}">
        <p14:creationId xmlns:p14="http://schemas.microsoft.com/office/powerpoint/2010/main" val="19923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D7144-1589-4BDB-BD0B-852EBEBA0D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FD07D7-1740-4D35-8044-D328197661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0371DA-7F89-4D3B-B242-8D20953B88B4}"/>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14042591-58E1-4CF2-B00E-58E7BCEBE5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D14159-4D0A-46DF-9B6C-A0D128263046}"/>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293445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E2719-1A90-4525-97DC-C15C57E69A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4722D9-0F05-40F1-96E9-255F4ADE79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68A07F-1307-4EF1-AC0B-3198F6F088ED}"/>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0C23EF7A-51E1-49D1-B269-3EB47B7F0E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7E0F80-CA1C-43B9-BB55-BDFEEEFBDC6B}"/>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313772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338B00-CD5B-4C7B-8095-DF8BE14EDF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63AD99-D596-4E24-8462-94ABA7F225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4C84DA-CC0A-4F22-B8D6-F58C32599257}"/>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BD8E8C26-680A-42F9-B976-5807B87619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54371-8E0E-40F9-A6BA-9CFB9848583C}"/>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1930055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0B3CD-2398-4AEF-ADF0-672E287122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EE25D9-D3FF-4833-B86F-A30C33EADC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AB0421-FBBE-46C3-9269-3F657AAF70FB}"/>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718CAF4E-94C7-4DE7-8210-994D3555A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C221E2-2F37-4612-A95E-0A20251367A1}"/>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3443859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70B6B-E518-4F8D-A117-1CD58C3B0A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D5A0A9A-84E1-41FA-B76A-E5EEF18725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3F21E28-4D0D-4A91-AB88-BCC2236DC238}"/>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990D4891-2822-4F14-989C-D91BB40DD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BAB147-F490-48C2-B186-2CE1B3BF064D}"/>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142789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E2CB2-0A8E-4724-AB09-A9E5C96ACA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A11DE8-D4E4-42AF-818B-6C7FD960155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485B77-4F6F-44C1-A58C-97F0325008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C208B6-6D63-412C-B2E2-EA61A5293DC7}"/>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6" name="Footer Placeholder 5">
            <a:extLst>
              <a:ext uri="{FF2B5EF4-FFF2-40B4-BE49-F238E27FC236}">
                <a16:creationId xmlns:a16="http://schemas.microsoft.com/office/drawing/2014/main" id="{AF7756DB-D475-4959-A4DC-24EAA3D370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A2E2C1-D7CD-4F92-BCEA-EC885383B365}"/>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57428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6D0E7-15E4-4EBD-BC0F-F6A505A84C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9BC054-2439-4502-AA75-7E01C43A98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6AA05D8-A9AC-4CEB-A2E3-791F5953BB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C47C86-256B-43BD-9FAF-02C33402FF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93B501-FAB1-48EF-8AA5-F4E8152E202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473E0E7-BB6D-461C-998E-079E31428E0D}"/>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8" name="Footer Placeholder 7">
            <a:extLst>
              <a:ext uri="{FF2B5EF4-FFF2-40B4-BE49-F238E27FC236}">
                <a16:creationId xmlns:a16="http://schemas.microsoft.com/office/drawing/2014/main" id="{89AB6206-BFD7-4839-B76D-0EB95F007F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797D59E-5F7D-40A6-855C-F2623F33A37C}"/>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45377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0E05E-87B6-4B60-A72A-DB0F07B9994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5100FDD-6829-4F29-87F7-6ED716356BAF}"/>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4" name="Footer Placeholder 3">
            <a:extLst>
              <a:ext uri="{FF2B5EF4-FFF2-40B4-BE49-F238E27FC236}">
                <a16:creationId xmlns:a16="http://schemas.microsoft.com/office/drawing/2014/main" id="{0FBD05B4-C725-4258-8AEF-096C5C6062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8BD5F2C-277D-4084-9E5F-8FF9C68A136D}"/>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362818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4C81DA-7662-4CF9-8124-D2DE3A1DD229}"/>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3" name="Footer Placeholder 2">
            <a:extLst>
              <a:ext uri="{FF2B5EF4-FFF2-40B4-BE49-F238E27FC236}">
                <a16:creationId xmlns:a16="http://schemas.microsoft.com/office/drawing/2014/main" id="{422DF15B-721D-46FA-B3AF-67D40EAA948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63AA936-7283-4DA6-8353-3D74A598861A}"/>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192131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DD9E7-D7FC-40F7-B128-021D08803C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819397-B6D9-4FD8-B889-2EA36AEDB0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34FFB6-276C-43CD-9EAF-4D58A4A83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6A55EE-97B0-4F0C-982A-30BB1CB382CB}"/>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6" name="Footer Placeholder 5">
            <a:extLst>
              <a:ext uri="{FF2B5EF4-FFF2-40B4-BE49-F238E27FC236}">
                <a16:creationId xmlns:a16="http://schemas.microsoft.com/office/drawing/2014/main" id="{88D15743-9016-42DB-A608-E59808D85B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9C348B-897F-44A3-BE74-92B2B8CD6D2F}"/>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649783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F9C6-1B2B-4804-A6EB-B81C0EE46D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277EC8-7036-48D9-BDF4-ECCC1208F4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BAF756-78B7-4AD0-9210-A3DCE2ABA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031ED5-3B2A-4980-BD5B-4EC8D6D0763F}"/>
              </a:ext>
            </a:extLst>
          </p:cNvPr>
          <p:cNvSpPr>
            <a:spLocks noGrp="1"/>
          </p:cNvSpPr>
          <p:nvPr>
            <p:ph type="dt" sz="half" idx="10"/>
          </p:nvPr>
        </p:nvSpPr>
        <p:spPr/>
        <p:txBody>
          <a:bodyPr/>
          <a:lstStyle/>
          <a:p>
            <a:fld id="{3DD2423D-C5E8-4FB1-887F-737E772A76E0}" type="datetimeFigureOut">
              <a:rPr lang="en-GB" smtClean="0"/>
              <a:t>07/01/2023</a:t>
            </a:fld>
            <a:endParaRPr lang="en-GB"/>
          </a:p>
        </p:txBody>
      </p:sp>
      <p:sp>
        <p:nvSpPr>
          <p:cNvPr id="6" name="Footer Placeholder 5">
            <a:extLst>
              <a:ext uri="{FF2B5EF4-FFF2-40B4-BE49-F238E27FC236}">
                <a16:creationId xmlns:a16="http://schemas.microsoft.com/office/drawing/2014/main" id="{4C3112C5-9E81-4B67-8066-10A44E8E3A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72A5E6-11D6-4CCC-A3AE-525005E8CE12}"/>
              </a:ext>
            </a:extLst>
          </p:cNvPr>
          <p:cNvSpPr>
            <a:spLocks noGrp="1"/>
          </p:cNvSpPr>
          <p:nvPr>
            <p:ph type="sldNum" sz="quarter" idx="12"/>
          </p:nvPr>
        </p:nvSpPr>
        <p:spPr/>
        <p:txBody>
          <a:bodyPr/>
          <a:lstStyle/>
          <a:p>
            <a:fld id="{72BEBB65-684F-4C83-A36C-4CF068AE6791}" type="slidenum">
              <a:rPr lang="en-GB" smtClean="0"/>
              <a:t>‹#›</a:t>
            </a:fld>
            <a:endParaRPr lang="en-GB"/>
          </a:p>
        </p:txBody>
      </p:sp>
    </p:spTree>
    <p:extLst>
      <p:ext uri="{BB962C8B-B14F-4D97-AF65-F5344CB8AC3E}">
        <p14:creationId xmlns:p14="http://schemas.microsoft.com/office/powerpoint/2010/main" val="1532986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CB0943-842D-4786-995B-FCF5A959E4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CF486-80A7-4D43-A0D4-246F6FA903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4951F9-B5DB-426C-9D7C-6AAFAB149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2423D-C5E8-4FB1-887F-737E772A76E0}" type="datetimeFigureOut">
              <a:rPr lang="en-GB" smtClean="0"/>
              <a:t>07/01/2023</a:t>
            </a:fld>
            <a:endParaRPr lang="en-GB"/>
          </a:p>
        </p:txBody>
      </p:sp>
      <p:sp>
        <p:nvSpPr>
          <p:cNvPr id="5" name="Footer Placeholder 4">
            <a:extLst>
              <a:ext uri="{FF2B5EF4-FFF2-40B4-BE49-F238E27FC236}">
                <a16:creationId xmlns:a16="http://schemas.microsoft.com/office/drawing/2014/main" id="{9FB27B91-CC95-49EF-BD77-3F4FF111E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D5CF25-B0E7-49C2-BD22-984CDDF43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EBB65-684F-4C83-A36C-4CF068AE6791}" type="slidenum">
              <a:rPr lang="en-GB" smtClean="0"/>
              <a:t>‹#›</a:t>
            </a:fld>
            <a:endParaRPr lang="en-GB"/>
          </a:p>
        </p:txBody>
      </p:sp>
    </p:spTree>
    <p:extLst>
      <p:ext uri="{BB962C8B-B14F-4D97-AF65-F5344CB8AC3E}">
        <p14:creationId xmlns:p14="http://schemas.microsoft.com/office/powerpoint/2010/main" val="3577684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a:extLst>
              <a:ext uri="{FF2B5EF4-FFF2-40B4-BE49-F238E27FC236}">
                <a16:creationId xmlns:a16="http://schemas.microsoft.com/office/drawing/2014/main" id="{4DC9C0DB-C06C-4B2E-9803-7AE6812167D7}"/>
              </a:ext>
            </a:extLst>
          </p:cNvPr>
          <p:cNvSpPr txBox="1">
            <a:spLocks noChangeArrowheads="1"/>
          </p:cNvSpPr>
          <p:nvPr/>
        </p:nvSpPr>
        <p:spPr bwMode="auto">
          <a:xfrm>
            <a:off x="165342" y="268157"/>
            <a:ext cx="6417945" cy="3619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Journey of knowledge: Y9 Introduction to Romantic Poetry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4">
            <a:extLst>
              <a:ext uri="{FF2B5EF4-FFF2-40B4-BE49-F238E27FC236}">
                <a16:creationId xmlns:a16="http://schemas.microsoft.com/office/drawing/2014/main" id="{31CB9A6E-E90D-41E8-AD2D-6A0C767F502F}"/>
              </a:ext>
            </a:extLst>
          </p:cNvPr>
          <p:cNvSpPr txBox="1"/>
          <p:nvPr/>
        </p:nvSpPr>
        <p:spPr>
          <a:xfrm>
            <a:off x="165342" y="725130"/>
            <a:ext cx="6417945" cy="1618578"/>
          </a:xfrm>
          <a:prstGeom prst="rect">
            <a:avLst/>
          </a:prstGeom>
          <a:solidFill>
            <a:schemeClr val="accent5">
              <a:lumMod val="20000"/>
              <a:lumOff val="80000"/>
            </a:schemeClr>
          </a:solidFill>
          <a:ln w="3175">
            <a:noFill/>
          </a:ln>
        </p:spPr>
        <p:txBody>
          <a:bodyPr wrap="square" rtlCol="0">
            <a:noAutofit/>
          </a:bodyPr>
          <a:lstStyle/>
          <a:p>
            <a:r>
              <a:rPr lang="en-GB"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Context and Introduction to Unit: </a:t>
            </a:r>
            <a:r>
              <a:rPr lang="en-GB"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unit you will explore the key literary </a:t>
            </a: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movement: Romanticism – specifically within Romantic Poetry. We will be learning about who the Romantics were and what they cared about. We will be finding out more about the lives and backgrounds of key Romantic poets: </a:t>
            </a:r>
            <a:r>
              <a:rPr lang="en-GB" sz="1000" dirty="0"/>
              <a:t>Blake, Wordsworth, Byron, Shelley, Keats, Browning and studying their poetry. </a:t>
            </a:r>
            <a:r>
              <a:rPr lang="en-GB"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 will practise close reading of poetry and we will develop ou</a:t>
            </a: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 skills of analysis to answer written tasks on poetry. </a:t>
            </a:r>
          </a:p>
          <a:p>
            <a:endPar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r>
              <a:rPr lang="en-GB" sz="900" b="1" kern="1200" dirty="0">
                <a:solidFill>
                  <a:srgbClr val="000000"/>
                </a:solidFill>
                <a:effectLst/>
                <a:latin typeface="Times New Roman" panose="02020603050405020304" pitchFamily="18" charset="0"/>
                <a:ea typeface="Times New Roman" panose="02020603050405020304" pitchFamily="18" charset="0"/>
              </a:rPr>
              <a:t>P</a:t>
            </a:r>
            <a:r>
              <a:rPr lang="en-GB" sz="900" b="1" kern="1200" dirty="0">
                <a:solidFill>
                  <a:srgbClr val="000000"/>
                </a:solidFill>
                <a:effectLst/>
                <a:latin typeface="Calibri" panose="020F0502020204030204" pitchFamily="34" charset="0"/>
                <a:ea typeface="Times New Roman" panose="02020603050405020304" pitchFamily="18" charset="0"/>
              </a:rPr>
              <a:t>rior knowledge (KS2/KS3)</a:t>
            </a:r>
            <a:endParaRPr lang="en-GB" sz="1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rPr>
              <a:t>reading for comprehension, reading for inference</a:t>
            </a:r>
            <a:endParaRPr lang="en-GB" sz="1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rPr>
              <a:t>figurative language and its effect on the reader</a:t>
            </a:r>
            <a:endParaRPr lang="en-GB" sz="1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rPr>
              <a:t>voice and perspective in </a:t>
            </a:r>
            <a:r>
              <a:rPr lang="en-GB" sz="900" dirty="0">
                <a:latin typeface="Calibri" panose="020F0502020204030204" pitchFamily="34" charset="0"/>
                <a:ea typeface="Times New Roman" panose="02020603050405020304" pitchFamily="18" charset="0"/>
              </a:rPr>
              <a:t>writing</a:t>
            </a:r>
          </a:p>
          <a:p>
            <a:pPr marL="342900" lvl="0" indent="-342900">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rPr>
              <a:t>Summarising/using </a:t>
            </a:r>
            <a:r>
              <a:rPr lang="en-GB" sz="900" dirty="0">
                <a:latin typeface="Calibri" panose="020F0502020204030204" pitchFamily="34" charset="0"/>
                <a:ea typeface="Times New Roman" panose="02020603050405020304" pitchFamily="18" charset="0"/>
              </a:rPr>
              <a:t>evidence from the text/commenting on the effect of the writer’s use of language devices.</a:t>
            </a:r>
            <a:endParaRPr lang="en-GB" sz="1200" dirty="0">
              <a:effectLst/>
              <a:latin typeface="Times New Roman" panose="02020603050405020304" pitchFamily="18" charset="0"/>
              <a:ea typeface="Times New Roman" panose="02020603050405020304" pitchFamily="18" charset="0"/>
            </a:endParaRPr>
          </a:p>
        </p:txBody>
      </p:sp>
      <p:graphicFrame>
        <p:nvGraphicFramePr>
          <p:cNvPr id="5" name="Table 5">
            <a:extLst>
              <a:ext uri="{FF2B5EF4-FFF2-40B4-BE49-F238E27FC236}">
                <a16:creationId xmlns:a16="http://schemas.microsoft.com/office/drawing/2014/main" id="{07BC1400-C5D6-4C46-AB07-B4C7B3C79B0E}"/>
              </a:ext>
            </a:extLst>
          </p:cNvPr>
          <p:cNvGraphicFramePr>
            <a:graphicFrameLocks noGrp="1"/>
          </p:cNvGraphicFramePr>
          <p:nvPr>
            <p:extLst/>
          </p:nvPr>
        </p:nvGraphicFramePr>
        <p:xfrm>
          <a:off x="165342" y="2501002"/>
          <a:ext cx="11834002" cy="4284980"/>
        </p:xfrm>
        <a:graphic>
          <a:graphicData uri="http://schemas.openxmlformats.org/drawingml/2006/table">
            <a:tbl>
              <a:tblPr firstRow="1" bandRow="1">
                <a:tableStyleId>{5940675A-B579-460E-94D1-54222C63F5DA}</a:tableStyleId>
              </a:tblPr>
              <a:tblGrid>
                <a:gridCol w="3944667">
                  <a:extLst>
                    <a:ext uri="{9D8B030D-6E8A-4147-A177-3AD203B41FA5}">
                      <a16:colId xmlns:a16="http://schemas.microsoft.com/office/drawing/2014/main" val="3916695900"/>
                    </a:ext>
                  </a:extLst>
                </a:gridCol>
                <a:gridCol w="3893562">
                  <a:extLst>
                    <a:ext uri="{9D8B030D-6E8A-4147-A177-3AD203B41FA5}">
                      <a16:colId xmlns:a16="http://schemas.microsoft.com/office/drawing/2014/main" val="843869493"/>
                    </a:ext>
                  </a:extLst>
                </a:gridCol>
                <a:gridCol w="3995773">
                  <a:extLst>
                    <a:ext uri="{9D8B030D-6E8A-4147-A177-3AD203B41FA5}">
                      <a16:colId xmlns:a16="http://schemas.microsoft.com/office/drawing/2014/main" val="1895939710"/>
                    </a:ext>
                  </a:extLst>
                </a:gridCol>
              </a:tblGrid>
              <a:tr h="4255397">
                <a:tc>
                  <a:txBody>
                    <a:bodyPr/>
                    <a:lstStyle/>
                    <a:p>
                      <a:pPr algn="l">
                        <a:lnSpc>
                          <a:spcPct val="100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Core Knowledge: by the end of the unit, I will be able to answer the following questions.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Who are the Romantics? / What was the Romantic movement in the 18/19</a:t>
                      </a:r>
                      <a:r>
                        <a:rPr lang="en-GB" sz="1050" kern="1200" baseline="30000" dirty="0">
                          <a:solidFill>
                            <a:schemeClr val="tx1"/>
                          </a:solidFill>
                          <a:effectLst/>
                          <a:latin typeface="+mn-lt"/>
                          <a:ea typeface="+mn-ea"/>
                          <a:cs typeface="+mn-cs"/>
                        </a:rPr>
                        <a:t>th</a:t>
                      </a:r>
                      <a:r>
                        <a:rPr lang="en-GB" sz="1050" kern="1200" dirty="0">
                          <a:solidFill>
                            <a:schemeClr val="tx1"/>
                          </a:solidFill>
                          <a:effectLst/>
                          <a:latin typeface="+mn-lt"/>
                          <a:ea typeface="+mn-ea"/>
                          <a:cs typeface="+mn-cs"/>
                        </a:rPr>
                        <a:t> centuries?</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What are the primary concerns of the Romantics, explored through art?</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What does it mean to have an idealised view of something?</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Who are the Romantic Poets: Blake, Wordsworth, Byron, Shelley, Keats, Browning? What were their concerns?</a:t>
                      </a:r>
                    </a:p>
                    <a:p>
                      <a:pPr marL="0" indent="0">
                        <a:buFont typeface="Arial" panose="020B0604020202020204" pitchFamily="34" charset="0"/>
                        <a:buNone/>
                      </a:pPr>
                      <a:r>
                        <a:rPr lang="en-GB" sz="105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How did socio-economic factors of 17/18 century Britain influence the ideas within Romantic poetry?</a:t>
                      </a:r>
                    </a:p>
                    <a:p>
                      <a:pPr marL="0" indent="0">
                        <a:buFont typeface="Arial" panose="020B0604020202020204" pitchFamily="34" charset="0"/>
                        <a:buNone/>
                      </a:pPr>
                      <a:r>
                        <a:rPr lang="en-GB" sz="105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What was the Industrial Revolution?</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Why was the Industrial Revolution crucial to the Romantic movement?</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How do the ideas of Romanticism effect the way in which romantic relationships were explored in poetry?</a:t>
                      </a:r>
                    </a:p>
                    <a:p>
                      <a:pPr marL="171450" indent="-171450">
                        <a:buFont typeface="Arial" panose="020B0604020202020204" pitchFamily="34" charset="0"/>
                        <a:buChar char="•"/>
                      </a:pPr>
                      <a:endParaRPr lang="en-GB" sz="105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50" kern="1200" dirty="0">
                          <a:solidFill>
                            <a:schemeClr val="tx1"/>
                          </a:solidFill>
                          <a:effectLst/>
                          <a:latin typeface="+mn-lt"/>
                          <a:ea typeface="+mn-ea"/>
                          <a:cs typeface="+mn-cs"/>
                        </a:rPr>
                        <a:t>How is Romantic poetry used as a form of rebellion?</a:t>
                      </a:r>
                    </a:p>
                    <a:p>
                      <a:pPr algn="l">
                        <a:lnSpc>
                          <a:spcPct val="100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000" b="1" u="sng"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Core Knowledge</a:t>
                      </a:r>
                    </a:p>
                    <a:p>
                      <a:pPr lvl="0"/>
                      <a:r>
                        <a:rPr lang="en-GB" sz="1000" kern="1200" dirty="0">
                          <a:solidFill>
                            <a:schemeClr val="tx1"/>
                          </a:solidFill>
                          <a:effectLst/>
                          <a:latin typeface="+mn-lt"/>
                          <a:ea typeface="+mn-ea"/>
                          <a:cs typeface="+mn-cs"/>
                        </a:rPr>
                        <a:t>Knowledge of the ideas of the Romantics – childhood / nature / rebellion / emotion / love</a:t>
                      </a:r>
                    </a:p>
                    <a:p>
                      <a:pPr lvl="0"/>
                      <a:endParaRPr lang="en-GB" sz="900" kern="1200" dirty="0">
                        <a:solidFill>
                          <a:schemeClr val="tx1"/>
                        </a:solidFill>
                        <a:effectLst/>
                        <a:latin typeface="+mn-lt"/>
                        <a:ea typeface="+mn-ea"/>
                        <a:cs typeface="+mn-cs"/>
                      </a:endParaRPr>
                    </a:p>
                    <a:p>
                      <a:pPr lvl="0"/>
                      <a:r>
                        <a:rPr lang="en-GB" sz="1050" kern="1200" dirty="0">
                          <a:solidFill>
                            <a:schemeClr val="tx1"/>
                          </a:solidFill>
                          <a:effectLst/>
                          <a:latin typeface="+mn-lt"/>
                          <a:ea typeface="+mn-ea"/>
                          <a:cs typeface="+mn-cs"/>
                        </a:rPr>
                        <a:t>Knowledge of poetic features and devices and how they are used to affect meaning: stanza / symbolism / enjambment / caesura / metaphor / simile / personification / repetition / rhyme scheme / motif / semantic field /alliteration</a:t>
                      </a:r>
                    </a:p>
                    <a:p>
                      <a:endParaRPr lang="en-GB" sz="1000" b="0" u="none" kern="1200" dirty="0">
                        <a:solidFill>
                          <a:schemeClr val="tx1"/>
                        </a:solidFill>
                        <a:effectLst/>
                        <a:latin typeface="+mn-lt"/>
                        <a:ea typeface="+mn-ea"/>
                        <a:cs typeface="+mn-cs"/>
                      </a:endParaRPr>
                    </a:p>
                    <a:p>
                      <a:r>
                        <a:rPr lang="en-US" sz="1000" b="1" u="sng"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Key Skills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Symbol" panose="05050102010706020507" pitchFamily="18" charset="2"/>
                        <a:buChar char=""/>
                      </a:pPr>
                      <a:r>
                        <a:rPr lang="en-GB"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close reading: annotate poems / summarise / identify key ideas / identify language devices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Symbol" panose="05050102010706020507" pitchFamily="18" charset="2"/>
                        <a:buChar char=""/>
                      </a:pPr>
                      <a:r>
                        <a:rPr lang="en-GB"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Analyse language: select evidence / what, how, why analysis / word-level analysis / comment on the effect on the reader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Symbol" panose="05050102010706020507" pitchFamily="18" charset="2"/>
                        <a:buChar char=""/>
                      </a:pPr>
                      <a:r>
                        <a:rPr lang="en-GB"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Compare two poems: identify shared ideas / plan arguments / use comparison terms / provide overview</a:t>
                      </a:r>
                    </a:p>
                    <a:p>
                      <a:pPr marL="0" lvl="0" indent="0" algn="l">
                        <a:lnSpc>
                          <a:spcPct val="107000"/>
                        </a:lnSpc>
                        <a:spcAft>
                          <a:spcPts val="800"/>
                        </a:spcAft>
                        <a:buFont typeface="Symbol" panose="05050102010706020507" pitchFamily="18" charset="2"/>
                        <a:buNone/>
                      </a:pPr>
                      <a:r>
                        <a:rPr lang="en-GB" sz="10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Vocabulary</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c>
                  <a:txBody>
                    <a:bodyPr/>
                    <a:lstStyle/>
                    <a:p>
                      <a:pPr algn="l">
                        <a:lnSpc>
                          <a:spcPct val="107000"/>
                        </a:lnSpc>
                        <a:spcAft>
                          <a:spcPts val="800"/>
                        </a:spcAft>
                      </a:pPr>
                      <a:r>
                        <a:rPr lang="en-GB" sz="900" b="1" u="sng" dirty="0">
                          <a:effectLst/>
                          <a:latin typeface="Calibri" panose="020F0502020204030204" pitchFamily="34" charset="0"/>
                          <a:ea typeface="Times New Roman" panose="02020603050405020304" pitchFamily="18" charset="0"/>
                          <a:cs typeface="Calibri" panose="020F0502020204030204" pitchFamily="34" charset="0"/>
                        </a:rPr>
                        <a:t>Personal Development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800"/>
                        </a:spcAft>
                        <a:buFont typeface="Arial" panose="020B0604020202020204" pitchFamily="34" charset="0"/>
                        <a:buChar char="•"/>
                      </a:pPr>
                      <a:r>
                        <a:rPr lang="en-GB" sz="1000" dirty="0">
                          <a:effectLst/>
                          <a:latin typeface="Calibri" panose="020F0502020204030204" pitchFamily="34" charset="0"/>
                          <a:ea typeface="Times New Roman" panose="02020603050405020304" pitchFamily="18" charset="0"/>
                          <a:cs typeface="Calibri" panose="020F0502020204030204" pitchFamily="34" charset="0"/>
                        </a:rPr>
                        <a:t>Understand how Britain in the 18/19 centuries had a much more rigid class system. </a:t>
                      </a:r>
                    </a:p>
                    <a:p>
                      <a:pPr marL="171450" indent="-171450" algn="l">
                        <a:lnSpc>
                          <a:spcPct val="107000"/>
                        </a:lnSpc>
                        <a:spcAft>
                          <a:spcPts val="800"/>
                        </a:spcAft>
                        <a:buFont typeface="Arial" panose="020B0604020202020204" pitchFamily="34" charset="0"/>
                        <a:buChar char="•"/>
                      </a:pPr>
                      <a:r>
                        <a:rPr lang="en-GB" sz="1000" dirty="0">
                          <a:effectLst/>
                          <a:latin typeface="Calibri" panose="020F0502020204030204" pitchFamily="34" charset="0"/>
                          <a:ea typeface="Calibri" panose="020F0502020204030204" pitchFamily="34" charset="0"/>
                          <a:cs typeface="Calibri" panose="020F0502020204030204" pitchFamily="34" charset="0"/>
                        </a:rPr>
                        <a:t>Evaluate perceptions of poor and destitute people in society.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800"/>
                        </a:spcAft>
                        <a:buFont typeface="Arial" panose="020B0604020202020204" pitchFamily="34" charset="0"/>
                        <a:buChar char="•"/>
                      </a:pPr>
                      <a:r>
                        <a:rPr lang="en-GB" sz="1000" dirty="0">
                          <a:effectLst/>
                          <a:latin typeface="Calibri" panose="020F0502020204030204" pitchFamily="34" charset="0"/>
                          <a:ea typeface="Times New Roman" panose="02020603050405020304" pitchFamily="18" charset="0"/>
                          <a:cs typeface="Calibri" panose="020F0502020204030204" pitchFamily="34" charset="0"/>
                        </a:rPr>
                        <a:t>To understand how the Industrial Revolution changed modern society and the way in which people work.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US" sz="900" u="none" strike="noStrike" dirty="0">
                          <a:effectLst/>
                          <a:latin typeface="Calibri" panose="020F0502020204030204" pitchFamily="34" charset="0"/>
                          <a:ea typeface="Times New Roman" panose="02020603050405020304" pitchFamily="18" charset="0"/>
                          <a:cs typeface="Calibri" panose="020F0502020204030204" pitchFamily="34" charset="0"/>
                        </a:rPr>
                        <a:t> </a:t>
                      </a:r>
                      <a:r>
                        <a:rPr lang="en-US" sz="900" b="1" u="sng" dirty="0">
                          <a:effectLst/>
                          <a:latin typeface="Calibri" panose="020F0502020204030204" pitchFamily="34" charset="0"/>
                          <a:ea typeface="Times New Roman" panose="02020603050405020304" pitchFamily="18" charset="0"/>
                          <a:cs typeface="Calibri" panose="020F0502020204030204" pitchFamily="34" charset="0"/>
                        </a:rPr>
                        <a:t>L</a:t>
                      </a:r>
                      <a:r>
                        <a:rPr lang="en-GB" sz="900" b="1" u="sng" dirty="0" err="1">
                          <a:effectLst/>
                          <a:latin typeface="Calibri" panose="020F0502020204030204" pitchFamily="34" charset="0"/>
                          <a:ea typeface="Times New Roman" panose="02020603050405020304" pitchFamily="18" charset="0"/>
                          <a:cs typeface="Calibri" panose="020F0502020204030204" pitchFamily="34" charset="0"/>
                        </a:rPr>
                        <a:t>iteracy</a:t>
                      </a:r>
                      <a:r>
                        <a:rPr lang="en-GB" sz="900" b="1" u="sng" dirty="0">
                          <a:effectLst/>
                          <a:latin typeface="Calibri" panose="020F0502020204030204" pitchFamily="34" charset="0"/>
                          <a:ea typeface="Times New Roman" panose="02020603050405020304" pitchFamily="18" charset="0"/>
                          <a:cs typeface="Calibri" panose="020F0502020204030204" pitchFamily="34" charset="0"/>
                        </a:rPr>
                        <a:t> Focus: (</a:t>
                      </a:r>
                      <a:r>
                        <a:rPr lang="en-GB" sz="900" b="1" u="sng">
                          <a:effectLst/>
                          <a:latin typeface="Calibri" panose="020F0502020204030204" pitchFamily="34" charset="0"/>
                          <a:ea typeface="Times New Roman" panose="02020603050405020304" pitchFamily="18" charset="0"/>
                          <a:cs typeface="Calibri" panose="020F0502020204030204" pitchFamily="34" charset="0"/>
                        </a:rPr>
                        <a:t>class specific)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US" sz="900" u="none" strike="noStrike" dirty="0">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900" b="1" u="sng" dirty="0">
                          <a:effectLst/>
                          <a:latin typeface="Calibri" panose="020F0502020204030204" pitchFamily="34" charset="0"/>
                          <a:ea typeface="Times New Roman" panose="02020603050405020304" pitchFamily="18" charset="0"/>
                          <a:cs typeface="Calibri" panose="020F0502020204030204" pitchFamily="34" charset="0"/>
                        </a:rPr>
                        <a:t>WHERE NEXT?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This unit prepares you for: </a:t>
                      </a:r>
                    </a:p>
                    <a:p>
                      <a:pPr marL="171450" indent="-171450" algn="l">
                        <a:lnSpc>
                          <a:spcPct val="107000"/>
                        </a:lnSpc>
                        <a:spcAft>
                          <a:spcPts val="800"/>
                        </a:spcAft>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Reading and analysing complex poetry.</a:t>
                      </a:r>
                    </a:p>
                    <a:p>
                      <a:pPr marL="171450" indent="-171450" algn="l">
                        <a:lnSpc>
                          <a:spcPct val="107000"/>
                        </a:lnSpc>
                        <a:spcAft>
                          <a:spcPts val="800"/>
                        </a:spcAft>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Understanding the context of Romantic poetry – crucial for six poems in the GCSE poetry anthology (begun in year 10).</a:t>
                      </a:r>
                    </a:p>
                    <a:p>
                      <a:pPr marL="171450" indent="-171450" algn="l">
                        <a:lnSpc>
                          <a:spcPct val="107000"/>
                        </a:lnSpc>
                        <a:spcAft>
                          <a:spcPts val="800"/>
                        </a:spcAft>
                        <a:buFont typeface="Arial" panose="020B0604020202020204" pitchFamily="34" charset="0"/>
                        <a:buChar char="•"/>
                      </a:pPr>
                      <a:r>
                        <a:rPr lang="en-GB" sz="1000" dirty="0">
                          <a:effectLst/>
                          <a:latin typeface="Calibri" panose="020F0502020204030204" pitchFamily="34" charset="0"/>
                          <a:ea typeface="Calibri" panose="020F0502020204030204" pitchFamily="34" charset="0"/>
                          <a:cs typeface="Times New Roman" panose="02020603050405020304" pitchFamily="18" charset="0"/>
                        </a:rPr>
                        <a:t>This unit will help you with required writing skills for poetry, on both GCSE literature papers. </a:t>
                      </a:r>
                    </a:p>
                  </a:txBody>
                  <a:tcPr marL="114300" marR="114300" marT="0" marB="0"/>
                </a:tc>
                <a:extLst>
                  <a:ext uri="{0D108BD9-81ED-4DB2-BD59-A6C34878D82A}">
                    <a16:rowId xmlns:a16="http://schemas.microsoft.com/office/drawing/2014/main" val="2084189082"/>
                  </a:ext>
                </a:extLst>
              </a:tr>
            </a:tbl>
          </a:graphicData>
        </a:graphic>
      </p:graphicFrame>
      <p:sp>
        <p:nvSpPr>
          <p:cNvPr id="14" name="Text Box 3">
            <a:extLst>
              <a:ext uri="{FF2B5EF4-FFF2-40B4-BE49-F238E27FC236}">
                <a16:creationId xmlns:a16="http://schemas.microsoft.com/office/drawing/2014/main" id="{E645F3CF-C629-474B-BF50-185D41779787}"/>
              </a:ext>
            </a:extLst>
          </p:cNvPr>
          <p:cNvSpPr txBox="1"/>
          <p:nvPr/>
        </p:nvSpPr>
        <p:spPr>
          <a:xfrm>
            <a:off x="6930534" y="268157"/>
            <a:ext cx="5068810" cy="207555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effectLst/>
                <a:latin typeface="Calibri"/>
                <a:ea typeface="Calibri" panose="020F0502020204030204" pitchFamily="34" charset="0"/>
                <a:cs typeface="Times New Roman"/>
              </a:rPr>
              <a:t>The bigger picture </a:t>
            </a:r>
          </a:p>
          <a:p>
            <a:pPr>
              <a:lnSpc>
                <a:spcPct val="107000"/>
              </a:lnSpc>
            </a:pPr>
            <a:r>
              <a:rPr lang="en-GB" sz="1050" b="1" dirty="0">
                <a:latin typeface="Calibri"/>
                <a:ea typeface="Calibri" panose="020F0502020204030204" pitchFamily="34" charset="0"/>
                <a:cs typeface="Times New Roman"/>
              </a:rPr>
              <a:t>Careers</a:t>
            </a:r>
            <a:r>
              <a:rPr lang="en-GB" sz="1050" dirty="0">
                <a:latin typeface="Calibri"/>
                <a:ea typeface="Calibri" panose="020F0502020204030204" pitchFamily="34" charset="0"/>
                <a:cs typeface="Times New Roman"/>
              </a:rPr>
              <a:t>: literary critic, poet, economist, sociologist</a:t>
            </a:r>
          </a:p>
          <a:p>
            <a:pPr>
              <a:lnSpc>
                <a:spcPct val="107000"/>
              </a:lnSpc>
            </a:pPr>
            <a:r>
              <a:rPr lang="en-GB" sz="1050" b="1" dirty="0">
                <a:effectLst/>
                <a:latin typeface="Calibri"/>
                <a:ea typeface="Calibri" panose="020F0502020204030204" pitchFamily="34" charset="0"/>
                <a:cs typeface="Times New Roman"/>
              </a:rPr>
              <a:t>RSE</a:t>
            </a:r>
            <a:r>
              <a:rPr lang="en-GB" sz="1050" dirty="0">
                <a:effectLst/>
                <a:latin typeface="Calibri"/>
                <a:ea typeface="Calibri" panose="020F0502020204030204" pitchFamily="34" charset="0"/>
                <a:cs typeface="Times New Roman"/>
              </a:rPr>
              <a:t>: empathising with multiple viewpoints / evaluating issues of power / authority and class in British society.</a:t>
            </a:r>
          </a:p>
          <a:p>
            <a:pPr>
              <a:lnSpc>
                <a:spcPct val="107000"/>
              </a:lnSpc>
            </a:pPr>
            <a:endParaRPr lang="en-GB" sz="1050" dirty="0">
              <a:effectLst/>
              <a:latin typeface="Calibri"/>
              <a:ea typeface="Calibri" panose="020F0502020204030204" pitchFamily="34" charset="0"/>
              <a:cs typeface="Times New Roman"/>
            </a:endParaRPr>
          </a:p>
          <a:p>
            <a:pPr>
              <a:lnSpc>
                <a:spcPct val="107000"/>
              </a:lnSpc>
            </a:pPr>
            <a:r>
              <a:rPr lang="en-GB" sz="1050" b="1" dirty="0">
                <a:latin typeface="Calibri"/>
                <a:ea typeface="Calibri" panose="020F0502020204030204" pitchFamily="34" charset="0"/>
                <a:cs typeface="Times New Roman"/>
              </a:rPr>
              <a:t>Transferable learning</a:t>
            </a:r>
            <a:endParaRPr lang="en-GB" sz="1000" dirty="0">
              <a:effectLst/>
              <a:latin typeface="Calibri"/>
              <a:ea typeface="Calibri" panose="020F0502020204030204" pitchFamily="34" charset="0"/>
              <a:cs typeface="Times New Roman"/>
            </a:endParaRP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Text structure and paragraphing </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Sentence types and structures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Close reading skills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Written analysis skills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Written comparison skills</a:t>
            </a:r>
          </a:p>
        </p:txBody>
      </p:sp>
      <p:graphicFrame>
        <p:nvGraphicFramePr>
          <p:cNvPr id="6" name="Table 5">
            <a:extLst>
              <a:ext uri="{FF2B5EF4-FFF2-40B4-BE49-F238E27FC236}">
                <a16:creationId xmlns:a16="http://schemas.microsoft.com/office/drawing/2014/main" id="{88D78BC5-613E-4DC4-92D9-2CA3D6D75C4F}"/>
              </a:ext>
            </a:extLst>
          </p:cNvPr>
          <p:cNvGraphicFramePr>
            <a:graphicFrameLocks noGrp="1"/>
          </p:cNvGraphicFramePr>
          <p:nvPr>
            <p:extLst/>
          </p:nvPr>
        </p:nvGraphicFramePr>
        <p:xfrm>
          <a:off x="4257675" y="5405492"/>
          <a:ext cx="3562349" cy="1255735"/>
        </p:xfrm>
        <a:graphic>
          <a:graphicData uri="http://schemas.openxmlformats.org/drawingml/2006/table">
            <a:tbl>
              <a:tblPr firstRow="1" firstCol="1" bandRow="1">
                <a:tableStyleId>{5940675A-B579-460E-94D1-54222C63F5DA}</a:tableStyleId>
              </a:tblPr>
              <a:tblGrid>
                <a:gridCol w="751252">
                  <a:extLst>
                    <a:ext uri="{9D8B030D-6E8A-4147-A177-3AD203B41FA5}">
                      <a16:colId xmlns:a16="http://schemas.microsoft.com/office/drawing/2014/main" val="906389224"/>
                    </a:ext>
                  </a:extLst>
                </a:gridCol>
                <a:gridCol w="2811097">
                  <a:extLst>
                    <a:ext uri="{9D8B030D-6E8A-4147-A177-3AD203B41FA5}">
                      <a16:colId xmlns:a16="http://schemas.microsoft.com/office/drawing/2014/main" val="1955629519"/>
                    </a:ext>
                  </a:extLst>
                </a:gridCol>
              </a:tblGrid>
              <a:tr h="125669">
                <a:tc>
                  <a:txBody>
                    <a:bodyPr/>
                    <a:lstStyle/>
                    <a:p>
                      <a:pPr>
                        <a:lnSpc>
                          <a:spcPct val="107000"/>
                        </a:lnSpc>
                        <a:spcAft>
                          <a:spcPts val="800"/>
                        </a:spcAft>
                      </a:pPr>
                      <a:r>
                        <a:rPr lang="en-GB" sz="800" b="1" kern="1200" dirty="0">
                          <a:effectLst/>
                        </a:rPr>
                        <a:t>Word</a:t>
                      </a: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800" b="1" kern="1200" dirty="0">
                          <a:effectLst/>
                        </a:rPr>
                        <a:t>meaning</a:t>
                      </a: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1336779"/>
                  </a:ext>
                </a:extLst>
              </a:tr>
              <a:tr h="125669">
                <a:tc>
                  <a:txBody>
                    <a:bodyPr/>
                    <a:lstStyle/>
                    <a:p>
                      <a:pPr>
                        <a:lnSpc>
                          <a:spcPct val="107000"/>
                        </a:lnSpc>
                        <a:spcAft>
                          <a:spcPts val="800"/>
                        </a:spcAft>
                      </a:pPr>
                      <a:r>
                        <a:rPr lang="en-GB" sz="800" kern="1200" dirty="0">
                          <a:effectLst/>
                        </a:rPr>
                        <a:t>idealism</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0716688"/>
                  </a:ext>
                </a:extLst>
              </a:tr>
              <a:tr h="115320">
                <a:tc>
                  <a:txBody>
                    <a:bodyPr/>
                    <a:lstStyle/>
                    <a:p>
                      <a:pPr>
                        <a:lnSpc>
                          <a:spcPct val="107000"/>
                        </a:lnSpc>
                        <a:spcAft>
                          <a:spcPts val="800"/>
                        </a:spcAft>
                      </a:pPr>
                      <a:r>
                        <a:rPr lang="en-GB" sz="800" dirty="0">
                          <a:effectLst/>
                          <a:latin typeface="Calibri"/>
                          <a:ea typeface="Calibri" panose="020F0502020204030204" pitchFamily="34" charset="0"/>
                          <a:cs typeface="Times New Roman" panose="02020603050405020304" pitchFamily="18" charset="0"/>
                        </a:rPr>
                        <a:t>realism</a:t>
                      </a:r>
                    </a:p>
                  </a:txBody>
                  <a:tcPr marL="68580" marR="68580" marT="0" marB="0"/>
                </a:tc>
                <a:tc>
                  <a:txBody>
                    <a:bodyPr/>
                    <a:lstStyle/>
                    <a:p>
                      <a:pPr>
                        <a:lnSpc>
                          <a:spcPct val="107000"/>
                        </a:lnSpc>
                        <a:spcAft>
                          <a:spcPts val="800"/>
                        </a:spcAft>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9549218"/>
                  </a:ext>
                </a:extLst>
              </a:tr>
              <a:tr h="125669">
                <a:tc>
                  <a:txBody>
                    <a:bodyPr/>
                    <a:lstStyle/>
                    <a:p>
                      <a:pPr>
                        <a:lnSpc>
                          <a:spcPct val="107000"/>
                        </a:lnSpc>
                        <a:spcAft>
                          <a:spcPts val="800"/>
                        </a:spcAft>
                      </a:pPr>
                      <a:r>
                        <a:rPr lang="en-GB" sz="800" dirty="0">
                          <a:effectLst/>
                          <a:latin typeface="Calibri"/>
                          <a:ea typeface="Calibri" panose="020F0502020204030204" pitchFamily="34" charset="0"/>
                          <a:cs typeface="Times New Roman"/>
                        </a:rPr>
                        <a:t>Romanticism</a:t>
                      </a:r>
                    </a:p>
                  </a:txBody>
                  <a:tcPr marL="68580" marR="68580" marT="0" marB="0"/>
                </a:tc>
                <a:tc>
                  <a:txBody>
                    <a:bodyPr/>
                    <a:lstStyle/>
                    <a:p>
                      <a:pPr>
                        <a:lnSpc>
                          <a:spcPct val="107000"/>
                        </a:lnSpc>
                        <a:spcAft>
                          <a:spcPts val="800"/>
                        </a:spcAft>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5508341"/>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sonnet</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6910986"/>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intense</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1390284"/>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rebel</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2844804"/>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revolution</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4468664"/>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symbolism</a:t>
                      </a:r>
                    </a:p>
                  </a:txBody>
                  <a:tcPr marL="68580" marR="68580" marT="0" marB="0"/>
                </a:tc>
                <a:tc>
                  <a:txBody>
                    <a:bodyPr/>
                    <a:lstStyle/>
                    <a:p>
                      <a:pPr>
                        <a:lnSpc>
                          <a:spcPct val="107000"/>
                        </a:lnSpc>
                        <a:spcAft>
                          <a:spcPts val="800"/>
                        </a:spcAft>
                      </a:pP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9973111"/>
                  </a:ext>
                </a:extLst>
              </a:tr>
              <a:tr h="125669">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perspective</a:t>
                      </a:r>
                    </a:p>
                  </a:txBody>
                  <a:tcPr marL="68580" marR="68580" marT="0" marB="0"/>
                </a:tc>
                <a:tc>
                  <a:txBody>
                    <a:bodyPr/>
                    <a:lstStyle/>
                    <a:p>
                      <a:pPr>
                        <a:lnSpc>
                          <a:spcPct val="107000"/>
                        </a:lnSpc>
                        <a:spcAft>
                          <a:spcPts val="800"/>
                        </a:spcAft>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561431"/>
                  </a:ext>
                </a:extLst>
              </a:tr>
            </a:tbl>
          </a:graphicData>
        </a:graphic>
      </p:graphicFrame>
    </p:spTree>
    <p:extLst>
      <p:ext uri="{BB962C8B-B14F-4D97-AF65-F5344CB8AC3E}">
        <p14:creationId xmlns:p14="http://schemas.microsoft.com/office/powerpoint/2010/main" val="255714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586</Words>
  <Application>Microsoft Office PowerPoint</Application>
  <PresentationFormat>Widescreen</PresentationFormat>
  <Paragraphs>70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Gibaud, Tobias</dc:creator>
  <cp:lastModifiedBy>Gibaud, Tobias</cp:lastModifiedBy>
  <cp:revision>1</cp:revision>
  <dcterms:created xsi:type="dcterms:W3CDTF">2023-01-07T13:06:34Z</dcterms:created>
  <dcterms:modified xsi:type="dcterms:W3CDTF">2023-01-07T13:07:37Z</dcterms:modified>
</cp:coreProperties>
</file>