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674926-0DB1-419D-8214-76D69420FB39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9ADF91-0ADB-4213-BE52-DA0876B109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101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97BBF-8D3D-436C-91B2-3F2A168CE84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389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622CD-3E48-48E3-AB25-76014656C4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76D8FD-2E21-4B1D-B5BF-1916166A6D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BA593-49D4-428F-84DD-E1C05DD03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72B75-FD9A-44F5-A074-080E2ED69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2C6608-DAF9-4B85-A3E8-7541D3C8A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340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8890F-3B0C-4A64-8FF4-EE0325B79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4C899E-8F91-48E2-9B72-79D17202C1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443F1-DF64-4D3E-916F-32132DF59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1E235-A250-424F-B354-D9551C882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0DA70-CB8F-4D6A-BA76-793217F0F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119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5C9F19-7006-46F5-94EB-A6273A6E28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4147AA-96E8-4004-B372-EE0F5FE983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78BF51-B3C5-4014-B451-0B243FE07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92878E-ED7B-4CD8-931C-FD5975633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ECA8E-7261-449E-984E-EB9A37485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147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E069D-E1AE-4704-BF8B-65286B541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DCC7E-AF4C-45B4-A1A2-939832C62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1249D-5AC7-4DD5-B835-D224E2A3E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F388E-64D6-4019-B66E-93C722A38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CA689-F724-4E63-8B45-B6DCFD28E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390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F8408-4916-49B0-8860-F4A145C4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6A656-0609-429E-B173-50DF1EA12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4B42B-3096-48E2-8A69-CE20BB263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0EA8F-CA35-443B-847B-FE4BEE938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0085C-E38D-40FD-9B1F-6FF7D3B0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894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CE069-7138-4829-AC88-D5221B919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23D7F-AFFC-4CD6-A107-378310410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A5738C-54FE-4F0C-9E69-B9470F148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FF786A-CB64-4FDF-891F-7279D61DB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D761A7-0E67-40FB-B4C5-5BF6077F7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FAD4F3-9216-4596-9BA6-1FE039114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375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24CEE-149E-45F7-8FA4-1B8EAE7D4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D9C2DA-177C-4F49-A853-8CC54E081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BD35AA-237C-4CBC-BF26-77AB72C9DF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79A08E-9DC3-4C4F-9A26-43AAB14F44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94DE60-CBD0-4231-BE72-D2927EF3F4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F13484-5A01-4369-92D6-A38C0069B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043340-37E2-499B-A755-06E9173CC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21E14F-2D67-46EB-974A-0AF3E93A1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649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EB71A-F117-46B7-8A7B-4C5E60CBD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DDFA2D-9B1C-4973-AA83-1B6383AC5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27A0F6-04D0-418B-87ED-8FB02A4F9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2141E7-EC60-4E88-8375-69044C244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232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24EB52-7068-4A6E-ABF8-DF5E39283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E1DE41-1C9A-4ABF-9206-8B239A24D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6B667A-8F52-4246-908C-3F5CD6100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466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14C5D-B19E-4ACF-805B-BA2C6E402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F95EE-5EF4-40F7-8F1F-2BC6C5A69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0A6C5A-1604-49F1-8B54-1AC1F29A1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54788E-DC96-4595-871A-A4955BD78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752B0A-4A67-4797-A76F-90939389D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24F5BE-5D61-4B6B-BE6F-C4F96D83B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561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4C5A-860B-4573-B3B0-82F2F7D1B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61C320-EF3B-4337-A40B-F5B903A734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88991C-98A7-4DD0-ADA0-6FCF1D4D1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E5415D-6027-459F-BAB8-0800184FD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58C0-07B7-499A-8AEB-5B811017721A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D90EB2-775B-4F7E-AF71-AAA28E9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196EEF-8DC7-4F74-BD26-B87992CAD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95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2B9987-E063-48E1-8B98-709D671F3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984BE1-C37F-4332-939A-F706FFF74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1C093-2EF4-4ED0-9135-B1D016A72E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A58C0-07B7-499A-8AEB-5B811017721A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096F8A-AF51-4249-BAED-7D4D168300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54A47-23F6-4BE2-A96F-D1D0928698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1F4E7-3513-4F24-A337-28FF68421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471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>
            <a:extLst>
              <a:ext uri="{FF2B5EF4-FFF2-40B4-BE49-F238E27FC236}">
                <a16:creationId xmlns:a16="http://schemas.microsoft.com/office/drawing/2014/main" id="{4DC9C0DB-C06C-4B2E-9803-7AE6812167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342" y="268157"/>
            <a:ext cx="6417945" cy="361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Journey of knowledge: Y9 To Kill a Mockingbird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4">
            <a:extLst>
              <a:ext uri="{FF2B5EF4-FFF2-40B4-BE49-F238E27FC236}">
                <a16:creationId xmlns:a16="http://schemas.microsoft.com/office/drawing/2014/main" id="{31CB9A6E-E90D-41E8-AD2D-6A0C767F502F}"/>
              </a:ext>
            </a:extLst>
          </p:cNvPr>
          <p:cNvSpPr txBox="1"/>
          <p:nvPr/>
        </p:nvSpPr>
        <p:spPr>
          <a:xfrm>
            <a:off x="165342" y="725129"/>
            <a:ext cx="6417945" cy="169909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noFill/>
          </a:ln>
        </p:spPr>
        <p:txBody>
          <a:bodyPr wrap="square" rtlCol="0">
            <a:noAutofit/>
          </a:bodyPr>
          <a:lstStyle/>
          <a:p>
            <a:r>
              <a:rPr lang="en-GB" sz="10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Context and Introduction to Unit: </a:t>
            </a:r>
            <a:r>
              <a:rPr lang="en-GB" sz="105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this unit you will read the novel To Kill a Mocking Bird by Harper Lee. This novel is set in the American deep south, 1936 during a time of racial inequality and widespread discrimination. Through your work on this novel you will evaluate literary themes such as: race, inequality, sexism, discrimination, poverty and deprivation, childhood, morality and social responsibility. These themes feature prominently in future KS4 GCSE texts and so this unit will give you a foundational understanding of how these issues are explored in literature. As well as practising key reading skills in: analysing extracts, evaluating the writer’s use of language, summarising, skimming and identifying key information, you will also make predictions, form judgements and debate core issues in class. </a:t>
            </a:r>
            <a:endParaRPr lang="en-GB" sz="105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5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unit culminates in an evaluative writing task in which you make a judgement on a key character and writer persuasively to convince others of your viewpoint. </a:t>
            </a:r>
            <a:endParaRPr lang="en-GB" sz="105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7BC1400-C5D6-4C46-AB07-B4C7B3C79B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412280"/>
              </p:ext>
            </p:extLst>
          </p:nvPr>
        </p:nvGraphicFramePr>
        <p:xfrm>
          <a:off x="165342" y="2501002"/>
          <a:ext cx="11834002" cy="4262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44667">
                  <a:extLst>
                    <a:ext uri="{9D8B030D-6E8A-4147-A177-3AD203B41FA5}">
                      <a16:colId xmlns:a16="http://schemas.microsoft.com/office/drawing/2014/main" val="3916695900"/>
                    </a:ext>
                  </a:extLst>
                </a:gridCol>
                <a:gridCol w="3893562">
                  <a:extLst>
                    <a:ext uri="{9D8B030D-6E8A-4147-A177-3AD203B41FA5}">
                      <a16:colId xmlns:a16="http://schemas.microsoft.com/office/drawing/2014/main" val="843869493"/>
                    </a:ext>
                  </a:extLst>
                </a:gridCol>
                <a:gridCol w="3995773">
                  <a:extLst>
                    <a:ext uri="{9D8B030D-6E8A-4147-A177-3AD203B41FA5}">
                      <a16:colId xmlns:a16="http://schemas.microsoft.com/office/drawing/2014/main" val="1895939710"/>
                    </a:ext>
                  </a:extLst>
                </a:gridCol>
              </a:tblGrid>
              <a:tr h="425539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Core Knowledge: by the end of the unit, I will be able to answer the following questions.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were attitudes to race in America in the 1930s different to the present day? How could they be said to be similar?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hat does it mean to be in poverty?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hat is prejudice? What is discrimination?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is poverty presented through characters in To Kill a Mockingbird?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narrative perspective? How is the narrative perspective of a child different to that of an adult?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does a writer create tension?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does it mean to have integrity?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are the origins of the slave trade? What are the lasting effects in contemporary communities?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does it mean to manipulate a person or situation?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can the reader judge a character from multiple viewpoints?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b="1" u="sng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Core Knowledge</a:t>
                      </a:r>
                    </a:p>
                    <a:p>
                      <a:pPr lvl="0" fontAlgn="base"/>
                      <a:r>
                        <a:rPr lang="en-GB" sz="105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Literary concept knowledge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 archetypes, narrative types, narrative perspective, the outsider, child’s perspective (see ‘faux </a:t>
                      </a:r>
                      <a:r>
                        <a:rPr lang="en-GB" sz="105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naif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’)</a:t>
                      </a:r>
                      <a:endParaRPr 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Cultural knowledge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 America / segregation/ The South/the slave trade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Knowledge of themes</a:t>
                      </a:r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 discrimination, poverty, race and discrimination, childhood, morality and social responsibility</a:t>
                      </a:r>
                    </a:p>
                    <a:p>
                      <a:endParaRPr lang="en-GB" sz="1000" b="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050" b="1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Key Skills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lvl="0"/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Skimming, scanning, summary</a:t>
                      </a:r>
                    </a:p>
                    <a:p>
                      <a:pPr lvl="0"/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Evidence selection and interpretation</a:t>
                      </a:r>
                    </a:p>
                    <a:p>
                      <a:pPr lvl="0"/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Authorial intention – what is the author thinking / why</a:t>
                      </a:r>
                    </a:p>
                    <a:p>
                      <a:pPr lvl="0"/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Reader’s interpretation – what does the author want the reader to think and why</a:t>
                      </a:r>
                    </a:p>
                    <a:p>
                      <a:pPr lvl="0"/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 response – why do you think / feel the way you do about the text?</a:t>
                      </a:r>
                    </a:p>
                    <a:p>
                      <a:pPr lvl="0"/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Critical analysis – thoughtful understanding of text; some linking to context</a:t>
                      </a:r>
                    </a:p>
                    <a:p>
                      <a:pPr lvl="0"/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Succinct responses – embedding quotes, tight answers, depth of analysis and range of interpretation</a:t>
                      </a: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endParaRPr lang="en-GB" sz="1000" b="1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05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Vocabulary</a:t>
                      </a: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05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Discrimination, prejudice, poverty, segregation, justice, equality, narrative perspective, social responsibility, morality, integrity, judgement, </a:t>
                      </a:r>
                      <a:endParaRPr lang="en-GB" sz="10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b="1" u="sng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Personal Development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Evaluate perceptions of poor and destitute people in society.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 compare attitudes towards racism in 20</a:t>
                      </a:r>
                      <a:r>
                        <a:rPr lang="en-GB" sz="1050" baseline="30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century and modern day society.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 evaluate multiple perspectives and empathise.</a:t>
                      </a: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00" u="none" strike="no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en-US" sz="1050" b="1" u="sng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</a:t>
                      </a:r>
                      <a:r>
                        <a:rPr lang="en-GB" sz="1050" b="1" u="sng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iteracy</a:t>
                      </a:r>
                      <a:r>
                        <a:rPr lang="en-GB" sz="1050" b="1" u="sng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Focus: (class specific)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u="none" strike="no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b="1" u="sng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Where next?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This unit prepares you for: 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Reading and analysing a novel – A Christmas Carol 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valuating literary themes of: social responsibility, discrimination, poverty and deprivation – An Inspector Calls and A Christmas Carol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This unit will help you with required writing skills for extended writing responses and essay writing. 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2084189082"/>
                  </a:ext>
                </a:extLst>
              </a:tr>
            </a:tbl>
          </a:graphicData>
        </a:graphic>
      </p:graphicFrame>
      <p:sp>
        <p:nvSpPr>
          <p:cNvPr id="14" name="Text Box 3">
            <a:extLst>
              <a:ext uri="{FF2B5EF4-FFF2-40B4-BE49-F238E27FC236}">
                <a16:creationId xmlns:a16="http://schemas.microsoft.com/office/drawing/2014/main" id="{E645F3CF-C629-474B-BF50-185D41779787}"/>
              </a:ext>
            </a:extLst>
          </p:cNvPr>
          <p:cNvSpPr txBox="1"/>
          <p:nvPr/>
        </p:nvSpPr>
        <p:spPr>
          <a:xfrm>
            <a:off x="6930534" y="268157"/>
            <a:ext cx="5068810" cy="207555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The bigger picture </a:t>
            </a:r>
          </a:p>
          <a:p>
            <a:pPr>
              <a:lnSpc>
                <a:spcPct val="107000"/>
              </a:lnSpc>
            </a:pPr>
            <a:r>
              <a:rPr lang="en-GB" sz="1050" b="1" dirty="0">
                <a:latin typeface="Calibri"/>
                <a:ea typeface="Calibri" panose="020F0502020204030204" pitchFamily="34" charset="0"/>
                <a:cs typeface="Times New Roman"/>
              </a:rPr>
              <a:t>Careers</a:t>
            </a:r>
            <a:r>
              <a:rPr lang="en-GB" sz="1050" dirty="0">
                <a:latin typeface="Calibri"/>
                <a:ea typeface="Calibri" panose="020F0502020204030204" pitchFamily="34" charset="0"/>
                <a:cs typeface="Times New Roman"/>
              </a:rPr>
              <a:t>: literary critic, sociologist</a:t>
            </a:r>
            <a:r>
              <a:rPr lang="en-GB" sz="1050">
                <a:latin typeface="Calibri"/>
                <a:ea typeface="Calibri" panose="020F0502020204030204" pitchFamily="34" charset="0"/>
                <a:cs typeface="Times New Roman"/>
              </a:rPr>
              <a:t>, lawyer</a:t>
            </a:r>
            <a:endParaRPr lang="en-GB" sz="1050" dirty="0">
              <a:latin typeface="Calibri"/>
              <a:ea typeface="Calibri" panose="020F0502020204030204" pitchFamily="34" charset="0"/>
              <a:cs typeface="Times New Roman"/>
            </a:endParaRPr>
          </a:p>
          <a:p>
            <a:pPr>
              <a:lnSpc>
                <a:spcPct val="107000"/>
              </a:lnSpc>
            </a:pPr>
            <a:r>
              <a:rPr lang="en-GB" sz="105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RSE</a:t>
            </a:r>
            <a:r>
              <a:rPr lang="en-GB" sz="105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: empathising with multiple characters and viewpoints / evaluating issues of </a:t>
            </a:r>
            <a:r>
              <a:rPr lang="en-GB" sz="1050" dirty="0">
                <a:latin typeface="Calibri"/>
                <a:ea typeface="Calibri" panose="020F0502020204030204" pitchFamily="34" charset="0"/>
                <a:cs typeface="Times New Roman"/>
              </a:rPr>
              <a:t>racism and discrimination</a:t>
            </a:r>
            <a:r>
              <a:rPr lang="en-GB" sz="105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 / understanding the origins of the slave trade / understanding segregation within communities and its effects. </a:t>
            </a:r>
          </a:p>
          <a:p>
            <a:pPr>
              <a:lnSpc>
                <a:spcPct val="107000"/>
              </a:lnSpc>
            </a:pPr>
            <a:r>
              <a:rPr lang="en-GB" sz="1050" b="1" dirty="0">
                <a:latin typeface="Calibri"/>
                <a:ea typeface="Calibri" panose="020F0502020204030204" pitchFamily="34" charset="0"/>
                <a:cs typeface="Times New Roman"/>
              </a:rPr>
              <a:t>Transferable learning</a:t>
            </a:r>
            <a:endParaRPr lang="en-GB" sz="1000" dirty="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alibri"/>
                <a:ea typeface="Calibri" panose="020F0502020204030204" pitchFamily="34" charset="0"/>
                <a:cs typeface="Times New Roman"/>
              </a:rPr>
              <a:t>Key literary themes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alibri"/>
                <a:ea typeface="Calibri" panose="020F0502020204030204" pitchFamily="34" charset="0"/>
                <a:cs typeface="Times New Roman"/>
              </a:rPr>
              <a:t>Close reading skills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alibri"/>
                <a:ea typeface="Calibri" panose="020F0502020204030204" pitchFamily="34" charset="0"/>
                <a:cs typeface="Times New Roman"/>
              </a:rPr>
              <a:t>Written analysis skills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alibri"/>
                <a:ea typeface="Calibri" panose="020F0502020204030204" pitchFamily="34" charset="0"/>
                <a:cs typeface="Times New Roman"/>
              </a:rPr>
              <a:t>Written evaluative skills</a:t>
            </a:r>
          </a:p>
        </p:txBody>
      </p:sp>
    </p:spTree>
    <p:extLst>
      <p:ext uri="{BB962C8B-B14F-4D97-AF65-F5344CB8AC3E}">
        <p14:creationId xmlns:p14="http://schemas.microsoft.com/office/powerpoint/2010/main" val="2557143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657</Words>
  <Application>Microsoft Office PowerPoint</Application>
  <PresentationFormat>Widescreen</PresentationFormat>
  <Paragraphs>60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Gibaud, Tobias</dc:creator>
  <cp:lastModifiedBy>Gibaud, Tobias</cp:lastModifiedBy>
  <cp:revision>7</cp:revision>
  <dcterms:created xsi:type="dcterms:W3CDTF">2022-02-16T13:07:44Z</dcterms:created>
  <dcterms:modified xsi:type="dcterms:W3CDTF">2022-04-06T11:10:05Z</dcterms:modified>
</cp:coreProperties>
</file>