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0" r:id="rId2"/>
    <p:sldId id="262" r:id="rId3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38" autoAdjust="0"/>
    <p:restoredTop sz="94660"/>
  </p:normalViewPr>
  <p:slideViewPr>
    <p:cSldViewPr snapToGrid="0">
      <p:cViewPr>
        <p:scale>
          <a:sx n="80" d="100"/>
          <a:sy n="80" d="100"/>
        </p:scale>
        <p:origin x="186" y="6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1226-9A2E-4157-8AC4-B569B567B764}" type="datetimeFigureOut">
              <a:rPr lang="en-GB" smtClean="0"/>
              <a:t>01/07/2022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355FB-7249-462E-A59C-AD7456B9A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5758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1226-9A2E-4157-8AC4-B569B567B764}" type="datetimeFigureOut">
              <a:rPr lang="en-GB" smtClean="0"/>
              <a:t>01/07/2022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355FB-7249-462E-A59C-AD7456B9A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1975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1226-9A2E-4157-8AC4-B569B567B764}" type="datetimeFigureOut">
              <a:rPr lang="en-GB" smtClean="0"/>
              <a:t>01/07/2022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355FB-7249-462E-A59C-AD7456B9A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4485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1226-9A2E-4157-8AC4-B569B567B764}" type="datetimeFigureOut">
              <a:rPr lang="en-GB" smtClean="0"/>
              <a:t>01/07/2022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355FB-7249-462E-A59C-AD7456B9A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9093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1226-9A2E-4157-8AC4-B569B567B764}" type="datetimeFigureOut">
              <a:rPr lang="en-GB" smtClean="0"/>
              <a:t>01/07/2022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355FB-7249-462E-A59C-AD7456B9A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9031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1226-9A2E-4157-8AC4-B569B567B764}" type="datetimeFigureOut">
              <a:rPr lang="en-GB" smtClean="0"/>
              <a:t>01/07/2022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355FB-7249-462E-A59C-AD7456B9A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1673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1226-9A2E-4157-8AC4-B569B567B764}" type="datetimeFigureOut">
              <a:rPr lang="en-GB" smtClean="0"/>
              <a:t>01/07/2022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355FB-7249-462E-A59C-AD7456B9A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8350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1226-9A2E-4157-8AC4-B569B567B764}" type="datetimeFigureOut">
              <a:rPr lang="en-GB" smtClean="0"/>
              <a:t>01/07/2022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355FB-7249-462E-A59C-AD7456B9A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217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1226-9A2E-4157-8AC4-B569B567B764}" type="datetimeFigureOut">
              <a:rPr lang="en-GB" smtClean="0"/>
              <a:t>01/07/2022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355FB-7249-462E-A59C-AD7456B9A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1272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1226-9A2E-4157-8AC4-B569B567B764}" type="datetimeFigureOut">
              <a:rPr lang="en-GB" smtClean="0"/>
              <a:t>01/07/2022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355FB-7249-462E-A59C-AD7456B9A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0185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1226-9A2E-4157-8AC4-B569B567B764}" type="datetimeFigureOut">
              <a:rPr lang="en-GB" smtClean="0"/>
              <a:t>01/07/2022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355FB-7249-462E-A59C-AD7456B9A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1381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9B1226-9A2E-4157-8AC4-B569B567B764}" type="datetimeFigureOut">
              <a:rPr lang="en-GB" smtClean="0"/>
              <a:t>01/07/2022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5355FB-7249-462E-A59C-AD7456B9A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1704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AFAD1CB-A943-4AA4-98D0-ACDEB906C165}"/>
              </a:ext>
            </a:extLst>
          </p:cNvPr>
          <p:cNvSpPr/>
          <p:nvPr/>
        </p:nvSpPr>
        <p:spPr>
          <a:xfrm>
            <a:off x="1282314" y="0"/>
            <a:ext cx="5388783" cy="872034"/>
          </a:xfrm>
          <a:prstGeom prst="rect">
            <a:avLst/>
          </a:prstGeom>
          <a:noFill/>
        </p:spPr>
        <p:txBody>
          <a:bodyPr wrap="none" lIns="132080" tIns="66040" rIns="132080" bIns="66040">
            <a:spAutoFit/>
          </a:bodyPr>
          <a:lstStyle/>
          <a:p>
            <a:pPr algn="ctr"/>
            <a:r>
              <a:rPr lang="en-US" sz="2400" b="1" u="sng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Year 7 – </a:t>
            </a:r>
            <a:r>
              <a:rPr lang="en-US" sz="2400" b="1" u="sng" dirty="0" err="1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Analysing</a:t>
            </a:r>
            <a:r>
              <a:rPr lang="en-US" sz="2400" b="1" u="sng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and displaying data: </a:t>
            </a:r>
          </a:p>
          <a:p>
            <a:pPr algn="ctr"/>
            <a:r>
              <a:rPr lang="en-US" sz="2400" b="1" u="sng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Journey of Knowledge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1CB9A6E-E90D-41E8-AD2D-6A0C767F502F}"/>
              </a:ext>
            </a:extLst>
          </p:cNvPr>
          <p:cNvSpPr txBox="1"/>
          <p:nvPr/>
        </p:nvSpPr>
        <p:spPr>
          <a:xfrm>
            <a:off x="193656" y="882293"/>
            <a:ext cx="7348811" cy="138499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en-GB" sz="1200" b="1" dirty="0"/>
              <a:t>Context and Introduction to Unit</a:t>
            </a:r>
          </a:p>
          <a:p>
            <a:r>
              <a:rPr lang="en-GB" sz="1200" dirty="0"/>
              <a:t>In this unit pupils will learn about the  different ways to present statistical data. They will start by looking at how to complete a frequency table and tally chart and then move on to calculating averages from a set of data. They will look closely at how to calculate each average and what each one represents.</a:t>
            </a:r>
          </a:p>
          <a:p>
            <a:r>
              <a:rPr lang="en-GB" sz="1200" b="1" i="1" dirty="0"/>
              <a:t>Prior knowledge (KS2 NC)</a:t>
            </a:r>
          </a:p>
          <a:p>
            <a:r>
              <a:rPr lang="en-GB" sz="1200" dirty="0"/>
              <a:t>Pupils both encounter and draw graphs relating two variables, arising from their own enquiry and in other subjects.</a:t>
            </a:r>
            <a:endParaRPr lang="en-GB" sz="1200" b="1" i="1" dirty="0"/>
          </a:p>
          <a:p>
            <a:r>
              <a:rPr lang="en-GB" sz="1200" dirty="0"/>
              <a:t>Pupils know when it is appropriate to find the mean of a data set.</a:t>
            </a:r>
            <a:endParaRPr lang="en-GB" sz="1200" b="1" i="1" dirty="0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BEA7F948-0AE4-44BF-A804-D96AF7A9AA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3170798"/>
              </p:ext>
            </p:extLst>
          </p:nvPr>
        </p:nvGraphicFramePr>
        <p:xfrm>
          <a:off x="121134" y="2500532"/>
          <a:ext cx="11296283" cy="4282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36272">
                  <a:extLst>
                    <a:ext uri="{9D8B030D-6E8A-4147-A177-3AD203B41FA5}">
                      <a16:colId xmlns:a16="http://schemas.microsoft.com/office/drawing/2014/main" val="3001272792"/>
                    </a:ext>
                  </a:extLst>
                </a:gridCol>
                <a:gridCol w="3324606">
                  <a:extLst>
                    <a:ext uri="{9D8B030D-6E8A-4147-A177-3AD203B41FA5}">
                      <a16:colId xmlns:a16="http://schemas.microsoft.com/office/drawing/2014/main" val="1897910160"/>
                    </a:ext>
                  </a:extLst>
                </a:gridCol>
                <a:gridCol w="2035405">
                  <a:extLst>
                    <a:ext uri="{9D8B030D-6E8A-4147-A177-3AD203B41FA5}">
                      <a16:colId xmlns:a16="http://schemas.microsoft.com/office/drawing/2014/main" val="3498275268"/>
                    </a:ext>
                  </a:extLst>
                </a:gridCol>
              </a:tblGrid>
              <a:tr h="3891846"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1" u="sng" baseline="0" dirty="0">
                          <a:solidFill>
                            <a:srgbClr val="002060"/>
                          </a:solidFill>
                        </a:rPr>
                        <a:t>CORE KNOWLEDGE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US" sz="1100" b="0" u="none" baseline="0" dirty="0">
                        <a:solidFill>
                          <a:srgbClr val="002060"/>
                        </a:solidFill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1100" b="0" u="none" baseline="0" dirty="0">
                          <a:solidFill>
                            <a:srgbClr val="002060"/>
                          </a:solidFill>
                        </a:rPr>
                        <a:t>Complete a tally chart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US" sz="1100" b="0" u="none" baseline="0" dirty="0">
                        <a:solidFill>
                          <a:srgbClr val="002060"/>
                        </a:solidFill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1100" b="0" u="none" baseline="0" dirty="0">
                          <a:solidFill>
                            <a:srgbClr val="002060"/>
                          </a:solidFill>
                        </a:rPr>
                        <a:t>Draw and interpret a bar chart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US" sz="1100" b="0" u="none" baseline="0" dirty="0">
                        <a:solidFill>
                          <a:srgbClr val="002060"/>
                        </a:solidFill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1100" b="0" u="none" baseline="0" dirty="0">
                          <a:solidFill>
                            <a:srgbClr val="002060"/>
                          </a:solidFill>
                        </a:rPr>
                        <a:t>Read a dual bar chart</a:t>
                      </a:r>
                      <a:endParaRPr lang="en-GB" sz="1100" b="0" u="none" baseline="0" dirty="0">
                        <a:solidFill>
                          <a:srgbClr val="002060"/>
                        </a:solidFill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US" sz="1100" b="0" u="none" baseline="0" dirty="0">
                        <a:solidFill>
                          <a:srgbClr val="002060"/>
                        </a:solidFill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1100" b="0" u="none" baseline="0" dirty="0">
                          <a:solidFill>
                            <a:srgbClr val="002060"/>
                          </a:solidFill>
                        </a:rPr>
                        <a:t>C</a:t>
                      </a:r>
                      <a:r>
                        <a:rPr lang="en-GB" sz="1100" b="0" u="none" baseline="0" dirty="0" err="1">
                          <a:solidFill>
                            <a:srgbClr val="002060"/>
                          </a:solidFill>
                        </a:rPr>
                        <a:t>alculate</a:t>
                      </a:r>
                      <a:r>
                        <a:rPr lang="en-GB" sz="1100" b="0" u="none" baseline="0" dirty="0">
                          <a:solidFill>
                            <a:srgbClr val="002060"/>
                          </a:solidFill>
                        </a:rPr>
                        <a:t> the mode, median, range and mean from a list of data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US" sz="1100" b="0" u="none" baseline="0" dirty="0">
                        <a:solidFill>
                          <a:srgbClr val="002060"/>
                        </a:solidFill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1100" b="0" u="none" baseline="0" dirty="0">
                          <a:solidFill>
                            <a:srgbClr val="002060"/>
                          </a:solidFill>
                        </a:rPr>
                        <a:t>C</a:t>
                      </a:r>
                      <a:r>
                        <a:rPr lang="en-GB" sz="1100" b="0" u="none" baseline="0" dirty="0" err="1">
                          <a:solidFill>
                            <a:srgbClr val="002060"/>
                          </a:solidFill>
                        </a:rPr>
                        <a:t>ompare</a:t>
                      </a:r>
                      <a:r>
                        <a:rPr lang="en-GB" sz="1100" b="0" u="none" baseline="0" dirty="0">
                          <a:solidFill>
                            <a:srgbClr val="002060"/>
                          </a:solidFill>
                        </a:rPr>
                        <a:t> two averages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US" sz="1100" b="0" u="none" baseline="0" dirty="0">
                        <a:solidFill>
                          <a:srgbClr val="002060"/>
                        </a:solidFill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1100" b="0" u="none" baseline="0" dirty="0">
                          <a:solidFill>
                            <a:srgbClr val="002060"/>
                          </a:solidFill>
                        </a:rPr>
                        <a:t>I</a:t>
                      </a:r>
                      <a:r>
                        <a:rPr lang="en-GB" sz="1100" b="0" u="none" baseline="0" dirty="0" err="1">
                          <a:solidFill>
                            <a:srgbClr val="002060"/>
                          </a:solidFill>
                        </a:rPr>
                        <a:t>nterpret</a:t>
                      </a:r>
                      <a:r>
                        <a:rPr lang="en-GB" sz="1100" b="0" u="none" baseline="0" dirty="0">
                          <a:solidFill>
                            <a:srgbClr val="002060"/>
                          </a:solidFill>
                        </a:rPr>
                        <a:t> simple charts for grouped data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US" sz="1100" b="0" u="none" baseline="0" dirty="0">
                        <a:solidFill>
                          <a:srgbClr val="002060"/>
                        </a:solidFill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1100" b="0" u="none" baseline="0" dirty="0">
                          <a:solidFill>
                            <a:srgbClr val="002060"/>
                          </a:solidFill>
                        </a:rPr>
                        <a:t>D</a:t>
                      </a:r>
                      <a:r>
                        <a:rPr lang="en-GB" sz="1100" b="0" u="none" baseline="0" dirty="0">
                          <a:solidFill>
                            <a:srgbClr val="002060"/>
                          </a:solidFill>
                        </a:rPr>
                        <a:t>raw a line graph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US" sz="1100" b="0" u="none" baseline="0" dirty="0">
                        <a:solidFill>
                          <a:srgbClr val="002060"/>
                        </a:solidFill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200" b="0" i="0" u="none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200" b="1" u="none" baseline="0" dirty="0">
                        <a:solidFill>
                          <a:srgbClr val="002060"/>
                        </a:solidFill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100" b="1" u="sng" baseline="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1" u="sng" dirty="0">
                          <a:solidFill>
                            <a:srgbClr val="002060"/>
                          </a:solidFill>
                        </a:rPr>
                        <a:t>ABOVE AND BEYOND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US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1100" b="0" u="none" dirty="0">
                          <a:solidFill>
                            <a:srgbClr val="002060"/>
                          </a:solidFill>
                        </a:rPr>
                        <a:t>Calculate averages from a frequency table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US" sz="1100" b="0" u="none" dirty="0">
                        <a:solidFill>
                          <a:srgbClr val="002060"/>
                        </a:solidFill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1100" b="0" u="none" dirty="0">
                          <a:solidFill>
                            <a:srgbClr val="002060"/>
                          </a:solidFill>
                        </a:rPr>
                        <a:t>C</a:t>
                      </a:r>
                      <a:r>
                        <a:rPr lang="en-GB" sz="1100" b="0" u="none" dirty="0" err="1">
                          <a:solidFill>
                            <a:srgbClr val="002060"/>
                          </a:solidFill>
                        </a:rPr>
                        <a:t>hoose</a:t>
                      </a:r>
                      <a:r>
                        <a:rPr lang="en-GB" sz="1100" b="0" u="none" dirty="0">
                          <a:solidFill>
                            <a:srgbClr val="002060"/>
                          </a:solidFill>
                        </a:rPr>
                        <a:t> the best way to represent given data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US" sz="1100" b="0" u="none" dirty="0">
                        <a:solidFill>
                          <a:srgbClr val="002060"/>
                        </a:solidFill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1100" b="0" u="none" dirty="0">
                          <a:solidFill>
                            <a:srgbClr val="002060"/>
                          </a:solidFill>
                        </a:rPr>
                        <a:t>U</a:t>
                      </a:r>
                      <a:r>
                        <a:rPr lang="en-GB" sz="1100" b="0" u="none" dirty="0" err="1">
                          <a:solidFill>
                            <a:srgbClr val="002060"/>
                          </a:solidFill>
                        </a:rPr>
                        <a:t>nderstand</a:t>
                      </a:r>
                      <a:r>
                        <a:rPr lang="en-GB" sz="1100" b="0" u="none" dirty="0">
                          <a:solidFill>
                            <a:srgbClr val="002060"/>
                          </a:solidFill>
                        </a:rPr>
                        <a:t> what the different averages represent and which is most appropriate for a context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1" u="sng" dirty="0">
                          <a:solidFill>
                            <a:srgbClr val="002060"/>
                          </a:solidFill>
                        </a:rPr>
                        <a:t>VOCABULARY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0" u="none" dirty="0">
                          <a:solidFill>
                            <a:srgbClr val="002060"/>
                          </a:solidFill>
                        </a:rPr>
                        <a:t>Range (etymology)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1100" b="0" u="none" dirty="0">
                          <a:solidFill>
                            <a:srgbClr val="002060"/>
                          </a:solidFill>
                        </a:rPr>
                        <a:t>M</a:t>
                      </a:r>
                      <a:r>
                        <a:rPr lang="en-GB" sz="1100" b="0" u="none" dirty="0" err="1">
                          <a:solidFill>
                            <a:srgbClr val="002060"/>
                          </a:solidFill>
                        </a:rPr>
                        <a:t>edian</a:t>
                      </a:r>
                      <a:r>
                        <a:rPr lang="en-GB" sz="1100" b="0" u="none" dirty="0">
                          <a:solidFill>
                            <a:srgbClr val="002060"/>
                          </a:solidFill>
                        </a:rPr>
                        <a:t> (etymology)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1100" b="0" u="none" dirty="0">
                          <a:solidFill>
                            <a:srgbClr val="002060"/>
                          </a:solidFill>
                        </a:rPr>
                        <a:t>M</a:t>
                      </a:r>
                      <a:r>
                        <a:rPr lang="en-GB" sz="1100" b="0" u="none" dirty="0" err="1">
                          <a:solidFill>
                            <a:srgbClr val="002060"/>
                          </a:solidFill>
                        </a:rPr>
                        <a:t>ean</a:t>
                      </a:r>
                      <a:endParaRPr lang="en-GB" sz="1100" b="0" u="none" dirty="0">
                        <a:solidFill>
                          <a:srgbClr val="002060"/>
                        </a:solidFill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1100" b="0" u="none" dirty="0">
                          <a:solidFill>
                            <a:srgbClr val="002060"/>
                          </a:solidFill>
                        </a:rPr>
                        <a:t>M</a:t>
                      </a:r>
                      <a:r>
                        <a:rPr lang="en-GB" sz="1100" b="0" u="none" dirty="0">
                          <a:solidFill>
                            <a:srgbClr val="002060"/>
                          </a:solidFill>
                        </a:rPr>
                        <a:t>ode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1100" b="0" u="none" dirty="0">
                          <a:solidFill>
                            <a:srgbClr val="002060"/>
                          </a:solidFill>
                        </a:rPr>
                        <a:t>F</a:t>
                      </a:r>
                      <a:r>
                        <a:rPr lang="en-GB" sz="1100" b="0" u="none" dirty="0" err="1">
                          <a:solidFill>
                            <a:srgbClr val="002060"/>
                          </a:solidFill>
                        </a:rPr>
                        <a:t>requency</a:t>
                      </a:r>
                      <a:endParaRPr lang="en-GB" sz="1100" b="0" u="none" dirty="0">
                        <a:solidFill>
                          <a:srgbClr val="002060"/>
                        </a:solidFill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1100" b="0" u="none" dirty="0">
                          <a:solidFill>
                            <a:srgbClr val="002060"/>
                          </a:solidFill>
                        </a:rPr>
                        <a:t>Data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1100" b="0" u="none" dirty="0">
                          <a:solidFill>
                            <a:srgbClr val="002060"/>
                          </a:solidFill>
                        </a:rPr>
                        <a:t>Table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1100" b="0" u="none" dirty="0">
                          <a:solidFill>
                            <a:srgbClr val="002060"/>
                          </a:solidFill>
                        </a:rPr>
                        <a:t>Chart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1100" b="0" u="none" dirty="0">
                          <a:solidFill>
                            <a:srgbClr val="002060"/>
                          </a:solidFill>
                        </a:rPr>
                        <a:t>Average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1100" b="0" u="none" dirty="0">
                          <a:solidFill>
                            <a:srgbClr val="002060"/>
                          </a:solidFill>
                        </a:rPr>
                        <a:t>Tally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b="1" u="sng" dirty="0">
                          <a:solidFill>
                            <a:srgbClr val="002060"/>
                          </a:solidFill>
                        </a:rPr>
                        <a:t>Assessment</a:t>
                      </a:r>
                    </a:p>
                    <a:p>
                      <a:pPr algn="l"/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algn="l"/>
                      <a:r>
                        <a:rPr lang="en-GB" sz="1100" b="1" u="sng" dirty="0">
                          <a:solidFill>
                            <a:srgbClr val="002060"/>
                          </a:solidFill>
                        </a:rPr>
                        <a:t>WOW zone tasks</a:t>
                      </a:r>
                    </a:p>
                    <a:p>
                      <a:pPr algn="ctr"/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algn="l"/>
                      <a:r>
                        <a:rPr lang="en-GB" sz="1100" b="0" u="none" dirty="0">
                          <a:solidFill>
                            <a:srgbClr val="002060"/>
                          </a:solidFill>
                        </a:rPr>
                        <a:t>Goal Free Problem – Calculating as many averages as they can from a set of data in context.</a:t>
                      </a:r>
                    </a:p>
                    <a:p>
                      <a:pPr algn="l"/>
                      <a:endParaRPr lang="en-GB" sz="1100" b="0" u="none" dirty="0">
                        <a:solidFill>
                          <a:srgbClr val="002060"/>
                        </a:solidFill>
                      </a:endParaRPr>
                    </a:p>
                    <a:p>
                      <a:pPr algn="l"/>
                      <a:r>
                        <a:rPr lang="en-GB" sz="1100" b="0" u="none" dirty="0">
                          <a:solidFill>
                            <a:srgbClr val="002060"/>
                          </a:solidFill>
                        </a:rPr>
                        <a:t>End of Unit test.</a:t>
                      </a:r>
                    </a:p>
                    <a:p>
                      <a:pPr algn="l"/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algn="l"/>
                      <a:r>
                        <a:rPr lang="en-GB" sz="1100" b="1" u="sng" dirty="0">
                          <a:solidFill>
                            <a:srgbClr val="002060"/>
                          </a:solidFill>
                        </a:rPr>
                        <a:t>WHERE NEXT?</a:t>
                      </a:r>
                    </a:p>
                    <a:p>
                      <a:pPr algn="l"/>
                      <a:endParaRPr lang="en-US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algn="l"/>
                      <a:r>
                        <a:rPr lang="en-US" sz="1100" b="0" u="none" dirty="0">
                          <a:solidFill>
                            <a:srgbClr val="002060"/>
                          </a:solidFill>
                        </a:rPr>
                        <a:t>K</a:t>
                      </a:r>
                      <a:r>
                        <a:rPr lang="en-GB" sz="1100" b="0" u="none" dirty="0">
                          <a:solidFill>
                            <a:srgbClr val="002060"/>
                          </a:solidFill>
                        </a:rPr>
                        <a:t>S3 – Calculating averages from a frequency table.</a:t>
                      </a:r>
                    </a:p>
                    <a:p>
                      <a:pPr algn="ctr"/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algn="l"/>
                      <a:r>
                        <a:rPr lang="en-GB" sz="1100" b="0" u="none" dirty="0">
                          <a:solidFill>
                            <a:srgbClr val="002060"/>
                          </a:solidFill>
                        </a:rPr>
                        <a:t>KS4 – Calculating the mean from a grouped frequency table and linking averages more to the context of the question that they have been given the data for.</a:t>
                      </a:r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6057531"/>
                  </a:ext>
                </a:extLst>
              </a:tr>
            </a:tbl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id="{26BD886F-BFA3-4C08-B1F4-AEEF3149A16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198" t="10947" r="11997" b="12411"/>
          <a:stretch/>
        </p:blipFill>
        <p:spPr>
          <a:xfrm>
            <a:off x="8002012" y="0"/>
            <a:ext cx="4189988" cy="234146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AF1A2B9-78B7-485C-8FE3-4C6AFC205AEA}"/>
              </a:ext>
            </a:extLst>
          </p:cNvPr>
          <p:cNvSpPr txBox="1"/>
          <p:nvPr/>
        </p:nvSpPr>
        <p:spPr>
          <a:xfrm>
            <a:off x="8438271" y="251351"/>
            <a:ext cx="3294184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u="sng" dirty="0"/>
              <a:t>The bigger picture:</a:t>
            </a:r>
          </a:p>
          <a:p>
            <a:endParaRPr lang="en-GB" dirty="0"/>
          </a:p>
          <a:p>
            <a:r>
              <a:rPr lang="en-GB" dirty="0"/>
              <a:t>Career link:</a:t>
            </a:r>
          </a:p>
          <a:p>
            <a:r>
              <a:rPr lang="en-GB" dirty="0"/>
              <a:t>Sports coach/analyst</a:t>
            </a:r>
            <a:endParaRPr lang="en-US" dirty="0"/>
          </a:p>
          <a:p>
            <a:endParaRPr lang="en-US" dirty="0"/>
          </a:p>
          <a:p>
            <a:r>
              <a:rPr lang="en-US" dirty="0"/>
              <a:t>Mathematician: Florence Nightingale – Pie Charts</a:t>
            </a:r>
          </a:p>
        </p:txBody>
      </p:sp>
    </p:spTree>
    <p:extLst>
      <p:ext uri="{BB962C8B-B14F-4D97-AF65-F5344CB8AC3E}">
        <p14:creationId xmlns:p14="http://schemas.microsoft.com/office/powerpoint/2010/main" val="1955853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AFAD1CB-A943-4AA4-98D0-ACDEB906C165}"/>
              </a:ext>
            </a:extLst>
          </p:cNvPr>
          <p:cNvSpPr/>
          <p:nvPr/>
        </p:nvSpPr>
        <p:spPr>
          <a:xfrm>
            <a:off x="1877548" y="-20554"/>
            <a:ext cx="7469802" cy="502702"/>
          </a:xfrm>
          <a:prstGeom prst="rect">
            <a:avLst/>
          </a:prstGeom>
          <a:noFill/>
        </p:spPr>
        <p:txBody>
          <a:bodyPr wrap="none" lIns="132080" tIns="66040" rIns="132080" bIns="66040">
            <a:spAutoFit/>
          </a:bodyPr>
          <a:lstStyle/>
          <a:p>
            <a:pPr algn="ctr"/>
            <a:r>
              <a:rPr lang="en-US" sz="2400" b="1" u="sng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Year 7 – </a:t>
            </a:r>
            <a:r>
              <a:rPr lang="en-US" sz="2400" b="1" u="sng" dirty="0" err="1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Analysing</a:t>
            </a:r>
            <a:r>
              <a:rPr lang="en-US" sz="2400" b="1" u="sng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and displaying data : Assessment Plan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1CB9A6E-E90D-41E8-AD2D-6A0C767F502F}"/>
              </a:ext>
            </a:extLst>
          </p:cNvPr>
          <p:cNvSpPr txBox="1"/>
          <p:nvPr/>
        </p:nvSpPr>
        <p:spPr>
          <a:xfrm>
            <a:off x="139435" y="480353"/>
            <a:ext cx="11750215" cy="116955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en-US" sz="1400" b="1" dirty="0"/>
              <a:t>M</a:t>
            </a:r>
            <a:r>
              <a:rPr lang="en-GB" sz="1400" b="1" dirty="0"/>
              <a:t>APs </a:t>
            </a:r>
            <a:r>
              <a:rPr lang="en-GB" sz="1400" dirty="0"/>
              <a:t>– Pupils will complete WOW zone tasks in lessons as well as end of topic tests.  The scores will be recorded and used to contribute towards grades which are reported home.</a:t>
            </a:r>
          </a:p>
          <a:p>
            <a:endParaRPr lang="en-US" sz="1400" dirty="0"/>
          </a:p>
          <a:p>
            <a:r>
              <a:rPr lang="en-US" sz="1400" b="1" dirty="0"/>
              <a:t>S</a:t>
            </a:r>
            <a:r>
              <a:rPr lang="en-GB" sz="1400" b="1" dirty="0" err="1"/>
              <a:t>ummative</a:t>
            </a:r>
            <a:r>
              <a:rPr lang="en-GB" sz="1400" b="1" dirty="0"/>
              <a:t> assessment </a:t>
            </a:r>
            <a:r>
              <a:rPr lang="en-GB" sz="1400" dirty="0"/>
              <a:t>– The knowledge from this unit will be tested as part of a 1 hour P2S exam which will be based on a combination of units covered in the assessment window.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1C08D8A-5FDD-4287-A708-1818B449F9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1165976"/>
              </p:ext>
            </p:extLst>
          </p:nvPr>
        </p:nvGraphicFramePr>
        <p:xfrm>
          <a:off x="118065" y="2161516"/>
          <a:ext cx="11934500" cy="4313439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870223">
                  <a:extLst>
                    <a:ext uri="{9D8B030D-6E8A-4147-A177-3AD203B41FA5}">
                      <a16:colId xmlns:a16="http://schemas.microsoft.com/office/drawing/2014/main" val="26545288"/>
                    </a:ext>
                  </a:extLst>
                </a:gridCol>
                <a:gridCol w="2307265">
                  <a:extLst>
                    <a:ext uri="{9D8B030D-6E8A-4147-A177-3AD203B41FA5}">
                      <a16:colId xmlns:a16="http://schemas.microsoft.com/office/drawing/2014/main" val="3735789182"/>
                    </a:ext>
                  </a:extLst>
                </a:gridCol>
                <a:gridCol w="2838894">
                  <a:extLst>
                    <a:ext uri="{9D8B030D-6E8A-4147-A177-3AD203B41FA5}">
                      <a16:colId xmlns:a16="http://schemas.microsoft.com/office/drawing/2014/main" val="3033360634"/>
                    </a:ext>
                  </a:extLst>
                </a:gridCol>
                <a:gridCol w="4918118">
                  <a:extLst>
                    <a:ext uri="{9D8B030D-6E8A-4147-A177-3AD203B41FA5}">
                      <a16:colId xmlns:a16="http://schemas.microsoft.com/office/drawing/2014/main" val="2709544202"/>
                    </a:ext>
                  </a:extLst>
                </a:gridCol>
              </a:tblGrid>
              <a:tr h="262707">
                <a:tc gridSpan="4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Assessment Milestones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9175115"/>
                  </a:ext>
                </a:extLst>
              </a:tr>
              <a:tr h="363034"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Emerging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Developing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Securing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Mastering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2251926"/>
                  </a:ext>
                </a:extLst>
              </a:tr>
              <a:tr h="3687698">
                <a:tc>
                  <a:txBody>
                    <a:bodyPr/>
                    <a:lstStyle/>
                    <a:p>
                      <a:r>
                        <a:rPr lang="en-US" sz="1100" b="1" i="1" dirty="0">
                          <a:solidFill>
                            <a:schemeClr val="tx1"/>
                          </a:solidFill>
                        </a:rPr>
                        <a:t>Pupils have basic knowledge 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of ordering a set of integers and decimals.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i="1" dirty="0">
                          <a:solidFill>
                            <a:schemeClr val="tx1"/>
                          </a:solidFill>
                        </a:rPr>
                        <a:t>Pupils must be have an understanding of and be able to recall the basics of :</a:t>
                      </a:r>
                    </a:p>
                    <a:p>
                      <a:endParaRPr lang="en-US" sz="1100" b="1" i="1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1100" b="0" dirty="0"/>
                        <a:t>Completing a tally chart</a:t>
                      </a:r>
                    </a:p>
                    <a:p>
                      <a:endParaRPr lang="en-US" sz="1100" b="0" dirty="0"/>
                    </a:p>
                    <a:p>
                      <a:r>
                        <a:rPr lang="en-US" sz="1100" b="0" dirty="0"/>
                        <a:t>Calculate the mode from a set of data</a:t>
                      </a:r>
                      <a:endParaRPr lang="en-GB" sz="1100" b="0" dirty="0"/>
                    </a:p>
                    <a:p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i="1" dirty="0">
                          <a:solidFill>
                            <a:schemeClr val="tx1"/>
                          </a:solidFill>
                        </a:rPr>
                        <a:t>Pupils must be able to recall the following content:</a:t>
                      </a:r>
                    </a:p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1100" b="0" dirty="0"/>
                        <a:t>Calculating the median, mean and range from a list of data</a:t>
                      </a:r>
                    </a:p>
                    <a:p>
                      <a:endParaRPr lang="en-US" sz="1100" b="0" dirty="0"/>
                    </a:p>
                    <a:p>
                      <a:r>
                        <a:rPr lang="en-US" sz="1100" b="0" dirty="0"/>
                        <a:t>D</a:t>
                      </a:r>
                      <a:r>
                        <a:rPr lang="en-GB" sz="1100" b="0" dirty="0"/>
                        <a:t>raw a bar chart</a:t>
                      </a:r>
                    </a:p>
                    <a:p>
                      <a:endParaRPr lang="en-US" sz="1100" b="0" dirty="0"/>
                    </a:p>
                    <a:p>
                      <a:r>
                        <a:rPr lang="en-US" sz="1100" b="0" dirty="0"/>
                        <a:t>D</a:t>
                      </a:r>
                      <a:r>
                        <a:rPr lang="en-GB" sz="1100" b="0" dirty="0"/>
                        <a:t>raw a line graph</a:t>
                      </a:r>
                    </a:p>
                    <a:p>
                      <a:endParaRPr lang="en-US" sz="1100" b="0" dirty="0"/>
                    </a:p>
                    <a:p>
                      <a:r>
                        <a:rPr lang="en-US" sz="1100" b="0" dirty="0"/>
                        <a:t>C</a:t>
                      </a:r>
                      <a:r>
                        <a:rPr lang="en-GB" sz="1100" b="0" dirty="0" err="1"/>
                        <a:t>ompare</a:t>
                      </a:r>
                      <a:r>
                        <a:rPr lang="en-GB" sz="1100" b="0" dirty="0"/>
                        <a:t> data using </a:t>
                      </a:r>
                      <a:r>
                        <a:rPr lang="en-GB" sz="1100" b="0"/>
                        <a:t>the averages and range</a:t>
                      </a:r>
                      <a:endParaRPr lang="en-GB" sz="1100" b="0" dirty="0"/>
                    </a:p>
                    <a:p>
                      <a:endParaRPr lang="en-US" sz="1100" b="0" dirty="0"/>
                    </a:p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i="1" dirty="0">
                          <a:solidFill>
                            <a:schemeClr val="tx1"/>
                          </a:solidFill>
                        </a:rPr>
                        <a:t>Pupils should be able to recall all the content in the knowledge journey and demonstrate application/extend through the following:</a:t>
                      </a:r>
                    </a:p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Calculating the mean from an ungrouped frequency table</a:t>
                      </a:r>
                    </a:p>
                    <a:p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Compare averages in context</a:t>
                      </a:r>
                    </a:p>
                    <a:p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Read a dual bar chart accurately</a:t>
                      </a:r>
                    </a:p>
                    <a:p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1100" b="0" u="none" dirty="0">
                          <a:solidFill>
                            <a:schemeClr val="tx1"/>
                          </a:solidFill>
                        </a:rPr>
                        <a:t>C</a:t>
                      </a:r>
                      <a:r>
                        <a:rPr lang="en-GB" sz="1100" b="0" u="none" dirty="0" err="1">
                          <a:solidFill>
                            <a:schemeClr val="tx1"/>
                          </a:solidFill>
                        </a:rPr>
                        <a:t>hoose</a:t>
                      </a:r>
                      <a:r>
                        <a:rPr lang="en-GB" sz="1100" b="0" u="none" dirty="0">
                          <a:solidFill>
                            <a:schemeClr val="tx1"/>
                          </a:solidFill>
                        </a:rPr>
                        <a:t> the best way to represent given data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US" sz="1100" b="0" u="none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1100" b="0" u="none" dirty="0">
                          <a:solidFill>
                            <a:schemeClr val="tx1"/>
                          </a:solidFill>
                        </a:rPr>
                        <a:t>U</a:t>
                      </a:r>
                      <a:r>
                        <a:rPr lang="en-GB" sz="1100" b="0" u="none" dirty="0" err="1">
                          <a:solidFill>
                            <a:schemeClr val="tx1"/>
                          </a:solidFill>
                        </a:rPr>
                        <a:t>nderstand</a:t>
                      </a:r>
                      <a:r>
                        <a:rPr lang="en-GB" sz="1100" b="0" u="none" dirty="0">
                          <a:solidFill>
                            <a:schemeClr val="tx1"/>
                          </a:solidFill>
                        </a:rPr>
                        <a:t> what the different averages represent and which is most appropriate for a context</a:t>
                      </a:r>
                    </a:p>
                    <a:p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100" b="0" i="1" dirty="0">
                          <a:solidFill>
                            <a:schemeClr val="tx1"/>
                          </a:solidFill>
                        </a:rPr>
                        <a:t>P</a:t>
                      </a:r>
                      <a:r>
                        <a:rPr lang="en-GB" sz="1100" b="0" i="1" dirty="0" err="1">
                          <a:solidFill>
                            <a:schemeClr val="tx1"/>
                          </a:solidFill>
                        </a:rPr>
                        <a:t>upils</a:t>
                      </a:r>
                      <a:r>
                        <a:rPr lang="en-GB" sz="1100" b="0" i="1" dirty="0">
                          <a:solidFill>
                            <a:schemeClr val="tx1"/>
                          </a:solidFill>
                        </a:rPr>
                        <a:t> should also be able to use all vocabulary on the knowledge journey independently and in context.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20346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18019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809</TotalTime>
  <Words>556</Words>
  <Application>Microsoft Office PowerPoint</Application>
  <PresentationFormat>Widescreen</PresentationFormat>
  <Paragraphs>106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Vicki Dowd</dc:creator>
  <cp:lastModifiedBy>Pattison, Ryan</cp:lastModifiedBy>
  <cp:revision>72</cp:revision>
  <cp:lastPrinted>2020-10-22T11:00:40Z</cp:lastPrinted>
  <dcterms:created xsi:type="dcterms:W3CDTF">2019-12-19T05:38:14Z</dcterms:created>
  <dcterms:modified xsi:type="dcterms:W3CDTF">2022-07-01T10:51:12Z</dcterms:modified>
</cp:coreProperties>
</file>