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0" r:id="rId2"/>
    <p:sldId id="262" r:id="rId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61" d="100"/>
          <a:sy n="61" d="100"/>
        </p:scale>
        <p:origin x="78"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08/12/2022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70575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08/12/2022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23197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08/12/2022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504485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08/12/2022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069093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9B1226-9A2E-4157-8AC4-B569B567B764}" type="datetimeFigureOut">
              <a:rPr lang="en-GB" smtClean="0"/>
              <a:t>08/12/2022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799031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9B1226-9A2E-4157-8AC4-B569B567B764}" type="datetimeFigureOut">
              <a:rPr lang="en-GB" smtClean="0"/>
              <a:t>08/12/2022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621673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9B1226-9A2E-4157-8AC4-B569B567B764}" type="datetimeFigureOut">
              <a:rPr lang="en-GB" smtClean="0"/>
              <a:t>08/12/2022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3598350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9B1226-9A2E-4157-8AC4-B569B567B764}" type="datetimeFigureOut">
              <a:rPr lang="en-GB" smtClean="0"/>
              <a:t>08/12/2022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333217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9B1226-9A2E-4157-8AC4-B569B567B764}" type="datetimeFigureOut">
              <a:rPr lang="en-GB" smtClean="0"/>
              <a:t>08/12/2022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43127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9B1226-9A2E-4157-8AC4-B569B567B764}" type="datetimeFigureOut">
              <a:rPr lang="en-GB" smtClean="0"/>
              <a:t>08/12/2022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040185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9B1226-9A2E-4157-8AC4-B569B567B764}" type="datetimeFigureOut">
              <a:rPr lang="en-GB" smtClean="0"/>
              <a:t>08/12/2022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121381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B1226-9A2E-4157-8AC4-B569B567B764}" type="datetimeFigureOut">
              <a:rPr lang="en-GB" smtClean="0"/>
              <a:t>08/12/2022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5355FB-7249-462E-A59C-AD7456B9ABCF}" type="slidenum">
              <a:rPr lang="en-GB" smtClean="0"/>
              <a:t>‹#›</a:t>
            </a:fld>
            <a:endParaRPr lang="en-GB"/>
          </a:p>
        </p:txBody>
      </p:sp>
    </p:spTree>
    <p:extLst>
      <p:ext uri="{BB962C8B-B14F-4D97-AF65-F5344CB8AC3E}">
        <p14:creationId xmlns:p14="http://schemas.microsoft.com/office/powerpoint/2010/main" val="33117046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FAD1CB-A943-4AA4-98D0-ACDEB906C165}"/>
              </a:ext>
            </a:extLst>
          </p:cNvPr>
          <p:cNvSpPr/>
          <p:nvPr/>
        </p:nvSpPr>
        <p:spPr>
          <a:xfrm>
            <a:off x="2431339" y="0"/>
            <a:ext cx="3090718" cy="872034"/>
          </a:xfrm>
          <a:prstGeom prst="rect">
            <a:avLst/>
          </a:prstGeom>
          <a:noFill/>
        </p:spPr>
        <p:txBody>
          <a:bodyPr wrap="none" lIns="132080" tIns="66040" rIns="132080" bIns="66040">
            <a:spAutoFit/>
          </a:bodyPr>
          <a:lstStyle/>
          <a:p>
            <a:pPr algn="ctr"/>
            <a:r>
              <a:rPr lang="en-US" sz="2400" b="1" u="sng" dirty="0">
                <a:ln w="0"/>
                <a:solidFill>
                  <a:srgbClr val="002060"/>
                </a:solidFill>
                <a:effectLst>
                  <a:outerShdw blurRad="38100" dist="25400" dir="5400000" algn="ctr" rotWithShape="0">
                    <a:srgbClr val="6E747A">
                      <a:alpha val="43000"/>
                    </a:srgbClr>
                  </a:outerShdw>
                </a:effectLst>
              </a:rPr>
              <a:t>Year 7 - fractions: </a:t>
            </a:r>
          </a:p>
          <a:p>
            <a:pPr algn="ctr"/>
            <a:r>
              <a:rPr lang="en-US" sz="2400" b="1" u="sng" dirty="0">
                <a:ln w="0"/>
                <a:solidFill>
                  <a:srgbClr val="002060"/>
                </a:solidFill>
                <a:effectLst>
                  <a:outerShdw blurRad="38100" dist="25400" dir="5400000" algn="ctr" rotWithShape="0">
                    <a:srgbClr val="6E747A">
                      <a:alpha val="43000"/>
                    </a:srgbClr>
                  </a:outerShdw>
                </a:effectLst>
              </a:rPr>
              <a:t>Journey of Knowledge</a:t>
            </a:r>
          </a:p>
        </p:txBody>
      </p:sp>
      <p:sp>
        <p:nvSpPr>
          <p:cNvPr id="5" name="TextBox 4">
            <a:extLst>
              <a:ext uri="{FF2B5EF4-FFF2-40B4-BE49-F238E27FC236}">
                <a16:creationId xmlns:a16="http://schemas.microsoft.com/office/drawing/2014/main" id="{31CB9A6E-E90D-41E8-AD2D-6A0C767F502F}"/>
              </a:ext>
            </a:extLst>
          </p:cNvPr>
          <p:cNvSpPr txBox="1"/>
          <p:nvPr/>
        </p:nvSpPr>
        <p:spPr>
          <a:xfrm>
            <a:off x="193656" y="882293"/>
            <a:ext cx="7348811" cy="1569660"/>
          </a:xfrm>
          <a:prstGeom prst="rect">
            <a:avLst/>
          </a:prstGeom>
          <a:solidFill>
            <a:schemeClr val="accent5">
              <a:lumMod val="20000"/>
              <a:lumOff val="80000"/>
            </a:schemeClr>
          </a:solidFill>
          <a:ln w="3175">
            <a:noFill/>
          </a:ln>
        </p:spPr>
        <p:txBody>
          <a:bodyPr wrap="square" rtlCol="0">
            <a:spAutoFit/>
          </a:bodyPr>
          <a:lstStyle/>
          <a:p>
            <a:r>
              <a:rPr lang="en-GB" sz="1200" b="1" dirty="0"/>
              <a:t>Context and Introduction to Unit</a:t>
            </a:r>
          </a:p>
          <a:p>
            <a:r>
              <a:rPr lang="en-GB" sz="1200" dirty="0"/>
              <a:t>In working with fractions students learn how to compare fractions and mixed numbers with different denominators using equivalences.  They progress on from this by adding and subtracting fractions using visual and written methods. Students learn how to use place value and equivalent fractions to convert between fractions, decimals and percentage using calculator and non-calculator methods and perform operations on them.</a:t>
            </a:r>
          </a:p>
          <a:p>
            <a:r>
              <a:rPr lang="en-GB" sz="1200" b="1" i="1" dirty="0"/>
              <a:t>Prior knowledge (KS2 NC)</a:t>
            </a:r>
          </a:p>
          <a:p>
            <a:r>
              <a:rPr lang="en-GB" sz="1200" dirty="0"/>
              <a:t>Pupils should be introduced to the use of appropriate visual models to represent fractions as a proportion of a whole, to have an understanding of the link between fractions, decimals and percentages.</a:t>
            </a:r>
            <a:endParaRPr lang="en-GB" sz="1200" b="1" i="1" dirty="0"/>
          </a:p>
        </p:txBody>
      </p:sp>
      <p:graphicFrame>
        <p:nvGraphicFramePr>
          <p:cNvPr id="6" name="Table 6">
            <a:extLst>
              <a:ext uri="{FF2B5EF4-FFF2-40B4-BE49-F238E27FC236}">
                <a16:creationId xmlns:a16="http://schemas.microsoft.com/office/drawing/2014/main" id="{BEA7F948-0AE4-44BF-A804-D96AF7A9AAD2}"/>
              </a:ext>
            </a:extLst>
          </p:cNvPr>
          <p:cNvGraphicFramePr>
            <a:graphicFrameLocks noGrp="1"/>
          </p:cNvGraphicFramePr>
          <p:nvPr>
            <p:extLst>
              <p:ext uri="{D42A27DB-BD31-4B8C-83A1-F6EECF244321}">
                <p14:modId xmlns:p14="http://schemas.microsoft.com/office/powerpoint/2010/main" val="310460163"/>
              </p:ext>
            </p:extLst>
          </p:nvPr>
        </p:nvGraphicFramePr>
        <p:xfrm>
          <a:off x="121134" y="2500532"/>
          <a:ext cx="11296283" cy="4114800"/>
        </p:xfrm>
        <a:graphic>
          <a:graphicData uri="http://schemas.openxmlformats.org/drawingml/2006/table">
            <a:tbl>
              <a:tblPr firstRow="1" bandRow="1">
                <a:tableStyleId>{5940675A-B579-460E-94D1-54222C63F5DA}</a:tableStyleId>
              </a:tblPr>
              <a:tblGrid>
                <a:gridCol w="5936272">
                  <a:extLst>
                    <a:ext uri="{9D8B030D-6E8A-4147-A177-3AD203B41FA5}">
                      <a16:colId xmlns:a16="http://schemas.microsoft.com/office/drawing/2014/main" val="3001272792"/>
                    </a:ext>
                  </a:extLst>
                </a:gridCol>
                <a:gridCol w="3324606">
                  <a:extLst>
                    <a:ext uri="{9D8B030D-6E8A-4147-A177-3AD203B41FA5}">
                      <a16:colId xmlns:a16="http://schemas.microsoft.com/office/drawing/2014/main" val="1897910160"/>
                    </a:ext>
                  </a:extLst>
                </a:gridCol>
                <a:gridCol w="2035405">
                  <a:extLst>
                    <a:ext uri="{9D8B030D-6E8A-4147-A177-3AD203B41FA5}">
                      <a16:colId xmlns:a16="http://schemas.microsoft.com/office/drawing/2014/main" val="3498275268"/>
                    </a:ext>
                  </a:extLst>
                </a:gridCol>
              </a:tblGrid>
              <a:tr h="3891846">
                <a:tc>
                  <a:txBody>
                    <a:bodyPr/>
                    <a:lstStyle/>
                    <a:p>
                      <a:pPr marL="0" indent="0" algn="l" defTabSz="914400" rtl="0" eaLnBrk="1" latinLnBrk="0" hangingPunct="1">
                        <a:buFont typeface="Arial" panose="020B0604020202020204" pitchFamily="34" charset="0"/>
                        <a:buNone/>
                      </a:pPr>
                      <a:r>
                        <a:rPr lang="en-GB" sz="1100" b="1" u="sng" kern="1200" baseline="0" dirty="0">
                          <a:solidFill>
                            <a:srgbClr val="002060"/>
                          </a:solidFill>
                          <a:latin typeface="+mn-lt"/>
                          <a:ea typeface="+mn-ea"/>
                          <a:cs typeface="+mn-cs"/>
                        </a:rPr>
                        <a:t>CORE KNOWLEDGE</a:t>
                      </a:r>
                    </a:p>
                    <a:p>
                      <a:pPr marL="0" indent="0" algn="l" defTabSz="914400" rtl="0" eaLnBrk="1" latinLnBrk="0" hangingPunct="1">
                        <a:buFont typeface="Arial" panose="020B0604020202020204" pitchFamily="34" charset="0"/>
                        <a:buNone/>
                      </a:pPr>
                      <a:endParaRPr lang="en-GB" sz="1100" b="0" u="none" kern="1200" baseline="0" dirty="0">
                        <a:solidFill>
                          <a:srgbClr val="002060"/>
                        </a:solidFill>
                        <a:latin typeface="+mn-lt"/>
                        <a:ea typeface="+mn-ea"/>
                        <a:cs typeface="+mn-cs"/>
                      </a:endParaRP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Use fraction notation to describe parts of a shape</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Compare simple fractions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Use fraction notation to describe parts of a shape</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Compare simple fractions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Use a diagram to compare two or more simple fractions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Order fractions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Know that, for unit fractions, the larger the denominator, the smaller the value of the fraction</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Change an improper fraction to a mixed number</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Identify equivalent fractions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Simplify fractions by dividing numerator and denominator by common factors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Understand that simplifying fractions can make them easier to visualise</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Add and subtract fractions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Calculate fractions of a quantity</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Add and subtract simple fractions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Calculate simple fractions of quantities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Understand inverse operations relating to fractions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Work with equivalent fractions and decimals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Use different strategies to calculate with percentages</a:t>
                      </a:r>
                    </a:p>
                    <a:p>
                      <a:pPr marL="0" indent="0" algn="l" defTabSz="914400" rtl="0" eaLnBrk="1" latinLnBrk="0" hangingPunct="1">
                        <a:buFont typeface="Arial" panose="020B0604020202020204" pitchFamily="34" charset="0"/>
                        <a:buNone/>
                      </a:pPr>
                      <a:r>
                        <a:rPr lang="en-GB" sz="1100" b="0" u="none" kern="1200" baseline="0" dirty="0">
                          <a:solidFill>
                            <a:srgbClr val="002060"/>
                          </a:solidFill>
                          <a:latin typeface="+mn-lt"/>
                          <a:ea typeface="+mn-ea"/>
                          <a:cs typeface="+mn-cs"/>
                        </a:rPr>
                        <a:t>Express one quantity as a percentage of another</a:t>
                      </a:r>
                    </a:p>
                    <a:p>
                      <a:pPr marL="0" indent="0" algn="l" defTabSz="914400" rtl="0" eaLnBrk="1" latinLnBrk="0" hangingPunct="1">
                        <a:buFont typeface="Arial" panose="020B0604020202020204" pitchFamily="34" charset="0"/>
                        <a:buNone/>
                      </a:pPr>
                      <a:endParaRPr lang="en-GB" sz="1100" b="0" u="none" kern="1200" baseline="0" dirty="0">
                        <a:solidFill>
                          <a:srgbClr val="002060"/>
                        </a:solidFill>
                        <a:latin typeface="+mn-lt"/>
                        <a:ea typeface="+mn-ea"/>
                        <a:cs typeface="+mn-cs"/>
                      </a:endParaRPr>
                    </a:p>
                  </a:txBody>
                  <a:tcPr/>
                </a:tc>
                <a:tc>
                  <a:txBody>
                    <a:bodyPr/>
                    <a:lstStyle/>
                    <a:p>
                      <a:pPr marL="0" indent="0" algn="l">
                        <a:buFont typeface="Arial" panose="020B0604020202020204" pitchFamily="34" charset="0"/>
                        <a:buNone/>
                      </a:pPr>
                      <a:r>
                        <a:rPr lang="en-GB" sz="1100" b="1" u="sng" dirty="0">
                          <a:solidFill>
                            <a:srgbClr val="002060"/>
                          </a:solidFill>
                        </a:rPr>
                        <a:t>ABOVE AND BEYOND</a:t>
                      </a:r>
                    </a:p>
                    <a:p>
                      <a:pPr marL="0" indent="0" algn="l">
                        <a:buFont typeface="Arial" panose="020B0604020202020204" pitchFamily="34" charset="0"/>
                        <a:buNone/>
                      </a:pPr>
                      <a:endParaRPr lang="en-GB" sz="1100" b="1" u="sng" dirty="0">
                        <a:solidFill>
                          <a:srgbClr val="002060"/>
                        </a:solidFill>
                      </a:endParaRPr>
                    </a:p>
                    <a:p>
                      <a:pPr marL="0" indent="0" algn="l">
                        <a:buFont typeface="Arial" panose="020B0604020202020204" pitchFamily="34" charset="0"/>
                        <a:buNone/>
                      </a:pPr>
                      <a:r>
                        <a:rPr lang="en-GB" sz="1100" b="0" u="none" dirty="0">
                          <a:solidFill>
                            <a:srgbClr val="002060"/>
                          </a:solidFill>
                        </a:rPr>
                        <a:t>Working with fractions and percentages that are &gt;1</a:t>
                      </a:r>
                    </a:p>
                    <a:p>
                      <a:pPr marL="0" indent="0" algn="l">
                        <a:buFont typeface="Arial" panose="020B0604020202020204" pitchFamily="34" charset="0"/>
                        <a:buNone/>
                      </a:pPr>
                      <a:endParaRPr lang="en-GB" sz="1100" b="0" u="none" dirty="0">
                        <a:solidFill>
                          <a:srgbClr val="002060"/>
                        </a:solidFill>
                      </a:endParaRPr>
                    </a:p>
                    <a:p>
                      <a:pPr marL="0" indent="0" algn="l">
                        <a:buFont typeface="Arial" panose="020B0604020202020204" pitchFamily="34" charset="0"/>
                        <a:buNone/>
                      </a:pPr>
                      <a:r>
                        <a:rPr lang="en-US" sz="1100" b="0" u="none" kern="1200" dirty="0">
                          <a:solidFill>
                            <a:srgbClr val="002060"/>
                          </a:solidFill>
                          <a:latin typeface="+mn-lt"/>
                          <a:ea typeface="+mn-ea"/>
                          <a:cs typeface="+mn-cs"/>
                        </a:rPr>
                        <a:t>Choose appropriate strategies to solve multistep problems involving FDP</a:t>
                      </a:r>
                      <a:endParaRPr lang="en-GB" sz="1100" b="0" u="none" kern="1200" dirty="0">
                        <a:solidFill>
                          <a:srgbClr val="002060"/>
                        </a:solidFill>
                        <a:latin typeface="+mn-lt"/>
                        <a:ea typeface="+mn-ea"/>
                        <a:cs typeface="+mn-cs"/>
                      </a:endParaRPr>
                    </a:p>
                    <a:p>
                      <a:pPr marL="0" indent="0" algn="l">
                        <a:buFont typeface="Arial" panose="020B0604020202020204" pitchFamily="34" charset="0"/>
                        <a:buNone/>
                      </a:pPr>
                      <a:endParaRPr lang="en-GB" sz="1100" b="1" u="sng" dirty="0">
                        <a:solidFill>
                          <a:srgbClr val="002060"/>
                        </a:solidFill>
                      </a:endParaRPr>
                    </a:p>
                    <a:p>
                      <a:pPr marL="0" indent="0" algn="l">
                        <a:buFont typeface="Arial" panose="020B0604020202020204" pitchFamily="34" charset="0"/>
                        <a:buNone/>
                      </a:pPr>
                      <a:endParaRPr lang="en-GB" sz="1100" b="1" u="sng" dirty="0">
                        <a:solidFill>
                          <a:srgbClr val="002060"/>
                        </a:solidFill>
                      </a:endParaRPr>
                    </a:p>
                    <a:p>
                      <a:pPr marL="0" indent="0" algn="l">
                        <a:buFont typeface="Arial" panose="020B0604020202020204" pitchFamily="34" charset="0"/>
                        <a:buNone/>
                      </a:pPr>
                      <a:r>
                        <a:rPr lang="en-GB" sz="1100" b="1" u="sng" dirty="0">
                          <a:solidFill>
                            <a:srgbClr val="002060"/>
                          </a:solidFill>
                        </a:rPr>
                        <a:t>VOCABULARY</a:t>
                      </a:r>
                    </a:p>
                    <a:p>
                      <a:pPr marL="0" indent="0" algn="l">
                        <a:buFont typeface="Arial" panose="020B0604020202020204" pitchFamily="34" charset="0"/>
                        <a:buNone/>
                      </a:pPr>
                      <a:endParaRPr lang="en-GB" sz="1100" b="1" u="sng" dirty="0">
                        <a:solidFill>
                          <a:srgbClr val="002060"/>
                        </a:solidFill>
                      </a:endParaRPr>
                    </a:p>
                    <a:p>
                      <a:pPr marL="0" indent="0" algn="l">
                        <a:buFont typeface="Arial" panose="020B0604020202020204" pitchFamily="34" charset="0"/>
                        <a:buNone/>
                      </a:pPr>
                      <a:r>
                        <a:rPr lang="en-GB" sz="1100" b="0" u="none" kern="1200" dirty="0">
                          <a:solidFill>
                            <a:srgbClr val="002060"/>
                          </a:solidFill>
                          <a:latin typeface="+mn-lt"/>
                          <a:ea typeface="+mn-ea"/>
                          <a:cs typeface="+mn-cs"/>
                        </a:rPr>
                        <a:t>Fraction</a:t>
                      </a:r>
                    </a:p>
                    <a:p>
                      <a:pPr marL="0" indent="0" algn="l">
                        <a:buFont typeface="Arial" panose="020B0604020202020204" pitchFamily="34" charset="0"/>
                        <a:buNone/>
                      </a:pPr>
                      <a:r>
                        <a:rPr lang="en-GB" sz="1100" b="0" u="none" kern="1200" dirty="0">
                          <a:solidFill>
                            <a:srgbClr val="002060"/>
                          </a:solidFill>
                          <a:latin typeface="+mn-lt"/>
                          <a:ea typeface="+mn-ea"/>
                          <a:cs typeface="+mn-cs"/>
                        </a:rPr>
                        <a:t>Integer</a:t>
                      </a:r>
                    </a:p>
                    <a:p>
                      <a:pPr marL="0" indent="0" algn="l">
                        <a:buFont typeface="Arial" panose="020B0604020202020204" pitchFamily="34" charset="0"/>
                        <a:buNone/>
                      </a:pPr>
                      <a:r>
                        <a:rPr lang="en-GB" sz="1100" b="0" u="none" kern="1200" dirty="0">
                          <a:solidFill>
                            <a:srgbClr val="002060"/>
                          </a:solidFill>
                          <a:latin typeface="+mn-lt"/>
                          <a:ea typeface="+mn-ea"/>
                          <a:cs typeface="+mn-cs"/>
                        </a:rPr>
                        <a:t>Simplify</a:t>
                      </a:r>
                    </a:p>
                    <a:p>
                      <a:pPr marL="0" indent="0" algn="l">
                        <a:buFont typeface="Arial" panose="020B0604020202020204" pitchFamily="34" charset="0"/>
                        <a:buNone/>
                      </a:pPr>
                      <a:r>
                        <a:rPr lang="en-GB" sz="1100" b="0" u="none" kern="1200" dirty="0">
                          <a:solidFill>
                            <a:srgbClr val="002060"/>
                          </a:solidFill>
                          <a:latin typeface="+mn-lt"/>
                          <a:ea typeface="+mn-ea"/>
                          <a:cs typeface="+mn-cs"/>
                        </a:rPr>
                        <a:t>Ascending Order</a:t>
                      </a:r>
                    </a:p>
                    <a:p>
                      <a:pPr marL="0" indent="0" algn="l">
                        <a:buFont typeface="Arial" panose="020B0604020202020204" pitchFamily="34" charset="0"/>
                        <a:buNone/>
                      </a:pPr>
                      <a:r>
                        <a:rPr lang="en-GB" sz="1100" b="0" u="none" kern="1200" dirty="0">
                          <a:solidFill>
                            <a:srgbClr val="002060"/>
                          </a:solidFill>
                          <a:latin typeface="+mn-lt"/>
                          <a:ea typeface="+mn-ea"/>
                          <a:cs typeface="+mn-cs"/>
                        </a:rPr>
                        <a:t>Descending Order</a:t>
                      </a:r>
                    </a:p>
                    <a:p>
                      <a:pPr marL="0" indent="0" algn="l">
                        <a:buFont typeface="Arial" panose="020B0604020202020204" pitchFamily="34" charset="0"/>
                        <a:buNone/>
                      </a:pPr>
                      <a:r>
                        <a:rPr lang="en-GB" sz="1100" b="0" u="none" kern="1200" dirty="0">
                          <a:solidFill>
                            <a:srgbClr val="002060"/>
                          </a:solidFill>
                          <a:latin typeface="+mn-lt"/>
                          <a:ea typeface="+mn-ea"/>
                          <a:cs typeface="+mn-cs"/>
                        </a:rPr>
                        <a:t>Equivalent</a:t>
                      </a:r>
                    </a:p>
                    <a:p>
                      <a:pPr marL="0" indent="0" algn="l">
                        <a:buFont typeface="Arial" panose="020B0604020202020204" pitchFamily="34" charset="0"/>
                        <a:buNone/>
                      </a:pPr>
                      <a:r>
                        <a:rPr lang="en-GB" sz="1100" b="0" u="none" kern="1200" dirty="0">
                          <a:solidFill>
                            <a:srgbClr val="002060"/>
                          </a:solidFill>
                          <a:latin typeface="+mn-lt"/>
                          <a:ea typeface="+mn-ea"/>
                          <a:cs typeface="+mn-cs"/>
                        </a:rPr>
                        <a:t>Mixed number</a:t>
                      </a:r>
                    </a:p>
                    <a:p>
                      <a:pPr marL="0" indent="0" algn="l">
                        <a:buFont typeface="Arial" panose="020B0604020202020204" pitchFamily="34" charset="0"/>
                        <a:buNone/>
                      </a:pPr>
                      <a:r>
                        <a:rPr lang="en-GB" sz="1100" b="0" u="none" kern="1200" dirty="0">
                          <a:solidFill>
                            <a:srgbClr val="002060"/>
                          </a:solidFill>
                          <a:latin typeface="+mn-lt"/>
                          <a:ea typeface="+mn-ea"/>
                          <a:cs typeface="+mn-cs"/>
                        </a:rPr>
                        <a:t>Improper fraction</a:t>
                      </a:r>
                    </a:p>
                  </a:txBody>
                  <a:tcPr/>
                </a:tc>
                <a:tc>
                  <a:txBody>
                    <a:bodyPr/>
                    <a:lstStyle/>
                    <a:p>
                      <a:pPr algn="l"/>
                      <a:r>
                        <a:rPr lang="en-GB" sz="1100" b="1" u="sng" dirty="0">
                          <a:solidFill>
                            <a:srgbClr val="002060"/>
                          </a:solidFill>
                        </a:rPr>
                        <a:t>Assessment</a:t>
                      </a:r>
                    </a:p>
                    <a:p>
                      <a:pPr algn="l"/>
                      <a:endParaRPr lang="en-GB" sz="1100" b="1" u="sng" dirty="0">
                        <a:solidFill>
                          <a:srgbClr val="002060"/>
                        </a:solidFill>
                      </a:endParaRPr>
                    </a:p>
                    <a:p>
                      <a:pPr algn="l"/>
                      <a:r>
                        <a:rPr lang="en-GB" sz="1100" b="1" u="sng" dirty="0">
                          <a:solidFill>
                            <a:srgbClr val="002060"/>
                          </a:solidFill>
                        </a:rPr>
                        <a:t>WOW zone tasks</a:t>
                      </a:r>
                    </a:p>
                    <a:p>
                      <a:pPr algn="ctr"/>
                      <a:endParaRPr lang="en-GB" sz="1100" b="1" u="sng" dirty="0">
                        <a:solidFill>
                          <a:srgbClr val="002060"/>
                        </a:solidFill>
                      </a:endParaRPr>
                    </a:p>
                    <a:p>
                      <a:pPr algn="l"/>
                      <a:r>
                        <a:rPr lang="en-GB" sz="1100" b="0" u="none" dirty="0">
                          <a:solidFill>
                            <a:srgbClr val="002060"/>
                          </a:solidFill>
                        </a:rPr>
                        <a:t>Goal Free Problem - real world applications involving fractions, decimals and percentages</a:t>
                      </a:r>
                    </a:p>
                    <a:p>
                      <a:pPr algn="l"/>
                      <a:endParaRPr lang="en-GB" sz="1100" b="0" u="none" dirty="0">
                        <a:solidFill>
                          <a:srgbClr val="002060"/>
                        </a:solidFill>
                      </a:endParaRPr>
                    </a:p>
                    <a:p>
                      <a:pPr algn="l"/>
                      <a:r>
                        <a:rPr lang="en-GB" sz="1100" b="0" u="none" dirty="0">
                          <a:solidFill>
                            <a:srgbClr val="002060"/>
                          </a:solidFill>
                        </a:rPr>
                        <a:t>End of Unit tests.</a:t>
                      </a:r>
                    </a:p>
                    <a:p>
                      <a:pPr algn="l"/>
                      <a:endParaRPr lang="en-GB" sz="1100" b="1" u="sng" dirty="0">
                        <a:solidFill>
                          <a:srgbClr val="002060"/>
                        </a:solidFill>
                      </a:endParaRPr>
                    </a:p>
                    <a:p>
                      <a:pPr algn="ctr"/>
                      <a:endParaRPr lang="en-GB" sz="1100" b="1" u="sng" dirty="0">
                        <a:solidFill>
                          <a:srgbClr val="002060"/>
                        </a:solidFill>
                      </a:endParaRPr>
                    </a:p>
                    <a:p>
                      <a:pPr algn="ctr"/>
                      <a:endParaRPr lang="en-GB" sz="1100" b="1" u="sng" dirty="0">
                        <a:solidFill>
                          <a:srgbClr val="002060"/>
                        </a:solidFill>
                      </a:endParaRPr>
                    </a:p>
                    <a:p>
                      <a:pPr algn="l"/>
                      <a:r>
                        <a:rPr lang="en-GB" sz="1100" b="1" u="sng" dirty="0">
                          <a:solidFill>
                            <a:srgbClr val="002060"/>
                          </a:solidFill>
                        </a:rPr>
                        <a:t>WHERE NEXT?</a:t>
                      </a:r>
                    </a:p>
                    <a:p>
                      <a:pPr algn="ctr"/>
                      <a:endParaRPr lang="en-GB" sz="1100" b="1" u="sng" dirty="0">
                        <a:solidFill>
                          <a:srgbClr val="002060"/>
                        </a:solidFill>
                      </a:endParaRPr>
                    </a:p>
                    <a:p>
                      <a:pPr algn="l"/>
                      <a:r>
                        <a:rPr lang="en-GB" sz="1100" b="0" u="none" dirty="0">
                          <a:solidFill>
                            <a:srgbClr val="002060"/>
                          </a:solidFill>
                        </a:rPr>
                        <a:t>Year 7 -  In the following probability unit. Fractions are used to express the likelihood of an outcome.</a:t>
                      </a:r>
                    </a:p>
                    <a:p>
                      <a:pPr algn="l"/>
                      <a:r>
                        <a:rPr lang="en-GB" sz="1100" b="0" u="none" dirty="0" err="1">
                          <a:solidFill>
                            <a:srgbClr val="002060"/>
                          </a:solidFill>
                        </a:rPr>
                        <a:t>Yr</a:t>
                      </a:r>
                      <a:r>
                        <a:rPr lang="en-GB" sz="1100" b="0" u="none" dirty="0">
                          <a:solidFill>
                            <a:srgbClr val="002060"/>
                          </a:solidFill>
                        </a:rPr>
                        <a:t> 8 – multiplying and dividing fractions. </a:t>
                      </a:r>
                    </a:p>
                    <a:p>
                      <a:pPr algn="l"/>
                      <a:r>
                        <a:rPr lang="en-GB" sz="1100" b="0" u="none" dirty="0">
                          <a:solidFill>
                            <a:srgbClr val="002060"/>
                          </a:solidFill>
                        </a:rPr>
                        <a:t>Calculating </a:t>
                      </a:r>
                      <a:r>
                        <a:rPr lang="en-GB" sz="1100" b="0" u="none">
                          <a:solidFill>
                            <a:srgbClr val="002060"/>
                          </a:solidFill>
                        </a:rPr>
                        <a:t>with percentages.</a:t>
                      </a:r>
                      <a:endParaRPr lang="en-GB" sz="1100" b="1" u="sng" dirty="0">
                        <a:solidFill>
                          <a:srgbClr val="002060"/>
                        </a:solidFill>
                      </a:endParaRPr>
                    </a:p>
                    <a:p>
                      <a:pPr algn="ctr"/>
                      <a:endParaRPr lang="en-GB" sz="1100" b="1" u="sng" dirty="0">
                        <a:solidFill>
                          <a:srgbClr val="002060"/>
                        </a:solidFill>
                      </a:endParaRPr>
                    </a:p>
                    <a:p>
                      <a:pPr algn="ctr"/>
                      <a:endParaRPr lang="en-GB" sz="1100" b="1" u="sng" dirty="0">
                        <a:solidFill>
                          <a:srgbClr val="002060"/>
                        </a:solidFill>
                      </a:endParaRPr>
                    </a:p>
                    <a:p>
                      <a:pPr algn="ctr"/>
                      <a:endParaRPr lang="en-GB" sz="1100" b="1" u="sng" dirty="0">
                        <a:solidFill>
                          <a:srgbClr val="002060"/>
                        </a:solidFill>
                      </a:endParaRPr>
                    </a:p>
                  </a:txBody>
                  <a:tcPr/>
                </a:tc>
                <a:extLst>
                  <a:ext uri="{0D108BD9-81ED-4DB2-BD59-A6C34878D82A}">
                    <a16:rowId xmlns:a16="http://schemas.microsoft.com/office/drawing/2014/main" val="1196057531"/>
                  </a:ext>
                </a:extLst>
              </a:tr>
            </a:tbl>
          </a:graphicData>
        </a:graphic>
      </p:graphicFrame>
      <p:pic>
        <p:nvPicPr>
          <p:cNvPr id="2" name="Picture 1">
            <a:extLst>
              <a:ext uri="{FF2B5EF4-FFF2-40B4-BE49-F238E27FC236}">
                <a16:creationId xmlns:a16="http://schemas.microsoft.com/office/drawing/2014/main" id="{26BD886F-BFA3-4C08-B1F4-AEEF3149A16B}"/>
              </a:ext>
            </a:extLst>
          </p:cNvPr>
          <p:cNvPicPr>
            <a:picLocks noChangeAspect="1"/>
          </p:cNvPicPr>
          <p:nvPr/>
        </p:nvPicPr>
        <p:blipFill rotWithShape="1">
          <a:blip r:embed="rId2"/>
          <a:srcRect l="12198" t="10947" r="11997" b="12411"/>
          <a:stretch/>
        </p:blipFill>
        <p:spPr>
          <a:xfrm>
            <a:off x="8002012" y="0"/>
            <a:ext cx="4189988" cy="2341463"/>
          </a:xfrm>
          <a:prstGeom prst="rect">
            <a:avLst/>
          </a:prstGeom>
        </p:spPr>
      </p:pic>
      <p:sp>
        <p:nvSpPr>
          <p:cNvPr id="3" name="TextBox 2">
            <a:extLst>
              <a:ext uri="{FF2B5EF4-FFF2-40B4-BE49-F238E27FC236}">
                <a16:creationId xmlns:a16="http://schemas.microsoft.com/office/drawing/2014/main" id="{DAF1A2B9-78B7-485C-8FE3-4C6AFC205AEA}"/>
              </a:ext>
            </a:extLst>
          </p:cNvPr>
          <p:cNvSpPr txBox="1"/>
          <p:nvPr/>
        </p:nvSpPr>
        <p:spPr>
          <a:xfrm>
            <a:off x="8438271" y="251351"/>
            <a:ext cx="3294184" cy="1969770"/>
          </a:xfrm>
          <a:prstGeom prst="rect">
            <a:avLst/>
          </a:prstGeom>
          <a:noFill/>
        </p:spPr>
        <p:txBody>
          <a:bodyPr wrap="square" rtlCol="0">
            <a:spAutoFit/>
          </a:bodyPr>
          <a:lstStyle/>
          <a:p>
            <a:r>
              <a:rPr lang="en-GB" sz="1400" b="1" u="sng" dirty="0"/>
              <a:t>The bigger picture:</a:t>
            </a:r>
          </a:p>
          <a:p>
            <a:endParaRPr lang="en-GB" dirty="0"/>
          </a:p>
          <a:p>
            <a:r>
              <a:rPr lang="en-GB" dirty="0"/>
              <a:t>Career link – Nursing</a:t>
            </a:r>
            <a:endParaRPr lang="en-US" dirty="0"/>
          </a:p>
          <a:p>
            <a:r>
              <a:rPr lang="en-US" dirty="0"/>
              <a:t>S</a:t>
            </a:r>
            <a:r>
              <a:rPr lang="en-GB" dirty="0" err="1"/>
              <a:t>ee</a:t>
            </a:r>
            <a:r>
              <a:rPr lang="en-GB" dirty="0"/>
              <a:t> careers slide</a:t>
            </a:r>
          </a:p>
          <a:p>
            <a:endParaRPr lang="en-GB" dirty="0"/>
          </a:p>
          <a:p>
            <a:r>
              <a:rPr lang="en-GB" dirty="0"/>
              <a:t>Mathematician – Katherine Johnson (Film - Hidden Figures)</a:t>
            </a:r>
          </a:p>
        </p:txBody>
      </p:sp>
    </p:spTree>
    <p:extLst>
      <p:ext uri="{BB962C8B-B14F-4D97-AF65-F5344CB8AC3E}">
        <p14:creationId xmlns:p14="http://schemas.microsoft.com/office/powerpoint/2010/main" val="1955853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FAD1CB-A943-4AA4-98D0-ACDEB906C165}"/>
              </a:ext>
            </a:extLst>
          </p:cNvPr>
          <p:cNvSpPr/>
          <p:nvPr/>
        </p:nvSpPr>
        <p:spPr>
          <a:xfrm>
            <a:off x="3249593" y="-20554"/>
            <a:ext cx="4725717" cy="502702"/>
          </a:xfrm>
          <a:prstGeom prst="rect">
            <a:avLst/>
          </a:prstGeom>
          <a:noFill/>
        </p:spPr>
        <p:txBody>
          <a:bodyPr wrap="none" lIns="132080" tIns="66040" rIns="132080" bIns="66040">
            <a:spAutoFit/>
          </a:bodyPr>
          <a:lstStyle/>
          <a:p>
            <a:pPr algn="ctr"/>
            <a:r>
              <a:rPr lang="en-US" sz="2400" b="1" u="sng" dirty="0">
                <a:ln w="0"/>
                <a:solidFill>
                  <a:srgbClr val="002060"/>
                </a:solidFill>
                <a:effectLst>
                  <a:outerShdw blurRad="38100" dist="25400" dir="5400000" algn="ctr" rotWithShape="0">
                    <a:srgbClr val="6E747A">
                      <a:alpha val="43000"/>
                    </a:srgbClr>
                  </a:outerShdw>
                </a:effectLst>
              </a:rPr>
              <a:t>Year 7 - Fractions: Assessment Plan</a:t>
            </a:r>
          </a:p>
        </p:txBody>
      </p:sp>
      <p:sp>
        <p:nvSpPr>
          <p:cNvPr id="5" name="TextBox 4">
            <a:extLst>
              <a:ext uri="{FF2B5EF4-FFF2-40B4-BE49-F238E27FC236}">
                <a16:creationId xmlns:a16="http://schemas.microsoft.com/office/drawing/2014/main" id="{31CB9A6E-E90D-41E8-AD2D-6A0C767F502F}"/>
              </a:ext>
            </a:extLst>
          </p:cNvPr>
          <p:cNvSpPr txBox="1"/>
          <p:nvPr/>
        </p:nvSpPr>
        <p:spPr>
          <a:xfrm>
            <a:off x="139435" y="480353"/>
            <a:ext cx="11750215" cy="1169551"/>
          </a:xfrm>
          <a:prstGeom prst="rect">
            <a:avLst/>
          </a:prstGeom>
          <a:solidFill>
            <a:schemeClr val="accent5">
              <a:lumMod val="20000"/>
              <a:lumOff val="80000"/>
            </a:schemeClr>
          </a:solidFill>
          <a:ln w="3175">
            <a:noFill/>
          </a:ln>
        </p:spPr>
        <p:txBody>
          <a:bodyPr wrap="square" rtlCol="0">
            <a:spAutoFit/>
          </a:bodyPr>
          <a:lstStyle/>
          <a:p>
            <a:r>
              <a:rPr lang="en-US" sz="1400" b="1" dirty="0"/>
              <a:t>M</a:t>
            </a:r>
            <a:r>
              <a:rPr lang="en-GB" sz="1400" b="1" dirty="0"/>
              <a:t>APs </a:t>
            </a:r>
            <a:r>
              <a:rPr lang="en-GB" sz="1400" dirty="0"/>
              <a:t>– Pupils will complete WOW zone tasks in lessons as well as end of topic tests.  This scores will be recorded and used to contribute towards grades which are reported home.</a:t>
            </a:r>
          </a:p>
          <a:p>
            <a:endParaRPr lang="en-US" sz="1400" dirty="0"/>
          </a:p>
          <a:p>
            <a:r>
              <a:rPr lang="en-US" sz="1400" b="1" dirty="0"/>
              <a:t>S</a:t>
            </a:r>
            <a:r>
              <a:rPr lang="en-GB" sz="1400" b="1" dirty="0" err="1"/>
              <a:t>ummative</a:t>
            </a:r>
            <a:r>
              <a:rPr lang="en-GB" sz="1400" b="1" dirty="0"/>
              <a:t> assessment </a:t>
            </a:r>
            <a:r>
              <a:rPr lang="en-GB" sz="1400" dirty="0"/>
              <a:t>– The knowledge from this unit will be tested as part of a 1 hour P2S exam which will be based on a combination of units covered in the assessment window.</a:t>
            </a:r>
          </a:p>
        </p:txBody>
      </p:sp>
      <p:graphicFrame>
        <p:nvGraphicFramePr>
          <p:cNvPr id="7" name="Table 6">
            <a:extLst>
              <a:ext uri="{FF2B5EF4-FFF2-40B4-BE49-F238E27FC236}">
                <a16:creationId xmlns:a16="http://schemas.microsoft.com/office/drawing/2014/main" id="{01C08D8A-5FDD-4287-A708-1818B449F9AB}"/>
              </a:ext>
            </a:extLst>
          </p:cNvPr>
          <p:cNvGraphicFramePr>
            <a:graphicFrameLocks noGrp="1"/>
          </p:cNvGraphicFramePr>
          <p:nvPr>
            <p:extLst>
              <p:ext uri="{D42A27DB-BD31-4B8C-83A1-F6EECF244321}">
                <p14:modId xmlns:p14="http://schemas.microsoft.com/office/powerpoint/2010/main" val="1520804237"/>
              </p:ext>
            </p:extLst>
          </p:nvPr>
        </p:nvGraphicFramePr>
        <p:xfrm>
          <a:off x="116958" y="2161517"/>
          <a:ext cx="11935607" cy="4508914"/>
        </p:xfrm>
        <a:graphic>
          <a:graphicData uri="http://schemas.openxmlformats.org/drawingml/2006/table">
            <a:tbl>
              <a:tblPr firstRow="1" bandRow="1">
                <a:tableStyleId>{69CF1AB2-1976-4502-BF36-3FF5EA218861}</a:tableStyleId>
              </a:tblPr>
              <a:tblGrid>
                <a:gridCol w="1871330">
                  <a:extLst>
                    <a:ext uri="{9D8B030D-6E8A-4147-A177-3AD203B41FA5}">
                      <a16:colId xmlns:a16="http://schemas.microsoft.com/office/drawing/2014/main" val="26545288"/>
                    </a:ext>
                  </a:extLst>
                </a:gridCol>
                <a:gridCol w="2307265">
                  <a:extLst>
                    <a:ext uri="{9D8B030D-6E8A-4147-A177-3AD203B41FA5}">
                      <a16:colId xmlns:a16="http://schemas.microsoft.com/office/drawing/2014/main" val="3735789182"/>
                    </a:ext>
                  </a:extLst>
                </a:gridCol>
                <a:gridCol w="2477387">
                  <a:extLst>
                    <a:ext uri="{9D8B030D-6E8A-4147-A177-3AD203B41FA5}">
                      <a16:colId xmlns:a16="http://schemas.microsoft.com/office/drawing/2014/main" val="3033360634"/>
                    </a:ext>
                  </a:extLst>
                </a:gridCol>
                <a:gridCol w="5279625">
                  <a:extLst>
                    <a:ext uri="{9D8B030D-6E8A-4147-A177-3AD203B41FA5}">
                      <a16:colId xmlns:a16="http://schemas.microsoft.com/office/drawing/2014/main" val="2709544202"/>
                    </a:ext>
                  </a:extLst>
                </a:gridCol>
              </a:tblGrid>
              <a:tr h="268888">
                <a:tc gridSpan="4">
                  <a:txBody>
                    <a:bodyPr/>
                    <a:lstStyle/>
                    <a:p>
                      <a:pPr algn="ctr"/>
                      <a:r>
                        <a:rPr lang="en-US" sz="1100" dirty="0">
                          <a:solidFill>
                            <a:schemeClr val="tx1"/>
                          </a:solidFill>
                        </a:rPr>
                        <a:t>Assessment Milestones</a:t>
                      </a:r>
                      <a:endParaRPr lang="en-GB" sz="1100" dirty="0">
                        <a:solidFill>
                          <a:schemeClr val="tx1"/>
                        </a:solidFill>
                      </a:endParaRPr>
                    </a:p>
                  </a:txBody>
                  <a:tcPr/>
                </a:tc>
                <a:tc hMerge="1">
                  <a:txBody>
                    <a:bodyPr/>
                    <a:lstStyle/>
                    <a:p>
                      <a:endParaRPr lang="en-GB" sz="1600" dirty="0">
                        <a:solidFill>
                          <a:schemeClr val="tx1"/>
                        </a:solidFill>
                      </a:endParaRPr>
                    </a:p>
                  </a:txBody>
                  <a:tcPr/>
                </a:tc>
                <a:tc hMerge="1">
                  <a:txBody>
                    <a:bodyPr/>
                    <a:lstStyle/>
                    <a:p>
                      <a:endParaRPr lang="en-GB" sz="1600" dirty="0">
                        <a:solidFill>
                          <a:schemeClr val="tx1"/>
                        </a:solidFill>
                      </a:endParaRPr>
                    </a:p>
                  </a:txBody>
                  <a:tcPr/>
                </a:tc>
                <a:tc hMerge="1">
                  <a:txBody>
                    <a:bodyPr/>
                    <a:lstStyle/>
                    <a:p>
                      <a:endParaRPr lang="en-GB" sz="1600" dirty="0">
                        <a:solidFill>
                          <a:schemeClr val="tx1"/>
                        </a:solidFill>
                      </a:endParaRPr>
                    </a:p>
                  </a:txBody>
                  <a:tcPr/>
                </a:tc>
                <a:extLst>
                  <a:ext uri="{0D108BD9-81ED-4DB2-BD59-A6C34878D82A}">
                    <a16:rowId xmlns:a16="http://schemas.microsoft.com/office/drawing/2014/main" val="3069175115"/>
                  </a:ext>
                </a:extLst>
              </a:tr>
              <a:tr h="371576">
                <a:tc>
                  <a:txBody>
                    <a:bodyPr/>
                    <a:lstStyle/>
                    <a:p>
                      <a:r>
                        <a:rPr lang="en-US" sz="1100" dirty="0">
                          <a:solidFill>
                            <a:schemeClr val="tx1"/>
                          </a:solidFill>
                        </a:rPr>
                        <a:t>Emerging</a:t>
                      </a:r>
                      <a:endParaRPr lang="en-GB" sz="1100" dirty="0">
                        <a:solidFill>
                          <a:schemeClr val="tx1"/>
                        </a:solidFill>
                      </a:endParaRPr>
                    </a:p>
                  </a:txBody>
                  <a:tcPr/>
                </a:tc>
                <a:tc>
                  <a:txBody>
                    <a:bodyPr/>
                    <a:lstStyle/>
                    <a:p>
                      <a:r>
                        <a:rPr lang="en-US" sz="1100" dirty="0">
                          <a:solidFill>
                            <a:schemeClr val="tx1"/>
                          </a:solidFill>
                        </a:rPr>
                        <a:t>Developing</a:t>
                      </a:r>
                      <a:endParaRPr lang="en-GB" sz="1100" dirty="0">
                        <a:solidFill>
                          <a:schemeClr val="tx1"/>
                        </a:solidFill>
                      </a:endParaRPr>
                    </a:p>
                  </a:txBody>
                  <a:tcPr/>
                </a:tc>
                <a:tc>
                  <a:txBody>
                    <a:bodyPr/>
                    <a:lstStyle/>
                    <a:p>
                      <a:r>
                        <a:rPr lang="en-US" sz="1100" dirty="0">
                          <a:solidFill>
                            <a:schemeClr val="tx1"/>
                          </a:solidFill>
                        </a:rPr>
                        <a:t>Securing</a:t>
                      </a:r>
                      <a:endParaRPr lang="en-GB" sz="1100" dirty="0">
                        <a:solidFill>
                          <a:schemeClr val="tx1"/>
                        </a:solidFill>
                      </a:endParaRPr>
                    </a:p>
                  </a:txBody>
                  <a:tcPr/>
                </a:tc>
                <a:tc>
                  <a:txBody>
                    <a:bodyPr/>
                    <a:lstStyle/>
                    <a:p>
                      <a:r>
                        <a:rPr lang="en-US" sz="1100" dirty="0">
                          <a:solidFill>
                            <a:schemeClr val="tx1"/>
                          </a:solidFill>
                        </a:rPr>
                        <a:t>Mastering</a:t>
                      </a:r>
                      <a:endParaRPr lang="en-GB" sz="1100" dirty="0">
                        <a:solidFill>
                          <a:schemeClr val="tx1"/>
                        </a:solidFill>
                      </a:endParaRPr>
                    </a:p>
                  </a:txBody>
                  <a:tcPr/>
                </a:tc>
                <a:extLst>
                  <a:ext uri="{0D108BD9-81ED-4DB2-BD59-A6C34878D82A}">
                    <a16:rowId xmlns:a16="http://schemas.microsoft.com/office/drawing/2014/main" val="1482251926"/>
                  </a:ext>
                </a:extLst>
              </a:tr>
              <a:tr h="3868450">
                <a:tc>
                  <a:txBody>
                    <a:bodyPr/>
                    <a:lstStyle/>
                    <a:p>
                      <a:r>
                        <a:rPr lang="en-US" sz="1100" b="1" i="1" dirty="0">
                          <a:solidFill>
                            <a:schemeClr val="tx1"/>
                          </a:solidFill>
                        </a:rPr>
                        <a:t>Pupils have basic knowledge</a:t>
                      </a:r>
                    </a:p>
                    <a:p>
                      <a:r>
                        <a:rPr lang="en-US" sz="1100" kern="1200" dirty="0">
                          <a:solidFill>
                            <a:schemeClr val="tx1"/>
                          </a:solidFill>
                          <a:latin typeface="+mn-lt"/>
                          <a:ea typeface="+mn-ea"/>
                          <a:cs typeface="+mn-cs"/>
                        </a:rPr>
                        <a:t> that a fraction, decimal or percentage represents parts of a whole</a:t>
                      </a:r>
                    </a:p>
                    <a:p>
                      <a:endParaRPr lang="en-US" sz="1100" kern="1200" dirty="0">
                        <a:solidFill>
                          <a:schemeClr val="tx1"/>
                        </a:solidFill>
                        <a:latin typeface="+mn-lt"/>
                        <a:ea typeface="+mn-ea"/>
                        <a:cs typeface="+mn-cs"/>
                      </a:endParaRPr>
                    </a:p>
                    <a:p>
                      <a:r>
                        <a:rPr lang="en-US" sz="1100" kern="1200" dirty="0">
                          <a:solidFill>
                            <a:schemeClr val="tx1"/>
                          </a:solidFill>
                          <a:latin typeface="+mn-lt"/>
                          <a:ea typeface="+mn-ea"/>
                          <a:cs typeface="+mn-cs"/>
                        </a:rPr>
                        <a:t>Draw pictures to represent fractions of a whole</a:t>
                      </a:r>
                    </a:p>
                    <a:p>
                      <a:endParaRPr lang="en-US" sz="1100" kern="1200" dirty="0">
                        <a:solidFill>
                          <a:schemeClr val="tx1"/>
                        </a:solidFill>
                        <a:latin typeface="+mn-lt"/>
                        <a:ea typeface="+mn-ea"/>
                        <a:cs typeface="+mn-cs"/>
                      </a:endParaRPr>
                    </a:p>
                    <a:p>
                      <a:r>
                        <a:rPr lang="en-US" sz="1100" kern="1200" dirty="0">
                          <a:solidFill>
                            <a:schemeClr val="tx1"/>
                          </a:solidFill>
                          <a:latin typeface="+mn-lt"/>
                          <a:ea typeface="+mn-ea"/>
                          <a:cs typeface="+mn-cs"/>
                        </a:rPr>
                        <a:t>Order fractions with common denominators</a:t>
                      </a:r>
                    </a:p>
                    <a:p>
                      <a:endParaRPr lang="en-US" sz="1100" dirty="0">
                        <a:solidFill>
                          <a:schemeClr val="tx1"/>
                        </a:solidFill>
                      </a:endParaRPr>
                    </a:p>
                    <a:p>
                      <a:r>
                        <a:rPr lang="en-US" sz="1100" dirty="0">
                          <a:solidFill>
                            <a:schemeClr val="tx1"/>
                          </a:solidFill>
                        </a:rPr>
                        <a:t>know common equivalent fractions and decimals</a:t>
                      </a:r>
                    </a:p>
                    <a:p>
                      <a:endParaRPr lang="en-US" sz="1100" dirty="0">
                        <a:solidFill>
                          <a:schemeClr val="tx1"/>
                        </a:solidFill>
                      </a:endParaRPr>
                    </a:p>
                    <a:p>
                      <a:r>
                        <a:rPr lang="en-US" sz="1100" dirty="0">
                          <a:solidFill>
                            <a:schemeClr val="tx1"/>
                          </a:solidFill>
                        </a:rPr>
                        <a:t>Know percentages are fractions “out of” 100</a:t>
                      </a:r>
                    </a:p>
                  </a:txBody>
                  <a:tcPr/>
                </a:tc>
                <a:tc>
                  <a:txBody>
                    <a:bodyPr/>
                    <a:lstStyle/>
                    <a:p>
                      <a:r>
                        <a:rPr lang="en-US" sz="1100" b="1" i="1" dirty="0">
                          <a:solidFill>
                            <a:schemeClr val="tx1"/>
                          </a:solidFill>
                        </a:rPr>
                        <a:t>Pupils must be have an understanding of and be able to recall the basics of :</a:t>
                      </a:r>
                    </a:p>
                    <a:p>
                      <a:endParaRPr lang="en-US" sz="1100" b="1" i="1" dirty="0">
                        <a:solidFill>
                          <a:schemeClr val="tx1"/>
                        </a:solidFill>
                      </a:endParaRPr>
                    </a:p>
                    <a:p>
                      <a:r>
                        <a:rPr lang="en-GB" sz="1100" kern="1200" dirty="0">
                          <a:solidFill>
                            <a:schemeClr val="tx1"/>
                          </a:solidFill>
                          <a:latin typeface="+mn-lt"/>
                          <a:ea typeface="+mn-ea"/>
                          <a:cs typeface="+mn-cs"/>
                        </a:rPr>
                        <a:t>Identify Equivalent fractions</a:t>
                      </a:r>
                    </a:p>
                    <a:p>
                      <a:endParaRPr lang="en-GB" sz="1100" kern="1200" dirty="0">
                        <a:solidFill>
                          <a:schemeClr val="tx1"/>
                        </a:solidFill>
                        <a:latin typeface="+mn-lt"/>
                        <a:ea typeface="+mn-ea"/>
                        <a:cs typeface="+mn-cs"/>
                      </a:endParaRPr>
                    </a:p>
                    <a:p>
                      <a:r>
                        <a:rPr lang="en-US" sz="1100" kern="1200" dirty="0">
                          <a:solidFill>
                            <a:schemeClr val="tx1"/>
                          </a:solidFill>
                          <a:latin typeface="+mn-lt"/>
                          <a:ea typeface="+mn-ea"/>
                          <a:cs typeface="+mn-cs"/>
                        </a:rPr>
                        <a:t>S</a:t>
                      </a:r>
                      <a:r>
                        <a:rPr lang="en-GB" sz="1100" kern="1200" dirty="0" err="1">
                          <a:solidFill>
                            <a:schemeClr val="tx1"/>
                          </a:solidFill>
                          <a:latin typeface="+mn-lt"/>
                          <a:ea typeface="+mn-ea"/>
                          <a:cs typeface="+mn-cs"/>
                        </a:rPr>
                        <a:t>implifying</a:t>
                      </a:r>
                      <a:r>
                        <a:rPr lang="en-GB" sz="1100" kern="1200" dirty="0">
                          <a:solidFill>
                            <a:schemeClr val="tx1"/>
                          </a:solidFill>
                          <a:latin typeface="+mn-lt"/>
                          <a:ea typeface="+mn-ea"/>
                          <a:cs typeface="+mn-cs"/>
                        </a:rPr>
                        <a:t> fractions using common factors</a:t>
                      </a:r>
                    </a:p>
                    <a:p>
                      <a:endParaRPr lang="en-US" sz="11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latin typeface="+mn-lt"/>
                          <a:ea typeface="+mn-ea"/>
                          <a:cs typeface="+mn-cs"/>
                        </a:rPr>
                        <a:t>Perform operations of addition and subtraction with simple fractions with common denominators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latin typeface="+mn-lt"/>
                          <a:ea typeface="+mn-ea"/>
                          <a:cs typeface="+mn-cs"/>
                        </a:rPr>
                        <a:t>C</a:t>
                      </a:r>
                      <a:r>
                        <a:rPr lang="en-GB" sz="1100" kern="1200" dirty="0" err="1">
                          <a:solidFill>
                            <a:schemeClr val="tx1"/>
                          </a:solidFill>
                          <a:latin typeface="+mn-lt"/>
                          <a:ea typeface="+mn-ea"/>
                          <a:cs typeface="+mn-cs"/>
                        </a:rPr>
                        <a:t>onversion</a:t>
                      </a:r>
                      <a:r>
                        <a:rPr lang="en-GB" sz="1100" kern="1200" dirty="0">
                          <a:solidFill>
                            <a:schemeClr val="tx1"/>
                          </a:solidFill>
                          <a:latin typeface="+mn-lt"/>
                          <a:ea typeface="+mn-ea"/>
                          <a:cs typeface="+mn-cs"/>
                        </a:rPr>
                        <a:t> between improper fractions and mixed numbers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tx1"/>
                        </a:solidFill>
                        <a:latin typeface="+mn-lt"/>
                        <a:ea typeface="+mn-ea"/>
                        <a:cs typeface="+mn-cs"/>
                      </a:endParaRPr>
                    </a:p>
                    <a:p>
                      <a:r>
                        <a:rPr lang="en-US" sz="1100" kern="1200" dirty="0">
                          <a:solidFill>
                            <a:schemeClr val="tx1"/>
                          </a:solidFill>
                          <a:latin typeface="+mn-lt"/>
                          <a:ea typeface="+mn-ea"/>
                          <a:cs typeface="+mn-cs"/>
                        </a:rPr>
                        <a:t>Pupils will show an understanding of proportional reasoning when working with fractions</a:t>
                      </a:r>
                    </a:p>
                    <a:p>
                      <a:endParaRPr lang="en-US" sz="1100" kern="1200" dirty="0">
                        <a:solidFill>
                          <a:schemeClr val="tx1"/>
                        </a:solidFill>
                        <a:latin typeface="+mn-lt"/>
                        <a:ea typeface="+mn-ea"/>
                        <a:cs typeface="+mn-cs"/>
                      </a:endParaRPr>
                    </a:p>
                    <a:p>
                      <a:r>
                        <a:rPr lang="en-US" sz="1100" kern="1200" dirty="0">
                          <a:solidFill>
                            <a:schemeClr val="tx1"/>
                          </a:solidFill>
                          <a:latin typeface="+mn-lt"/>
                          <a:ea typeface="+mn-ea"/>
                          <a:cs typeface="+mn-cs"/>
                        </a:rPr>
                        <a:t>C</a:t>
                      </a:r>
                      <a:r>
                        <a:rPr lang="en-GB" sz="1100" kern="1200" dirty="0" err="1">
                          <a:solidFill>
                            <a:schemeClr val="tx1"/>
                          </a:solidFill>
                          <a:latin typeface="+mn-lt"/>
                          <a:ea typeface="+mn-ea"/>
                          <a:cs typeface="+mn-cs"/>
                        </a:rPr>
                        <a:t>alculating</a:t>
                      </a:r>
                      <a:r>
                        <a:rPr lang="en-GB" sz="1100" kern="1200" dirty="0">
                          <a:solidFill>
                            <a:schemeClr val="tx1"/>
                          </a:solidFill>
                          <a:latin typeface="+mn-lt"/>
                          <a:ea typeface="+mn-ea"/>
                          <a:cs typeface="+mn-cs"/>
                        </a:rPr>
                        <a:t> simple fraction, decimal or percentages of an amount</a:t>
                      </a:r>
                    </a:p>
                  </a:txBody>
                  <a:tcPr/>
                </a:tc>
                <a:tc>
                  <a:txBody>
                    <a:bodyPr/>
                    <a:lstStyle/>
                    <a:p>
                      <a:r>
                        <a:rPr lang="en-US" sz="1100" b="1" i="1" dirty="0">
                          <a:solidFill>
                            <a:schemeClr val="tx1"/>
                          </a:solidFill>
                        </a:rPr>
                        <a:t>Pupils must be able to recall the following content:</a:t>
                      </a:r>
                    </a:p>
                    <a:p>
                      <a:endParaRPr lang="en-US" sz="11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latin typeface="+mn-lt"/>
                          <a:ea typeface="+mn-ea"/>
                          <a:cs typeface="+mn-cs"/>
                        </a:rPr>
                        <a:t>Perform operations of addition and subtraction by forming equivalent fractions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tx1"/>
                        </a:solidFill>
                        <a:latin typeface="+mn-lt"/>
                        <a:ea typeface="+mn-ea"/>
                        <a:cs typeface="+mn-cs"/>
                      </a:endParaRPr>
                    </a:p>
                    <a:p>
                      <a:r>
                        <a:rPr lang="en-US" sz="1100" dirty="0">
                          <a:solidFill>
                            <a:schemeClr val="tx1"/>
                          </a:solidFill>
                        </a:rPr>
                        <a:t>order and compare fractions by forming equivalent fractions</a:t>
                      </a:r>
                    </a:p>
                    <a:p>
                      <a:endParaRPr lang="en-US" sz="1100" dirty="0">
                        <a:solidFill>
                          <a:schemeClr val="tx1"/>
                        </a:solidFill>
                      </a:endParaRPr>
                    </a:p>
                    <a:p>
                      <a:r>
                        <a:rPr lang="en-US" sz="1100" dirty="0">
                          <a:solidFill>
                            <a:schemeClr val="tx1"/>
                          </a:solidFill>
                        </a:rPr>
                        <a:t>calculating fractions, decimals and percentages of amounts by selecting a suitable method</a:t>
                      </a:r>
                    </a:p>
                    <a:p>
                      <a:endParaRPr lang="en-US" sz="1100" dirty="0">
                        <a:solidFill>
                          <a:schemeClr val="tx1"/>
                        </a:solidFill>
                      </a:endParaRPr>
                    </a:p>
                    <a:p>
                      <a:r>
                        <a:rPr lang="en-US" sz="1100" dirty="0">
                          <a:solidFill>
                            <a:schemeClr val="tx1"/>
                          </a:solidFill>
                        </a:rPr>
                        <a:t>Apply strategies to convert between fractions, decimals and percentages</a:t>
                      </a:r>
                    </a:p>
                    <a:p>
                      <a:endParaRPr lang="en-US" sz="1100" dirty="0">
                        <a:solidFill>
                          <a:schemeClr val="tx1"/>
                        </a:solidFill>
                      </a:endParaRPr>
                    </a:p>
                    <a:p>
                      <a:r>
                        <a:rPr lang="en-US" sz="1100" dirty="0">
                          <a:solidFill>
                            <a:schemeClr val="tx1"/>
                          </a:solidFill>
                        </a:rPr>
                        <a:t>Identifying recurring and non recurring decimals and their fractional equivalent.</a:t>
                      </a:r>
                      <a:endParaRPr lang="en-GB" sz="1100" dirty="0">
                        <a:solidFill>
                          <a:schemeClr val="tx1"/>
                        </a:solidFill>
                      </a:endParaRPr>
                    </a:p>
                  </a:txBody>
                  <a:tcPr/>
                </a:tc>
                <a:tc>
                  <a:txBody>
                    <a:bodyPr/>
                    <a:lstStyle/>
                    <a:p>
                      <a:r>
                        <a:rPr lang="en-US" sz="1100" b="1" i="1" dirty="0">
                          <a:solidFill>
                            <a:schemeClr val="tx1"/>
                          </a:solidFill>
                        </a:rPr>
                        <a:t>Pupils should be able to recall all the content in the knowledge journey and demonstrate application through the following:</a:t>
                      </a:r>
                    </a:p>
                    <a:p>
                      <a:endParaRPr lang="en-US" sz="1100" b="1" i="1" dirty="0">
                        <a:solidFill>
                          <a:schemeClr val="tx1"/>
                        </a:solidFill>
                      </a:endParaRPr>
                    </a:p>
                    <a:p>
                      <a:r>
                        <a:rPr lang="en-US" sz="1100" kern="1200" dirty="0">
                          <a:solidFill>
                            <a:schemeClr val="tx1"/>
                          </a:solidFill>
                          <a:latin typeface="+mn-lt"/>
                          <a:ea typeface="+mn-ea"/>
                          <a:cs typeface="+mn-cs"/>
                        </a:rPr>
                        <a:t>Addition and subtraction of mixed fractions</a:t>
                      </a:r>
                    </a:p>
                    <a:p>
                      <a:endParaRPr lang="en-US" sz="1100" b="1" dirty="0">
                        <a:solidFill>
                          <a:schemeClr val="tx1"/>
                        </a:solidFill>
                      </a:endParaRPr>
                    </a:p>
                    <a:p>
                      <a:r>
                        <a:rPr lang="en-US" sz="1100" kern="1200" dirty="0">
                          <a:solidFill>
                            <a:schemeClr val="tx1"/>
                          </a:solidFill>
                          <a:latin typeface="+mn-lt"/>
                          <a:ea typeface="+mn-ea"/>
                          <a:cs typeface="+mn-cs"/>
                        </a:rPr>
                        <a:t>Solve word based problems involving addition and subtraction of fractions</a:t>
                      </a:r>
                    </a:p>
                    <a:p>
                      <a:endParaRPr lang="en-US" sz="1100" b="1" dirty="0">
                        <a:solidFill>
                          <a:schemeClr val="tx1"/>
                        </a:solidFill>
                      </a:endParaRPr>
                    </a:p>
                    <a:p>
                      <a:r>
                        <a:rPr lang="en-US" sz="1100" b="0" dirty="0">
                          <a:solidFill>
                            <a:schemeClr val="tx1"/>
                          </a:solidFill>
                        </a:rPr>
                        <a:t>Solve multistep problems requiring repeat  calculations of fractions (or equivalent) of amounts</a:t>
                      </a:r>
                    </a:p>
                    <a:p>
                      <a:endParaRPr lang="en-US" sz="1100" b="1" dirty="0">
                        <a:solidFill>
                          <a:schemeClr val="tx1"/>
                        </a:solidFill>
                      </a:endParaRPr>
                    </a:p>
                    <a:p>
                      <a:r>
                        <a:rPr lang="en-US" sz="1100" b="0" kern="1200" dirty="0">
                          <a:solidFill>
                            <a:schemeClr val="tx1"/>
                          </a:solidFill>
                          <a:latin typeface="+mn-lt"/>
                          <a:ea typeface="+mn-ea"/>
                          <a:cs typeface="+mn-cs"/>
                        </a:rPr>
                        <a:t>Interchange between fractions, decimals and percentages to solve problems involving time, shape or money</a:t>
                      </a:r>
                    </a:p>
                    <a:p>
                      <a:endParaRPr lang="en-US" sz="1100" b="0" kern="1200" dirty="0">
                        <a:solidFill>
                          <a:schemeClr val="tx1"/>
                        </a:solidFill>
                        <a:latin typeface="+mn-lt"/>
                        <a:ea typeface="+mn-ea"/>
                        <a:cs typeface="+mn-cs"/>
                      </a:endParaRPr>
                    </a:p>
                    <a:p>
                      <a:r>
                        <a:rPr lang="en-US" sz="1100">
                          <a:solidFill>
                            <a:schemeClr val="tx1"/>
                          </a:solidFill>
                        </a:rPr>
                        <a:t>Select </a:t>
                      </a:r>
                      <a:r>
                        <a:rPr lang="en-US" sz="1100" dirty="0">
                          <a:solidFill>
                            <a:schemeClr val="tx1"/>
                          </a:solidFill>
                        </a:rPr>
                        <a:t>appropriate strategies to solve real world problems involving operations with combinations of fractions, decimals and percentages.</a:t>
                      </a:r>
                    </a:p>
                    <a:p>
                      <a:endParaRPr lang="en-US" sz="1100" dirty="0">
                        <a:solidFill>
                          <a:schemeClr val="tx1"/>
                        </a:solidFill>
                      </a:endParaRPr>
                    </a:p>
                    <a:p>
                      <a:r>
                        <a:rPr lang="en-US" sz="1100" b="1" i="1" dirty="0">
                          <a:solidFill>
                            <a:schemeClr val="tx1"/>
                          </a:solidFill>
                        </a:rPr>
                        <a:t>P</a:t>
                      </a:r>
                      <a:r>
                        <a:rPr lang="en-GB" sz="1100" b="1" i="1" dirty="0" err="1">
                          <a:solidFill>
                            <a:schemeClr val="tx1"/>
                          </a:solidFill>
                        </a:rPr>
                        <a:t>upils</a:t>
                      </a:r>
                      <a:r>
                        <a:rPr lang="en-GB" sz="1100" b="1" i="1" dirty="0">
                          <a:solidFill>
                            <a:schemeClr val="tx1"/>
                          </a:solidFill>
                        </a:rPr>
                        <a:t> should also be able to use all vocabulary on the knowledge journey independently and in context.</a:t>
                      </a:r>
                    </a:p>
                  </a:txBody>
                  <a:tcPr/>
                </a:tc>
                <a:extLst>
                  <a:ext uri="{0D108BD9-81ED-4DB2-BD59-A6C34878D82A}">
                    <a16:rowId xmlns:a16="http://schemas.microsoft.com/office/drawing/2014/main" val="962034636"/>
                  </a:ext>
                </a:extLst>
              </a:tr>
            </a:tbl>
          </a:graphicData>
        </a:graphic>
      </p:graphicFrame>
    </p:spTree>
    <p:extLst>
      <p:ext uri="{BB962C8B-B14F-4D97-AF65-F5344CB8AC3E}">
        <p14:creationId xmlns:p14="http://schemas.microsoft.com/office/powerpoint/2010/main" val="37218019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840</TotalTime>
  <Words>727</Words>
  <Application>Microsoft Office PowerPoint</Application>
  <PresentationFormat>Widescreen</PresentationFormat>
  <Paragraphs>122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Vicki Dowd</dc:creator>
  <cp:lastModifiedBy>Thornton, Helen</cp:lastModifiedBy>
  <cp:revision>74</cp:revision>
  <cp:lastPrinted>2020-10-22T11:00:40Z</cp:lastPrinted>
  <dcterms:created xsi:type="dcterms:W3CDTF">2019-12-19T05:38:14Z</dcterms:created>
  <dcterms:modified xsi:type="dcterms:W3CDTF">2022-12-08T10:11:41Z</dcterms:modified>
</cp:coreProperties>
</file>