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9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9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031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67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35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17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72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85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38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1226-9A2E-4157-8AC4-B569B567B764}" type="datetimeFigureOut">
              <a:rPr lang="en-GB" smtClean="0"/>
              <a:t>08/12/2022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355FB-7249-462E-A59C-AD7456B9AB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7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0" y="-7618"/>
            <a:ext cx="4640245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algn="ctr"/>
            <a:r>
              <a:rPr lang="en-US" sz="2400" b="1" u="sng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Probability: Journey of Knowledge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20638" y="495084"/>
            <a:ext cx="7760736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Context and Introduction to Unit</a:t>
            </a:r>
          </a:p>
          <a:p>
            <a:r>
              <a:rPr lang="en-GB" sz="1200" dirty="0"/>
              <a:t>In this unit pupils will learn about the term probability and why it is used. Students learn how to write a probability as a simplified fraction.  As learning progresses they use equivalent fractions to compare probabilities and predict outcomes by finding a fraction of an amount.</a:t>
            </a:r>
          </a:p>
          <a:p>
            <a:r>
              <a:rPr lang="en-GB" sz="1200" b="1" i="1" dirty="0"/>
              <a:t>Prior knowledge (KS2 NC) </a:t>
            </a:r>
            <a:r>
              <a:rPr lang="en-GB" sz="1200" b="1" dirty="0"/>
              <a:t>Pupils do not study probability at KS2 however they do study calculating fractions and decimals which is needed to calculate probabilities.</a:t>
            </a:r>
          </a:p>
          <a:p>
            <a:r>
              <a:rPr lang="en-GB" sz="1200" dirty="0"/>
              <a:t>Compare and order fractions, including fractions &gt; 1</a:t>
            </a:r>
          </a:p>
          <a:p>
            <a:r>
              <a:rPr lang="en-GB" sz="1200" dirty="0"/>
              <a:t>Use common factors to simplify fractions; use common multiples to express fractions in the same denomination</a:t>
            </a:r>
          </a:p>
          <a:p>
            <a:r>
              <a:rPr lang="en-GB" sz="1200" dirty="0"/>
              <a:t>Add and subtract fractions with different denominators and mixed numbers, using the concept of equivalent fractions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BEA7F948-0AE4-44BF-A804-D96AF7A9A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99863"/>
              </p:ext>
            </p:extLst>
          </p:nvPr>
        </p:nvGraphicFramePr>
        <p:xfrm>
          <a:off x="0" y="2341462"/>
          <a:ext cx="12192000" cy="45165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6978">
                  <a:extLst>
                    <a:ext uri="{9D8B030D-6E8A-4147-A177-3AD203B41FA5}">
                      <a16:colId xmlns:a16="http://schemas.microsoft.com/office/drawing/2014/main" val="3001272792"/>
                    </a:ext>
                  </a:extLst>
                </a:gridCol>
                <a:gridCol w="3588224">
                  <a:extLst>
                    <a:ext uri="{9D8B030D-6E8A-4147-A177-3AD203B41FA5}">
                      <a16:colId xmlns:a16="http://schemas.microsoft.com/office/drawing/2014/main" val="1897910160"/>
                    </a:ext>
                  </a:extLst>
                </a:gridCol>
                <a:gridCol w="2196798">
                  <a:extLst>
                    <a:ext uri="{9D8B030D-6E8A-4147-A177-3AD203B41FA5}">
                      <a16:colId xmlns:a16="http://schemas.microsoft.com/office/drawing/2014/main" val="3498275268"/>
                    </a:ext>
                  </a:extLst>
                </a:gridCol>
              </a:tblGrid>
              <a:tr h="4516537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baseline="0" dirty="0">
                          <a:solidFill>
                            <a:srgbClr val="002060"/>
                          </a:solidFill>
                        </a:rPr>
                        <a:t>CORE KNOWLEDGE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the language of probability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a probability scale with words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Understand the probability scale from 0 to 1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Identify outcomes and equally likely outcomes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Calculate probabilities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probability notation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Calculate the probability of an event not happening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Record data from a simple experiment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Estimate probability based on experimental data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Make conclusions based on the results of an experiment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Use probability to estimate the expected number of times an outcome will occur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Apply probabilities from experimental data in simple situations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100" b="1" u="sng" baseline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ABOVE AND BEYOND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VOCABULARY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Probability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Impossible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Certain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Even chance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Experimental data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Estimate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Theoretical 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Outcomes</a:t>
                      </a:r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Assessment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WOW Zone Task: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Probability Problem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pPr algn="l"/>
                      <a:endParaRPr lang="en-GB" sz="1100" b="0" u="none" baseline="0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End of Unit assessment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en-GB" sz="1100" b="1" u="sng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r>
                        <a:rPr lang="en-GB" sz="1100" b="1" u="sng" dirty="0">
                          <a:solidFill>
                            <a:srgbClr val="002060"/>
                          </a:solidFill>
                        </a:rPr>
                        <a:t>WHERE NEXT?</a:t>
                      </a:r>
                    </a:p>
                    <a:p>
                      <a:pPr algn="l"/>
                      <a:r>
                        <a:rPr lang="en-GB" sz="1100" b="0" u="none" dirty="0">
                          <a:solidFill>
                            <a:srgbClr val="002060"/>
                          </a:solidFill>
                        </a:rPr>
                        <a:t>Year 8</a:t>
                      </a:r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 – Statistics, Graphs and Charts</a:t>
                      </a:r>
                    </a:p>
                    <a:p>
                      <a:pPr algn="l"/>
                      <a:r>
                        <a:rPr lang="en-GB" sz="1100" b="0" u="none" baseline="0" dirty="0">
                          <a:solidFill>
                            <a:srgbClr val="002060"/>
                          </a:solidFill>
                        </a:rPr>
                        <a:t>Representations of data will potentially require an understanding of the vocabulary and the use of </a:t>
                      </a:r>
                      <a:r>
                        <a:rPr lang="en-GB" sz="1100" b="0" u="none" baseline="0">
                          <a:solidFill>
                            <a:srgbClr val="002060"/>
                          </a:solidFill>
                        </a:rPr>
                        <a:t>probability information.</a:t>
                      </a:r>
                      <a:endParaRPr lang="en-GB" sz="11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05753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6BD886F-BFA3-4C08-B1F4-AEEF3149A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198" t="10947" r="11997" b="12411"/>
          <a:stretch/>
        </p:blipFill>
        <p:spPr>
          <a:xfrm>
            <a:off x="8002012" y="0"/>
            <a:ext cx="4189988" cy="23414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F1A2B9-78B7-485C-8FE3-4C6AFC205AEA}"/>
              </a:ext>
            </a:extLst>
          </p:cNvPr>
          <p:cNvSpPr txBox="1"/>
          <p:nvPr/>
        </p:nvSpPr>
        <p:spPr>
          <a:xfrm>
            <a:off x="8438271" y="251351"/>
            <a:ext cx="32941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u="sng" dirty="0"/>
              <a:t>The bigger picture:</a:t>
            </a:r>
          </a:p>
          <a:p>
            <a:endParaRPr lang="en-GB" sz="1400" i="1" dirty="0"/>
          </a:p>
          <a:p>
            <a:r>
              <a:rPr lang="en-GB" sz="1400" i="1" dirty="0"/>
              <a:t>Career links – Computer Game Designer</a:t>
            </a:r>
          </a:p>
          <a:p>
            <a:r>
              <a:rPr lang="en-GB" sz="1400" i="1" dirty="0"/>
              <a:t>Mathematicians – Gerolamo </a:t>
            </a:r>
            <a:r>
              <a:rPr lang="en-GB" sz="1400" i="1" dirty="0" err="1"/>
              <a:t>Cardano</a:t>
            </a:r>
            <a:r>
              <a:rPr lang="en-GB" sz="1400" i="1" dirty="0"/>
              <a:t> (Italian – probability of gaming)</a:t>
            </a:r>
          </a:p>
          <a:p>
            <a:endParaRPr lang="en-GB" sz="1400" i="1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585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FAD1CB-A943-4AA4-98D0-ACDEB906C165}"/>
              </a:ext>
            </a:extLst>
          </p:cNvPr>
          <p:cNvSpPr/>
          <p:nvPr/>
        </p:nvSpPr>
        <p:spPr>
          <a:xfrm>
            <a:off x="3131902" y="-20554"/>
            <a:ext cx="4961103" cy="502702"/>
          </a:xfrm>
          <a:prstGeom prst="rect">
            <a:avLst/>
          </a:prstGeom>
          <a:noFill/>
        </p:spPr>
        <p:txBody>
          <a:bodyPr wrap="none" lIns="132080" tIns="66040" rIns="132080" bIns="6604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Year 7 - Probability: Assessment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CB9A6E-E90D-41E8-AD2D-6A0C767F502F}"/>
              </a:ext>
            </a:extLst>
          </p:cNvPr>
          <p:cNvSpPr txBox="1"/>
          <p:nvPr/>
        </p:nvSpPr>
        <p:spPr>
          <a:xfrm>
            <a:off x="139435" y="480353"/>
            <a:ext cx="117502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APs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Pupils will complete WOW zone tasks in lessons as well as end of topic tests.  This scores will be recorded and used to contribute towards grades which are reported home.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ummative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The knowledge from this unit will be tested as part of a 1 hour P2S exam which will be based on a combination of units covered in the assessment window.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1C08D8A-5FDD-4287-A708-1818B449F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4599"/>
              </p:ext>
            </p:extLst>
          </p:nvPr>
        </p:nvGraphicFramePr>
        <p:xfrm>
          <a:off x="116958" y="2161516"/>
          <a:ext cx="11935607" cy="431343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71330">
                  <a:extLst>
                    <a:ext uri="{9D8B030D-6E8A-4147-A177-3AD203B41FA5}">
                      <a16:colId xmlns:a16="http://schemas.microsoft.com/office/drawing/2014/main" val="26545288"/>
                    </a:ext>
                  </a:extLst>
                </a:gridCol>
                <a:gridCol w="2307265">
                  <a:extLst>
                    <a:ext uri="{9D8B030D-6E8A-4147-A177-3AD203B41FA5}">
                      <a16:colId xmlns:a16="http://schemas.microsoft.com/office/drawing/2014/main" val="3735789182"/>
                    </a:ext>
                  </a:extLst>
                </a:gridCol>
                <a:gridCol w="2477387">
                  <a:extLst>
                    <a:ext uri="{9D8B030D-6E8A-4147-A177-3AD203B41FA5}">
                      <a16:colId xmlns:a16="http://schemas.microsoft.com/office/drawing/2014/main" val="3033360634"/>
                    </a:ext>
                  </a:extLst>
                </a:gridCol>
                <a:gridCol w="5279625">
                  <a:extLst>
                    <a:ext uri="{9D8B030D-6E8A-4147-A177-3AD203B41FA5}">
                      <a16:colId xmlns:a16="http://schemas.microsoft.com/office/drawing/2014/main" val="2709544202"/>
                    </a:ext>
                  </a:extLst>
                </a:gridCol>
              </a:tblGrid>
              <a:tr h="262707">
                <a:tc grid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Assessment Milestones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75115"/>
                  </a:ext>
                </a:extLst>
              </a:tr>
              <a:tr h="363034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Emerging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Developing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Securing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Mastering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51926"/>
                  </a:ext>
                </a:extLst>
              </a:tr>
              <a:tr h="3687698"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have basic knowledge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Identify simple outcomes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an outcome as being “likely”, “unlikely”, “even / fair”, “impossible”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outcomes as fractions of all possible outcomes and begin to assign numerical probabilities to simple games.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have an understanding of and be able to recall the basics of 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Assign numerical probabilities to simple outcomes as fractions and decimal equivalents.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that all probabilities sum to one.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experimental data to assign probability estimates.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must be able to recall the following content: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additive probabilities for combinations of outcomes “OR”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the probability of an outcome “NOT” happening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difference between experimental and theoretical probabilities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Pupils should be able to recall all the content in the knowledge journey and demonstrate application through the following:</a:t>
                      </a:r>
                    </a:p>
                    <a:p>
                      <a:endParaRPr lang="en-US" sz="1100" b="1" i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Calculate expected numbers of outcomes given a numerical probability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Recognise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experimental probability approaches the theoretical probability the more trials are performed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Pupils design simple experiments to carry out observations, and assign their own experimental probabilities.</a:t>
                      </a: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b="1" i="1" dirty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GB" sz="1100" b="1" i="1" dirty="0" err="1">
                          <a:solidFill>
                            <a:schemeClr val="tx1"/>
                          </a:solidFill>
                        </a:rPr>
                        <a:t>upils</a:t>
                      </a:r>
                      <a:r>
                        <a:rPr lang="en-GB" sz="1100" b="1" i="1" dirty="0">
                          <a:solidFill>
                            <a:schemeClr val="tx1"/>
                          </a:solidFill>
                        </a:rPr>
                        <a:t> should also be able to use all vocabulary on the knowledge journey independently and in context.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03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80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</TotalTime>
  <Words>578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Dowd</dc:creator>
  <cp:lastModifiedBy>Thornton, Helen</cp:lastModifiedBy>
  <cp:revision>59</cp:revision>
  <cp:lastPrinted>2020-02-24T07:40:48Z</cp:lastPrinted>
  <dcterms:created xsi:type="dcterms:W3CDTF">2019-12-19T05:38:14Z</dcterms:created>
  <dcterms:modified xsi:type="dcterms:W3CDTF">2022-12-08T10:16:35Z</dcterms:modified>
</cp:coreProperties>
</file>