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61" d="100"/>
          <a:sy n="61" d="100"/>
        </p:scale>
        <p:origin x="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08/12/2022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08/12/2022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08/12/2022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08/12/2022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7899"/>
            <a:ext cx="5903539" cy="410369"/>
          </a:xfrm>
          <a:prstGeom prst="rect">
            <a:avLst/>
          </a:prstGeom>
          <a:noFill/>
        </p:spPr>
        <p:txBody>
          <a:bodyPr wrap="none" lIns="132080" tIns="66040" rIns="132080" bIns="66040">
            <a:spAutoFit/>
          </a:bodyPr>
          <a:lstStyle/>
          <a:p>
            <a:pPr algn="ctr"/>
            <a:r>
              <a:rPr lang="en-US" b="1" u="sng" dirty="0">
                <a:ln w="0"/>
                <a:solidFill>
                  <a:srgbClr val="002060"/>
                </a:solidFill>
                <a:effectLst>
                  <a:outerShdw blurRad="38100" dist="25400" dir="5400000" algn="ctr" rotWithShape="0">
                    <a:srgbClr val="6E747A">
                      <a:alpha val="43000"/>
                    </a:srgbClr>
                  </a:outerShdw>
                </a:effectLst>
              </a:rPr>
              <a:t>Year 8: Area, Perimeter and Volume: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0638" y="502702"/>
            <a:ext cx="7760736"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how to calculate the area and perimeter of a given shapes (stating the correct units). Pupils will make links to work completed on 2-D shapes and how this relates to 3-D shapes in terms of finding the surface area and volume.</a:t>
            </a:r>
            <a:endParaRPr lang="en-GB" sz="1200" b="1" i="1" dirty="0"/>
          </a:p>
          <a:p>
            <a:r>
              <a:rPr lang="en-GB" sz="1200" b="1" i="1" dirty="0"/>
              <a:t>Prior knowledge (KS2 NC)</a:t>
            </a:r>
          </a:p>
          <a:p>
            <a:r>
              <a:rPr lang="en-GB" sz="1200" dirty="0"/>
              <a:t>Measure and calculate the perimeter of composite rectilinear shapes in centimetres and metres. Calculate and compare the area of rectangles (including squares). Estimate volume (for example, using blocks to build cuboids (including cubes)). Recognise that shapes with the same areas can have different perimeters and vice versa. Recognise when it is possible to use formulae for area and volume of shapes. Calculate the area of parallelograms and triangles.</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678838159"/>
              </p:ext>
            </p:extLst>
          </p:nvPr>
        </p:nvGraphicFramePr>
        <p:xfrm>
          <a:off x="109057" y="2341462"/>
          <a:ext cx="12082943" cy="4617720"/>
        </p:xfrm>
        <a:graphic>
          <a:graphicData uri="http://schemas.openxmlformats.org/drawingml/2006/table">
            <a:tbl>
              <a:tblPr firstRow="1" bandRow="1">
                <a:tableStyleId>{5940675A-B579-460E-94D1-54222C63F5DA}</a:tableStyleId>
              </a:tblPr>
              <a:tblGrid>
                <a:gridCol w="6297921">
                  <a:extLst>
                    <a:ext uri="{9D8B030D-6E8A-4147-A177-3AD203B41FA5}">
                      <a16:colId xmlns:a16="http://schemas.microsoft.com/office/drawing/2014/main" val="3001272792"/>
                    </a:ext>
                  </a:extLst>
                </a:gridCol>
                <a:gridCol w="3588224">
                  <a:extLst>
                    <a:ext uri="{9D8B030D-6E8A-4147-A177-3AD203B41FA5}">
                      <a16:colId xmlns:a16="http://schemas.microsoft.com/office/drawing/2014/main" val="1897910160"/>
                    </a:ext>
                  </a:extLst>
                </a:gridCol>
                <a:gridCol w="2196798">
                  <a:extLst>
                    <a:ext uri="{9D8B030D-6E8A-4147-A177-3AD203B41FA5}">
                      <a16:colId xmlns:a16="http://schemas.microsoft.com/office/drawing/2014/main" val="3498275268"/>
                    </a:ext>
                  </a:extLst>
                </a:gridCol>
              </a:tblGrid>
              <a:tr h="4516537">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Perimeter is the distance</a:t>
                      </a:r>
                      <a:r>
                        <a:rPr lang="en-GB" sz="1100" baseline="0" dirty="0"/>
                        <a:t> measured around the outside of a shape and area is the amount of space measured inside the shape. (Perimeter of rectangles, triangles, parallelograms, trapezium; Area of rectangle, triangle, trapezium, parallelogram.)</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Formula needed:</a:t>
                      </a:r>
                      <a:br>
                        <a:rPr lang="en-GB" sz="1100" baseline="0" dirty="0"/>
                      </a:br>
                      <a:r>
                        <a:rPr lang="en-GB" sz="1100" baseline="0" dirty="0"/>
                        <a:t>Triangle = ½ base x height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Trapezium = ½ (a + b) 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Parallelogram = base x perpendicular height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Link this knowledge to calculating surface area of prisms by recognising faces such as rectangles and triangles.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Introduction to volume by counting cubes inside a given shape and then link this to the formulae needed for cube and cuboid.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Formula needed:</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Volume of prism = area of cross section x length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a:solidFill>
                          <a:srgbClr val="002060"/>
                        </a:solidFill>
                      </a:endParaRPr>
                    </a:p>
                    <a:p>
                      <a:r>
                        <a:rPr lang="en-GB" sz="1100" b="0" dirty="0">
                          <a:solidFill>
                            <a:schemeClr val="tx1"/>
                          </a:solidFill>
                        </a:rPr>
                        <a:t>Solve problems in everyday contexts involving measures</a:t>
                      </a:r>
                    </a:p>
                    <a:p>
                      <a:endParaRPr lang="en-GB" sz="1100" b="0" dirty="0">
                        <a:solidFill>
                          <a:schemeClr val="tx1"/>
                        </a:solidFill>
                      </a:endParaRPr>
                    </a:p>
                    <a:p>
                      <a:r>
                        <a:rPr lang="en-GB" sz="1100" b="0" dirty="0">
                          <a:solidFill>
                            <a:schemeClr val="tx1"/>
                          </a:solidFill>
                        </a:rPr>
                        <a:t>Convert between different measures for area, volume and capacity</a:t>
                      </a:r>
                    </a:p>
                    <a:p>
                      <a:endParaRPr lang="en-GB" sz="1100" b="0" dirty="0">
                        <a:solidFill>
                          <a:schemeClr val="tx1"/>
                        </a:solidFill>
                      </a:endParaRPr>
                    </a:p>
                    <a:p>
                      <a:r>
                        <a:rPr lang="en-GB" sz="1100" b="0" dirty="0">
                          <a:solidFill>
                            <a:schemeClr val="tx1"/>
                          </a:solidFill>
                        </a:rPr>
                        <a:t>Use tonnes and hectares</a:t>
                      </a:r>
                    </a:p>
                    <a:p>
                      <a:endParaRPr lang="en-GB" sz="1100" b="0" dirty="0">
                        <a:solidFill>
                          <a:schemeClr val="tx1"/>
                        </a:solidFill>
                      </a:endParaRPr>
                    </a:p>
                    <a:p>
                      <a:r>
                        <a:rPr lang="en-GB" sz="1100" b="0" dirty="0">
                          <a:solidFill>
                            <a:schemeClr val="tx1"/>
                          </a:solidFill>
                        </a:rPr>
                        <a:t>Know rough metric equivalents of imperial measures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Perimeter</a:t>
                      </a:r>
                      <a:r>
                        <a:rPr lang="en-GB" sz="1100" b="0" u="none" baseline="0" dirty="0">
                          <a:solidFill>
                            <a:srgbClr val="002060"/>
                          </a:solidFill>
                        </a:rPr>
                        <a:t> and area of compound shapes</a:t>
                      </a: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effectLst/>
                        </a:rPr>
                        <a:t>Find</a:t>
                      </a:r>
                      <a:r>
                        <a:rPr lang="en-GB" sz="1100" b="0" u="none" baseline="0" dirty="0">
                          <a:solidFill>
                            <a:srgbClr val="002060"/>
                          </a:solidFill>
                          <a:effectLst/>
                        </a:rPr>
                        <a:t> missing side lengths from given perimeter or area</a:t>
                      </a:r>
                    </a:p>
                    <a:p>
                      <a:pPr marL="0" indent="0" algn="l">
                        <a:buFont typeface="Arial" panose="020B0604020202020204" pitchFamily="34" charset="0"/>
                        <a:buNone/>
                      </a:pPr>
                      <a:r>
                        <a:rPr lang="en-GB" sz="1100" b="0" u="none" baseline="0" dirty="0">
                          <a:solidFill>
                            <a:srgbClr val="002060"/>
                          </a:solidFill>
                          <a:effectLst/>
                        </a:rPr>
                        <a:t>Write expressions for perimeter and area</a:t>
                      </a:r>
                    </a:p>
                    <a:p>
                      <a:pPr marL="0" indent="0" algn="l">
                        <a:buFont typeface="Arial" panose="020B0604020202020204" pitchFamily="34" charset="0"/>
                        <a:buNone/>
                      </a:pPr>
                      <a:r>
                        <a:rPr lang="en-GB" sz="1100" b="0" u="none" baseline="0" dirty="0">
                          <a:solidFill>
                            <a:srgbClr val="002060"/>
                          </a:solidFill>
                          <a:effectLst/>
                        </a:rPr>
                        <a:t>Convert between different units for surface area and volume</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Triangle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Rectangle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Area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Perimeter (etymology)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Formula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Length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Width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Prism</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Compound</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Measurement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Cuboid</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Volume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Vertices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Edge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Face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Units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Conversion (etymology)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kern="1200" dirty="0">
                        <a:solidFill>
                          <a:schemeClr val="tx1"/>
                        </a:solidFill>
                        <a:effectLst/>
                        <a:latin typeface="+mn-lt"/>
                        <a:ea typeface="+mn-ea"/>
                        <a:cs typeface="+mn-cs"/>
                      </a:endParaRPr>
                    </a:p>
                  </a:txBody>
                  <a:tcPr/>
                </a:tc>
                <a:tc>
                  <a:txBody>
                    <a:bodyPr/>
                    <a:lstStyle/>
                    <a:p>
                      <a:pPr algn="l"/>
                      <a:r>
                        <a:rPr lang="en-GB" sz="1100" b="1" u="sng" dirty="0">
                          <a:solidFill>
                            <a:srgbClr val="002060"/>
                          </a:solidFill>
                        </a:rPr>
                        <a:t>Assessment</a:t>
                      </a:r>
                    </a:p>
                    <a:p>
                      <a:pPr algn="l"/>
                      <a:r>
                        <a:rPr lang="en-GB" sz="1100" b="0" u="none" dirty="0">
                          <a:solidFill>
                            <a:srgbClr val="002060"/>
                          </a:solidFill>
                        </a:rPr>
                        <a:t>WOW Zone Task:</a:t>
                      </a:r>
                    </a:p>
                    <a:p>
                      <a:pPr algn="l"/>
                      <a:r>
                        <a:rPr lang="en-GB" sz="1100" b="0" u="none" dirty="0">
                          <a:solidFill>
                            <a:srgbClr val="002060"/>
                          </a:solidFill>
                        </a:rPr>
                        <a:t>Volume </a:t>
                      </a:r>
                      <a:r>
                        <a:rPr lang="en-GB" sz="1100" b="0" u="none" baseline="0" dirty="0">
                          <a:solidFill>
                            <a:srgbClr val="002060"/>
                          </a:solidFill>
                        </a:rPr>
                        <a:t> Problem (e.g. How many of a smaller item can fit inside a bigger item)</a:t>
                      </a:r>
                    </a:p>
                    <a:p>
                      <a:pPr algn="l"/>
                      <a:endParaRPr lang="en-GB" sz="1100" b="0" u="none" baseline="0" dirty="0">
                        <a:solidFill>
                          <a:srgbClr val="002060"/>
                        </a:solidFill>
                      </a:endParaRPr>
                    </a:p>
                    <a:p>
                      <a:pPr algn="l"/>
                      <a:r>
                        <a:rPr lang="en-GB" sz="1100" b="0" u="none" baseline="0" dirty="0">
                          <a:solidFill>
                            <a:srgbClr val="002060"/>
                          </a:solidFill>
                        </a:rPr>
                        <a:t>End of Unit assessment</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The basic shape knowledge will be built on as we learn about Cones, Cylinder</a:t>
                      </a:r>
                      <a:r>
                        <a:rPr lang="en-GB" sz="1100" b="0" u="none" baseline="0" dirty="0">
                          <a:solidFill>
                            <a:srgbClr val="002060"/>
                          </a:solidFill>
                        </a:rPr>
                        <a:t>s and Spheres</a:t>
                      </a:r>
                    </a:p>
                    <a:p>
                      <a:pPr algn="l"/>
                      <a:r>
                        <a:rPr lang="en-GB" sz="1100" b="0" u="none" dirty="0">
                          <a:solidFill>
                            <a:srgbClr val="002060"/>
                          </a:solidFill>
                        </a:rPr>
                        <a:t>Properties of the shapes learned in Year 8 will also apply to the topic of Similar Shapes </a:t>
                      </a:r>
                    </a:p>
                    <a:p>
                      <a:pPr algn="l"/>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23549"/>
          </a:xfrm>
          <a:prstGeom prst="rect">
            <a:avLst/>
          </a:prstGeom>
          <a:noFill/>
        </p:spPr>
        <p:txBody>
          <a:bodyPr wrap="square" rtlCol="0">
            <a:spAutoFit/>
          </a:bodyPr>
          <a:lstStyle/>
          <a:p>
            <a:r>
              <a:rPr lang="en-GB" sz="1400" b="1" u="sng" dirty="0"/>
              <a:t>The bigger picture:</a:t>
            </a:r>
          </a:p>
          <a:p>
            <a:endParaRPr lang="en-GB" sz="1400" i="1" dirty="0"/>
          </a:p>
          <a:p>
            <a:r>
              <a:rPr lang="en-GB" sz="1400" i="1" dirty="0"/>
              <a:t>Career links – Builder, Architect, Interior Designer</a:t>
            </a:r>
          </a:p>
          <a:p>
            <a:endParaRPr lang="en-GB" sz="1400" i="1" dirty="0"/>
          </a:p>
          <a:p>
            <a:r>
              <a:rPr lang="en-GB" dirty="0"/>
              <a:t>Mathematician – Archimedes. </a:t>
            </a:r>
          </a:p>
          <a:p>
            <a:endParaRPr lang="en-GB"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77745" y="-22349"/>
            <a:ext cx="725262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 Area, Perimeter and Volume :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056733641"/>
              </p:ext>
            </p:extLst>
          </p:nvPr>
        </p:nvGraphicFramePr>
        <p:xfrm>
          <a:off x="118065" y="2161516"/>
          <a:ext cx="11934500" cy="4313439"/>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5279625">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0" i="0" dirty="0">
                          <a:solidFill>
                            <a:schemeClr val="tx1"/>
                          </a:solidFill>
                        </a:rPr>
                        <a:t>Pupils have basic knowledge that </a:t>
                      </a:r>
                      <a:r>
                        <a:rPr lang="en-GB" sz="1100" b="0" i="0" dirty="0">
                          <a:solidFill>
                            <a:schemeClr val="tx1"/>
                          </a:solidFill>
                        </a:rPr>
                        <a:t>p</a:t>
                      </a:r>
                      <a:r>
                        <a:rPr lang="en-GB" sz="1100" b="0" i="0" dirty="0"/>
                        <a:t>erimeter is the distance</a:t>
                      </a:r>
                      <a:r>
                        <a:rPr lang="en-GB" sz="1100" b="0" i="0" baseline="0" dirty="0"/>
                        <a:t> measured around the outside of a shape and area is the amount of space measured inside the shape.</a:t>
                      </a:r>
                    </a:p>
                    <a:p>
                      <a:endParaRPr lang="en-US" sz="1100" b="1" baseline="0" dirty="0">
                        <a:solidFill>
                          <a:schemeClr val="tx1"/>
                        </a:solidFill>
                      </a:endParaRPr>
                    </a:p>
                    <a:p>
                      <a:endParaRPr lang="en-US" sz="1100" b="1" baseline="0" dirty="0">
                        <a:solidFill>
                          <a:schemeClr val="tx1"/>
                        </a:solidFill>
                      </a:endParaRPr>
                    </a:p>
                    <a:p>
                      <a:endParaRPr lang="en-GB" sz="1100" b="1" dirty="0">
                        <a:solidFill>
                          <a:schemeClr val="tx1"/>
                        </a:solidFill>
                      </a:endParaRPr>
                    </a:p>
                    <a:p>
                      <a:endParaRPr lang="en-US" sz="1100" b="1"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a:t>Introduction to area by counting squares inside a given shape and then link this to the formulae needed for different types of shapes. </a:t>
                      </a:r>
                      <a:endParaRPr lang="en-US" sz="1100" b="0" i="1" dirty="0">
                        <a:solidFill>
                          <a:schemeClr val="tx1"/>
                        </a:solidFill>
                      </a:endParaRPr>
                    </a:p>
                    <a:p>
                      <a:endParaRPr lang="en-US" sz="1100" b="0"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a:t>Introduction to volume by counting cubes inside a given shape and then link this to the formulae needed for cube and cuboid. </a:t>
                      </a:r>
                    </a:p>
                    <a:p>
                      <a:endParaRPr lang="en-US" sz="1100" b="1" i="1"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r>
                        <a:rPr lang="en-US" sz="1100" b="0" dirty="0">
                          <a:solidFill>
                            <a:schemeClr val="tx1"/>
                          </a:solidFill>
                        </a:rPr>
                        <a:t>Pupils will be able to use different types of formula to find the area of a shape</a:t>
                      </a:r>
                    </a:p>
                    <a:p>
                      <a:endParaRPr lang="en-US" sz="11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baseline="0" dirty="0"/>
                        <a:t>Formula needed:</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baseline="0" dirty="0"/>
                        <a:t>Rectangle = Length x width</a:t>
                      </a:r>
                      <a:br>
                        <a:rPr lang="en-GB" sz="1100" b="0" baseline="0" dirty="0"/>
                      </a:br>
                      <a:r>
                        <a:rPr lang="en-GB" sz="1100" b="0" baseline="0" dirty="0"/>
                        <a:t>Triangle = ½ base x height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baseline="0" dirty="0"/>
                        <a:t>Parallelogram = base x perpendicular height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a:solidFill>
                            <a:schemeClr val="tx1"/>
                          </a:solidFill>
                        </a:rPr>
                        <a:t>Calculate the volume of cubes and cuboids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a:solidFill>
                            <a:schemeClr val="tx1"/>
                          </a:solidFill>
                        </a:rPr>
                        <a:t>Sketch nets of 3D solids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dirty="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baseline="0" dirty="0"/>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application/extend through the following:</a:t>
                      </a:r>
                    </a:p>
                    <a:p>
                      <a:endParaRPr lang="en-US" sz="1100" dirty="0">
                        <a:solidFill>
                          <a:schemeClr val="tx1"/>
                        </a:solidFill>
                      </a:endParaRPr>
                    </a:p>
                    <a:p>
                      <a:r>
                        <a:rPr lang="en-GB" sz="1100" b="0" dirty="0">
                          <a:solidFill>
                            <a:schemeClr val="tx1"/>
                          </a:solidFill>
                        </a:rPr>
                        <a:t>Calculate the area of compound shapes made from rectangles and triangles</a:t>
                      </a:r>
                    </a:p>
                    <a:p>
                      <a:endParaRPr lang="en-US" sz="1100" b="0" dirty="0">
                        <a:solidFill>
                          <a:schemeClr val="tx1"/>
                        </a:solidFill>
                      </a:endParaRPr>
                    </a:p>
                    <a:p>
                      <a:r>
                        <a:rPr lang="en-GB" sz="1100" b="0" dirty="0">
                          <a:solidFill>
                            <a:schemeClr val="tx1"/>
                          </a:solidFill>
                        </a:rPr>
                        <a:t>Derive and use the formula for the area of a parallelogram</a:t>
                      </a:r>
                    </a:p>
                    <a:p>
                      <a:endParaRPr lang="en-GB"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Calculate the area of a trapezium and recall the formula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 </a:t>
                      </a:r>
                      <a:r>
                        <a:rPr lang="en-GB" sz="1100" b="0" baseline="0" dirty="0"/>
                        <a:t>Trapezium = ½ (a + b) h</a:t>
                      </a:r>
                    </a:p>
                    <a:p>
                      <a:endParaRPr lang="en-GB" sz="1100" b="0" dirty="0">
                        <a:solidFill>
                          <a:schemeClr val="tx1"/>
                        </a:solidFill>
                      </a:endParaRPr>
                    </a:p>
                    <a:p>
                      <a:r>
                        <a:rPr lang="en-GB" sz="1100" b="0">
                          <a:solidFill>
                            <a:schemeClr val="tx1"/>
                          </a:solidFill>
                        </a:rPr>
                        <a:t>Calculate </a:t>
                      </a:r>
                      <a:r>
                        <a:rPr lang="en-GB" sz="1100" b="0" dirty="0">
                          <a:solidFill>
                            <a:schemeClr val="tx1"/>
                          </a:solidFill>
                        </a:rPr>
                        <a:t>the volume of 3D solids made from cuboids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Draw 3D solids on isometric paper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Draw plans and elevations of 3D solids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Calculate the surface area of cubes and cuboids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489</TotalTime>
  <Words>777</Words>
  <Application>Microsoft Office PowerPoint</Application>
  <PresentationFormat>Widescreen</PresentationFormat>
  <Paragraphs>120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Thornton, Helen</cp:lastModifiedBy>
  <cp:revision>48</cp:revision>
  <cp:lastPrinted>2020-02-24T07:40:48Z</cp:lastPrinted>
  <dcterms:created xsi:type="dcterms:W3CDTF">2019-12-19T05:38:14Z</dcterms:created>
  <dcterms:modified xsi:type="dcterms:W3CDTF">2022-12-08T10:25:18Z</dcterms:modified>
</cp:coreProperties>
</file>