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62" r:id="rId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2" y="6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5758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975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4485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093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031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1673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835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17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1272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0185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38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B1226-9A2E-4157-8AC4-B569B567B764}" type="datetimeFigureOut">
              <a:rPr lang="en-GB" smtClean="0"/>
              <a:t>01/07/2022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5355FB-7249-462E-A59C-AD7456B9ABC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1704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FAD1CB-A943-4AA4-98D0-ACDEB906C165}"/>
              </a:ext>
            </a:extLst>
          </p:cNvPr>
          <p:cNvSpPr/>
          <p:nvPr/>
        </p:nvSpPr>
        <p:spPr>
          <a:xfrm>
            <a:off x="490384" y="0"/>
            <a:ext cx="4787401" cy="502702"/>
          </a:xfrm>
          <a:prstGeom prst="rect">
            <a:avLst/>
          </a:prstGeom>
          <a:noFill/>
        </p:spPr>
        <p:txBody>
          <a:bodyPr wrap="none" lIns="132080" tIns="66040" rIns="132080" bIns="66040">
            <a:spAutoFit/>
          </a:bodyPr>
          <a:lstStyle/>
          <a:p>
            <a:pPr algn="ctr"/>
            <a:r>
              <a:rPr lang="en-US" sz="2400" b="1" u="sng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Percentages: Journey of Knowledge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CB9A6E-E90D-41E8-AD2D-6A0C767F502F}"/>
              </a:ext>
            </a:extLst>
          </p:cNvPr>
          <p:cNvSpPr txBox="1"/>
          <p:nvPr/>
        </p:nvSpPr>
        <p:spPr>
          <a:xfrm>
            <a:off x="120638" y="495084"/>
            <a:ext cx="7760736" cy="17543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r>
              <a:rPr lang="en-GB" sz="1200" b="1" dirty="0"/>
              <a:t>Context and Introduction to Unit</a:t>
            </a:r>
          </a:p>
          <a:p>
            <a:r>
              <a:rPr lang="en-GB" sz="1200" dirty="0"/>
              <a:t>students learn the difference between terminating and recurring decimals and how to convert a recurring decimal to a simplified fraction. Students learn how to convert between fractions, decimals and percentages and how to write one number as a percentage of another and as a multiplier.  They use this knowledge to calculate percentage increases and decreases with and without a calculator.</a:t>
            </a:r>
          </a:p>
          <a:p>
            <a:endParaRPr lang="en-GB" sz="1200" dirty="0"/>
          </a:p>
          <a:p>
            <a:r>
              <a:rPr lang="en-GB" sz="1200" b="1" i="1" dirty="0"/>
              <a:t>Prior knowledge</a:t>
            </a:r>
          </a:p>
          <a:p>
            <a:r>
              <a:rPr lang="en-GB" sz="1200" dirty="0"/>
              <a:t>express one quantity as a fraction of another, where the fraction is less than 1 or greater than 1</a:t>
            </a:r>
          </a:p>
          <a:p>
            <a:r>
              <a:rPr lang="en-GB" sz="1200" dirty="0"/>
              <a:t>interpret fractions as operators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BEA7F948-0AE4-44BF-A804-D96AF7A9AA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7653958"/>
              </p:ext>
            </p:extLst>
          </p:nvPr>
        </p:nvGraphicFramePr>
        <p:xfrm>
          <a:off x="-21265" y="2341462"/>
          <a:ext cx="12213265" cy="45165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28243">
                  <a:extLst>
                    <a:ext uri="{9D8B030D-6E8A-4147-A177-3AD203B41FA5}">
                      <a16:colId xmlns:a16="http://schemas.microsoft.com/office/drawing/2014/main" val="3001272792"/>
                    </a:ext>
                  </a:extLst>
                </a:gridCol>
                <a:gridCol w="3608892">
                  <a:extLst>
                    <a:ext uri="{9D8B030D-6E8A-4147-A177-3AD203B41FA5}">
                      <a16:colId xmlns:a16="http://schemas.microsoft.com/office/drawing/2014/main" val="1897910160"/>
                    </a:ext>
                  </a:extLst>
                </a:gridCol>
                <a:gridCol w="2176130">
                  <a:extLst>
                    <a:ext uri="{9D8B030D-6E8A-4147-A177-3AD203B41FA5}">
                      <a16:colId xmlns:a16="http://schemas.microsoft.com/office/drawing/2014/main" val="3498275268"/>
                    </a:ext>
                  </a:extLst>
                </a:gridCol>
              </a:tblGrid>
              <a:tr h="4516538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baseline="0" dirty="0">
                          <a:solidFill>
                            <a:srgbClr val="002060"/>
                          </a:solidFill>
                        </a:rPr>
                        <a:t>CORE KNOWLEDGE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Change time to decimal hours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Recall equivalent fractions and decimals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Recognise recurring and terminating decimals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Order fractions by converting them to decimals or equivalent fractions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Understand what is the same and what is different about a terminating decimal with repeating numbers and a recurring decimal with the same repeating numbers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Recognise where fractions of time result in a recurring decimal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Recall equivalent fractions, decimals and percentages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Use different methods to find equivalent fractions, decimals and percentages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Use the equivalence of fractions, decimals and percentages to compare two proportions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Know how to deal with proportions that involve decimals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Compare and interpret more than two proportions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Express one number as a percentage of another when the units are different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Work out an amount increased or decreased by a percentage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Use mental strategies to solve percentage problems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Use a multiplier to calculate amounts increased or decreased by a percentage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Use the unitary method to solve percentage problems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aseline="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b="1" u="sng" baseline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ABOVE AND BEYOND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Understand how to use a repeated multiplier to work out an amount that has undergone more than one percentage change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Understand how to use the unitary method to work out an original amount where there has been more than one percentage change (e.g. a decrease of a given percentage and then an increase of a given percentage; or a decrease of a given percentage and then another decrease of a given percentage).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VOCABULARY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Fraction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Integer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Ascending Order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Descending Order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Percentage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Decimal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Multiplier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Increase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Decrease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Assessment</a:t>
                      </a:r>
                    </a:p>
                    <a:p>
                      <a:pPr algn="l"/>
                      <a:r>
                        <a:rPr lang="en-GB" sz="1100" b="0" u="none" dirty="0">
                          <a:solidFill>
                            <a:srgbClr val="002060"/>
                          </a:solidFill>
                        </a:rPr>
                        <a:t>WOW Zone Task:</a:t>
                      </a:r>
                    </a:p>
                    <a:p>
                      <a:pPr algn="l"/>
                      <a:endParaRPr lang="en-GB" sz="1100" b="0" u="none" baseline="0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0" u="none" baseline="0" dirty="0">
                          <a:solidFill>
                            <a:srgbClr val="002060"/>
                          </a:solidFill>
                        </a:rPr>
                        <a:t>End of Unit assessment</a:t>
                      </a:r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ctr"/>
                      <a:endParaRPr lang="en-GB" sz="1100" b="1" u="sng" dirty="0">
                        <a:solidFill>
                          <a:srgbClr val="002060"/>
                        </a:solidFill>
                      </a:endParaRPr>
                    </a:p>
                    <a:p>
                      <a:pPr algn="l"/>
                      <a:r>
                        <a:rPr lang="en-GB" sz="1100" b="1" u="sng" dirty="0">
                          <a:solidFill>
                            <a:srgbClr val="002060"/>
                          </a:solidFill>
                        </a:rPr>
                        <a:t>WHERE NEXT?</a:t>
                      </a:r>
                    </a:p>
                    <a:p>
                      <a:pPr algn="l"/>
                      <a:r>
                        <a:rPr lang="en-US" sz="1100" b="0" u="none" dirty="0">
                          <a:solidFill>
                            <a:srgbClr val="002060"/>
                          </a:solidFill>
                        </a:rPr>
                        <a:t>Year 9 – multiplicative Reasoning</a:t>
                      </a:r>
                      <a:endParaRPr lang="en-GB" sz="1100" b="0" u="none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057531"/>
                  </a:ext>
                </a:extLst>
              </a:tr>
            </a:tbl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26BD886F-BFA3-4C08-B1F4-AEEF3149A1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2198" t="10947" r="11997" b="12411"/>
          <a:stretch/>
        </p:blipFill>
        <p:spPr>
          <a:xfrm>
            <a:off x="8002012" y="0"/>
            <a:ext cx="4189988" cy="234146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DAF1A2B9-78B7-485C-8FE3-4C6AFC205AEA}"/>
              </a:ext>
            </a:extLst>
          </p:cNvPr>
          <p:cNvSpPr txBox="1"/>
          <p:nvPr/>
        </p:nvSpPr>
        <p:spPr>
          <a:xfrm>
            <a:off x="8438271" y="251351"/>
            <a:ext cx="32941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u="sng" dirty="0"/>
              <a:t>The bigger picture:</a:t>
            </a:r>
          </a:p>
          <a:p>
            <a:endParaRPr lang="en-GB" sz="1400" i="1" dirty="0"/>
          </a:p>
          <a:p>
            <a:r>
              <a:rPr lang="en-GB" sz="1400" i="1" dirty="0"/>
              <a:t>Career links – Bank Manager</a:t>
            </a:r>
          </a:p>
          <a:p>
            <a:endParaRPr lang="en-GB" sz="1400" i="1" dirty="0"/>
          </a:p>
          <a:p>
            <a:r>
              <a:rPr lang="en-GB" sz="1400" i="1" dirty="0"/>
              <a:t>Mathematician: Dara </a:t>
            </a:r>
            <a:r>
              <a:rPr lang="en-GB" sz="1400" i="1" dirty="0" err="1"/>
              <a:t>ó’Brian</a:t>
            </a:r>
            <a:endParaRPr lang="en-GB" sz="1400" i="1" dirty="0"/>
          </a:p>
          <a:p>
            <a:endParaRPr lang="en-GB" sz="1400" i="1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58531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AFAD1CB-A943-4AA4-98D0-ACDEB906C165}"/>
              </a:ext>
            </a:extLst>
          </p:cNvPr>
          <p:cNvSpPr/>
          <p:nvPr/>
        </p:nvSpPr>
        <p:spPr>
          <a:xfrm>
            <a:off x="2517034" y="-20554"/>
            <a:ext cx="6190862" cy="502702"/>
          </a:xfrm>
          <a:prstGeom prst="rect">
            <a:avLst/>
          </a:prstGeom>
          <a:noFill/>
        </p:spPr>
        <p:txBody>
          <a:bodyPr wrap="none" lIns="132080" tIns="66040" rIns="132080" bIns="6604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sng" strike="noStrike" kern="1200" cap="none" spc="0" normalizeH="0" baseline="0" noProof="0" dirty="0">
                <a:ln w="0"/>
                <a:solidFill>
                  <a:srgbClr val="00206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Year 8 – Straight Line Graphs: Assessment Plan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CB9A6E-E90D-41E8-AD2D-6A0C767F502F}"/>
              </a:ext>
            </a:extLst>
          </p:cNvPr>
          <p:cNvSpPr txBox="1"/>
          <p:nvPr/>
        </p:nvSpPr>
        <p:spPr>
          <a:xfrm>
            <a:off x="139435" y="480353"/>
            <a:ext cx="11750215" cy="116955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3175">
            <a:noFill/>
          </a:ln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APs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Pupils will complete WOW zone tasks in lessons as well as end of topic tests.  This scores will be recorded and used to contribute towards grades which are reported home.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</a:t>
            </a:r>
            <a:r>
              <a:rPr kumimoji="0" lang="en-GB" sz="1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ummative</a:t>
            </a:r>
            <a:r>
              <a:rPr kumimoji="0" lang="en-GB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assessment </a:t>
            </a:r>
            <a:r>
              <a:rPr kumimoji="0" lang="en-GB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– The knowledge from this unit will be tested as part of a 1 hour P2S exam which will be based on a combination of units covered in the assessment window.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1C08D8A-5FDD-4287-A708-1818B449F9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776638"/>
              </p:ext>
            </p:extLst>
          </p:nvPr>
        </p:nvGraphicFramePr>
        <p:xfrm>
          <a:off x="127591" y="2161516"/>
          <a:ext cx="11924974" cy="4804227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860697">
                  <a:extLst>
                    <a:ext uri="{9D8B030D-6E8A-4147-A177-3AD203B41FA5}">
                      <a16:colId xmlns:a16="http://schemas.microsoft.com/office/drawing/2014/main" val="26545288"/>
                    </a:ext>
                  </a:extLst>
                </a:gridCol>
                <a:gridCol w="2307265">
                  <a:extLst>
                    <a:ext uri="{9D8B030D-6E8A-4147-A177-3AD203B41FA5}">
                      <a16:colId xmlns:a16="http://schemas.microsoft.com/office/drawing/2014/main" val="3735789182"/>
                    </a:ext>
                  </a:extLst>
                </a:gridCol>
                <a:gridCol w="2477387">
                  <a:extLst>
                    <a:ext uri="{9D8B030D-6E8A-4147-A177-3AD203B41FA5}">
                      <a16:colId xmlns:a16="http://schemas.microsoft.com/office/drawing/2014/main" val="3033360634"/>
                    </a:ext>
                  </a:extLst>
                </a:gridCol>
                <a:gridCol w="5279625">
                  <a:extLst>
                    <a:ext uri="{9D8B030D-6E8A-4147-A177-3AD203B41FA5}">
                      <a16:colId xmlns:a16="http://schemas.microsoft.com/office/drawing/2014/main" val="2709544202"/>
                    </a:ext>
                  </a:extLst>
                </a:gridCol>
              </a:tblGrid>
              <a:tr h="262707">
                <a:tc gridSpan="4">
                  <a:txBody>
                    <a:bodyPr/>
                    <a:lstStyle/>
                    <a:p>
                      <a:pPr algn="ctr"/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Assessment Milestones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9175115"/>
                  </a:ext>
                </a:extLst>
              </a:tr>
              <a:tr h="363034"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Emerging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Developing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Securing</a:t>
                      </a:r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>
                          <a:solidFill>
                            <a:schemeClr val="tx1"/>
                          </a:solidFill>
                        </a:rPr>
                        <a:t>Mastering</a:t>
                      </a:r>
                    </a:p>
                    <a:p>
                      <a:endParaRPr lang="en-GB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2251926"/>
                  </a:ext>
                </a:extLst>
              </a:tr>
              <a:tr h="3687698"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have basic knowledge</a:t>
                      </a:r>
                    </a:p>
                    <a:p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Change time to decimal hours</a:t>
                      </a:r>
                    </a:p>
                    <a:p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Recall equivalent fractions and decimals</a:t>
                      </a:r>
                    </a:p>
                    <a:p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Recall equivalent fractions, decimals and percentages</a:t>
                      </a:r>
                    </a:p>
                    <a:p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must be have an understanding of and be able to recall the basics of :</a:t>
                      </a:r>
                    </a:p>
                    <a:p>
                      <a:endParaRPr lang="en-US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Order fractions by converting them to decimals or equivalent fractions</a:t>
                      </a:r>
                    </a:p>
                    <a:p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Recognise recurring and terminating decimals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Recognise where fractions of time result in a recurring decimal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the equivalence of fractions, decimals and percentages to compare two proportions</a:t>
                      </a:r>
                    </a:p>
                    <a:p>
                      <a:endParaRPr lang="en-US" sz="1100" b="1" i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must be able to recall the following content:</a:t>
                      </a: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Understand what is the same and what is different about a terminating decimal with repeating numbers and a recurring decimal with the same repeating numbers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different methods to find equivalent fractions, decimals and percentages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Work out an amount increased or decreased by a percentage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mental strategies to solve percentage problems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Pupils should be able to recall all the content in the knowledge journey and demonstrate application through the following:</a:t>
                      </a:r>
                    </a:p>
                    <a:p>
                      <a:endParaRPr lang="en-US" sz="1100" b="1" i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Know how to deal with proportions that involve decimals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Compare and interpret more than two proportions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Express one number as a percentage of another when the units are different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a multiplier to calculate amounts increased or decreased by a percentage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Use the unitary method to solve percentage problems</a:t>
                      </a: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Understand how to use a repeated multiplier to work out an amount that has undergone more than one percentage change.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Understand how to use the unitary method to work out an original amount where there has been more than one percentage change (e.g. a decrease of a given percentage and then an increase of a given percentage; or a decrease of a given percentage and then another decrease of a given percentage).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100" b="1" i="1" dirty="0">
                          <a:solidFill>
                            <a:schemeClr val="tx1"/>
                          </a:solidFill>
                        </a:rPr>
                        <a:t>P</a:t>
                      </a:r>
                      <a:r>
                        <a:rPr lang="en-GB" sz="1100" b="1" i="1" dirty="0" err="1">
                          <a:solidFill>
                            <a:schemeClr val="tx1"/>
                          </a:solidFill>
                        </a:rPr>
                        <a:t>upils</a:t>
                      </a:r>
                      <a:r>
                        <a:rPr lang="en-GB" sz="1100" b="1" i="1" dirty="0">
                          <a:solidFill>
                            <a:schemeClr val="tx1"/>
                          </a:solidFill>
                        </a:rPr>
                        <a:t> should also be able to use all vocabulary on the knowledge journey independently and in context.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2034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801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870</TotalTime>
  <Words>772</Words>
  <Application>Microsoft Office PowerPoint</Application>
  <PresentationFormat>Widescreen</PresentationFormat>
  <Paragraphs>120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Vicki Dowd</dc:creator>
  <cp:lastModifiedBy>Pattison, Ryan</cp:lastModifiedBy>
  <cp:revision>89</cp:revision>
  <cp:lastPrinted>2022-04-28T15:39:37Z</cp:lastPrinted>
  <dcterms:created xsi:type="dcterms:W3CDTF">2019-12-19T05:38:14Z</dcterms:created>
  <dcterms:modified xsi:type="dcterms:W3CDTF">2022-07-01T12:13:59Z</dcterms:modified>
</cp:coreProperties>
</file>