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62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2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5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97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48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09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03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67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5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1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7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18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38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70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-21265" y="0"/>
            <a:ext cx="5810694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Straight Line Graphs: Journey of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20638" y="495084"/>
            <a:ext cx="7760736" cy="17543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Context and Introduction to Unit</a:t>
            </a:r>
          </a:p>
          <a:p>
            <a:r>
              <a:rPr lang="en-GB" sz="1200" dirty="0"/>
              <a:t>Students learn how to create a table of results to  plot and recognise the features of a straight line graph in the form y = mx + c.  As learning progresses they use graphs to model and solve equations</a:t>
            </a:r>
          </a:p>
          <a:p>
            <a:r>
              <a:rPr lang="en-GB" sz="1200" b="1" i="1" dirty="0"/>
              <a:t>Prior knowledge</a:t>
            </a:r>
          </a:p>
          <a:p>
            <a:r>
              <a:rPr lang="en-GB" sz="1200" dirty="0"/>
              <a:t>Describe positions on a 2-D grid as coordinates in the first quadrant</a:t>
            </a:r>
          </a:p>
          <a:p>
            <a:r>
              <a:rPr lang="en-GB" sz="1200" dirty="0"/>
              <a:t>Describe positions on the full coordinate grid (all four quadrants)</a:t>
            </a:r>
          </a:p>
          <a:p>
            <a:r>
              <a:rPr lang="en-GB" sz="1200" dirty="0"/>
              <a:t>Recognise and describe linear number sequences, including those involving fractions and decimals, and find the term-to-term rule.</a:t>
            </a:r>
          </a:p>
          <a:p>
            <a:r>
              <a:rPr lang="en-GB" sz="1200" dirty="0"/>
              <a:t>Generate and describe linear number sequences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EA7F948-0AE4-44BF-A804-D96AF7A9A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550560"/>
              </p:ext>
            </p:extLst>
          </p:nvPr>
        </p:nvGraphicFramePr>
        <p:xfrm>
          <a:off x="-21265" y="2341462"/>
          <a:ext cx="12213265" cy="45165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8243">
                  <a:extLst>
                    <a:ext uri="{9D8B030D-6E8A-4147-A177-3AD203B41FA5}">
                      <a16:colId xmlns:a16="http://schemas.microsoft.com/office/drawing/2014/main" val="3001272792"/>
                    </a:ext>
                  </a:extLst>
                </a:gridCol>
                <a:gridCol w="3588224">
                  <a:extLst>
                    <a:ext uri="{9D8B030D-6E8A-4147-A177-3AD203B41FA5}">
                      <a16:colId xmlns:a16="http://schemas.microsoft.com/office/drawing/2014/main" val="1897910160"/>
                    </a:ext>
                  </a:extLst>
                </a:gridCol>
                <a:gridCol w="2196798">
                  <a:extLst>
                    <a:ext uri="{9D8B030D-6E8A-4147-A177-3AD203B41FA5}">
                      <a16:colId xmlns:a16="http://schemas.microsoft.com/office/drawing/2014/main" val="3498275268"/>
                    </a:ext>
                  </a:extLst>
                </a:gridCol>
              </a:tblGrid>
              <a:tr h="4516537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baseline="0" dirty="0">
                          <a:solidFill>
                            <a:srgbClr val="002060"/>
                          </a:solidFill>
                        </a:rPr>
                        <a:t>CORE KNOWLEDGE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Recognise when values are in direct proportion with or without a graph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Plot graphs and read values to solve problems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Plot a straight-line graph and work out its gradient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Plot the graphs of linear equations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Write the equations of straight-line graphs in the form y = mx + 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Understand the relationship between two quantities in direct proportion (increasing or decreasing at the same rate) and the gradient of the graph when the quantities are plotted against each other.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1" u="sng" baseline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ABOVE AND BEYOND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Identify reflective symmetry between related graphs with different equations.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VOCABULARY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Midpoint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Intercept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Gradient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Linear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Parallel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Substitute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Assessment</a:t>
                      </a: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WOW Zone Task:</a:t>
                      </a:r>
                    </a:p>
                    <a:p>
                      <a:pPr algn="l"/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End of Unit assessment</a:t>
                      </a: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WHERE NEXT?</a:t>
                      </a:r>
                    </a:p>
                    <a:p>
                      <a:pPr algn="l"/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Year 9 – graphs of simultaneous, parallel and perpendicular lines</a:t>
                      </a: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05753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6BD886F-BFA3-4C08-B1F4-AEEF3149A1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98" t="10947" r="11997" b="12411"/>
          <a:stretch/>
        </p:blipFill>
        <p:spPr>
          <a:xfrm>
            <a:off x="8002012" y="0"/>
            <a:ext cx="4189988" cy="23414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F1A2B9-78B7-485C-8FE3-4C6AFC205AEA}"/>
              </a:ext>
            </a:extLst>
          </p:cNvPr>
          <p:cNvSpPr txBox="1"/>
          <p:nvPr/>
        </p:nvSpPr>
        <p:spPr>
          <a:xfrm>
            <a:off x="8438271" y="251351"/>
            <a:ext cx="32941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The bigger picture:</a:t>
            </a:r>
          </a:p>
          <a:p>
            <a:endParaRPr lang="en-GB" sz="1400" i="1" dirty="0"/>
          </a:p>
          <a:p>
            <a:r>
              <a:rPr lang="en-GB" sz="1400" i="1" dirty="0"/>
              <a:t>Career links – Epidemiologist</a:t>
            </a:r>
          </a:p>
          <a:p>
            <a:endParaRPr lang="en-GB" sz="1400" i="1" dirty="0"/>
          </a:p>
          <a:p>
            <a:r>
              <a:rPr lang="en-GB" sz="1400" i="1" dirty="0"/>
              <a:t>Mathematician</a:t>
            </a:r>
            <a:r>
              <a:rPr lang="en-GB" sz="1400" i="1"/>
              <a:t>: John Snow</a:t>
            </a:r>
            <a:endParaRPr lang="en-GB" sz="1400" i="1" dirty="0"/>
          </a:p>
          <a:p>
            <a:endParaRPr lang="en-GB" sz="1400" i="1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585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2517034" y="-20554"/>
            <a:ext cx="6190862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Year 8 – Straight Line Graphs: Assessment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39435" y="480353"/>
            <a:ext cx="11750215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APs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Pupils will complete WOW zone tasks in lessons as well as end of topic tests.  This scores will be recorded and used to contribute towards grades which are reported home.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ummative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assessment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The knowledge from this unit will be tested as part of a 1 hour P2S exam which will be based on a combination of units covered in the assessment window.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C08D8A-5FDD-4287-A708-1818B449F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505042"/>
              </p:ext>
            </p:extLst>
          </p:nvPr>
        </p:nvGraphicFramePr>
        <p:xfrm>
          <a:off x="127591" y="2161516"/>
          <a:ext cx="11924974" cy="43134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60697">
                  <a:extLst>
                    <a:ext uri="{9D8B030D-6E8A-4147-A177-3AD203B41FA5}">
                      <a16:colId xmlns:a16="http://schemas.microsoft.com/office/drawing/2014/main" val="26545288"/>
                    </a:ext>
                  </a:extLst>
                </a:gridCol>
                <a:gridCol w="2307265">
                  <a:extLst>
                    <a:ext uri="{9D8B030D-6E8A-4147-A177-3AD203B41FA5}">
                      <a16:colId xmlns:a16="http://schemas.microsoft.com/office/drawing/2014/main" val="3735789182"/>
                    </a:ext>
                  </a:extLst>
                </a:gridCol>
                <a:gridCol w="2477387">
                  <a:extLst>
                    <a:ext uri="{9D8B030D-6E8A-4147-A177-3AD203B41FA5}">
                      <a16:colId xmlns:a16="http://schemas.microsoft.com/office/drawing/2014/main" val="3033360634"/>
                    </a:ext>
                  </a:extLst>
                </a:gridCol>
                <a:gridCol w="5279625">
                  <a:extLst>
                    <a:ext uri="{9D8B030D-6E8A-4147-A177-3AD203B41FA5}">
                      <a16:colId xmlns:a16="http://schemas.microsoft.com/office/drawing/2014/main" val="2709544202"/>
                    </a:ext>
                  </a:extLst>
                </a:gridCol>
              </a:tblGrid>
              <a:tr h="262707"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Assessment Milestones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175115"/>
                  </a:ext>
                </a:extLst>
              </a:tr>
              <a:tr h="363034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Emerging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Developing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Securing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Mastering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251926"/>
                  </a:ext>
                </a:extLst>
              </a:tr>
              <a:tr h="3687698"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have basic knowledge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Recognise when values are in direct proportion with or without a graph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have an understanding of and be able to recall the basics of :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Plot graphs and read values to solve problems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able to recall the following content: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Plot a straight-line graph and work out its gradient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Plot the graphs of linear equations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Write the equations of straight-line graphs in the form y = mx + 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should be able to recall all the content in the knowledge journey and demonstrate application through the following:</a:t>
                      </a: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Understand the relationship between two quantities in direct proportion (increasing or decreasing at the same rate) and the gradient of the graph when the quantities are plotted against each other.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GB" sz="1100" b="1" i="1" dirty="0" err="1">
                          <a:solidFill>
                            <a:schemeClr val="tx1"/>
                          </a:solidFill>
                        </a:rPr>
                        <a:t>upils</a:t>
                      </a:r>
                      <a:r>
                        <a:rPr lang="en-GB" sz="1100" b="1" i="1" dirty="0">
                          <a:solidFill>
                            <a:schemeClr val="tx1"/>
                          </a:solidFill>
                        </a:rPr>
                        <a:t> should also be able to use all vocabulary on the knowledge journey independently and in context.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034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80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871</TotalTime>
  <Words>480</Words>
  <Application>Microsoft Office PowerPoint</Application>
  <PresentationFormat>Widescreen</PresentationFormat>
  <Paragraphs>94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Dowd</dc:creator>
  <cp:lastModifiedBy>Pattison, Ryan</cp:lastModifiedBy>
  <cp:revision>85</cp:revision>
  <cp:lastPrinted>2020-02-24T07:40:48Z</cp:lastPrinted>
  <dcterms:created xsi:type="dcterms:W3CDTF">2019-12-19T05:38:14Z</dcterms:created>
  <dcterms:modified xsi:type="dcterms:W3CDTF">2022-07-01T11:24:53Z</dcterms:modified>
</cp:coreProperties>
</file>