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61" d="100"/>
          <a:sy n="61"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08/12/2022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08/12/2022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08/12/2022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08/12/2022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54939"/>
            <a:ext cx="584890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Number Skills: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0638" y="391628"/>
            <a:ext cx="7760736"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recall methods used to add, subtract, multiply and divide multi-digit numbers and relate this to problem solving. Pupils will identify properties of numbers (using key vocabulary) and incorporate these into calculations.</a:t>
            </a:r>
          </a:p>
          <a:p>
            <a:r>
              <a:rPr lang="en-GB" sz="1200" b="1" i="1" dirty="0"/>
              <a:t>Prior knowledge (KS2 NC)</a:t>
            </a:r>
          </a:p>
          <a:p>
            <a:r>
              <a:rPr lang="en-GB" sz="1200" dirty="0"/>
              <a:t>Multiply and divide multi-digit numbers up to 4 digits by a two-digit whole number using the formal written method of long multiplication/division (interpret remainders as whole number remainders, fractions, or by rounding, as appropriate for the context). Perform mental calculations, including with mixed operations and large numbers. Identify common factors, common multiples and prime numbers. Use their knowledge of the order of operations to carry out calculations involving the four operations. Solve addition and subtraction multi-step problems in contexts, deciding which operations and methods to use and why.</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689603737"/>
              </p:ext>
            </p:extLst>
          </p:nvPr>
        </p:nvGraphicFramePr>
        <p:xfrm>
          <a:off x="0" y="2341462"/>
          <a:ext cx="12192000" cy="4617720"/>
        </p:xfrm>
        <a:graphic>
          <a:graphicData uri="http://schemas.openxmlformats.org/drawingml/2006/table">
            <a:tbl>
              <a:tblPr firstRow="1" bandRow="1">
                <a:tableStyleId>{5940675A-B579-460E-94D1-54222C63F5DA}</a:tableStyleId>
              </a:tblPr>
              <a:tblGrid>
                <a:gridCol w="6406978">
                  <a:extLst>
                    <a:ext uri="{9D8B030D-6E8A-4147-A177-3AD203B41FA5}">
                      <a16:colId xmlns:a16="http://schemas.microsoft.com/office/drawing/2014/main" val="3001272792"/>
                    </a:ext>
                  </a:extLst>
                </a:gridCol>
                <a:gridCol w="3588224">
                  <a:extLst>
                    <a:ext uri="{9D8B030D-6E8A-4147-A177-3AD203B41FA5}">
                      <a16:colId xmlns:a16="http://schemas.microsoft.com/office/drawing/2014/main" val="1897910160"/>
                    </a:ext>
                  </a:extLst>
                </a:gridCol>
                <a:gridCol w="2196798">
                  <a:extLst>
                    <a:ext uri="{9D8B030D-6E8A-4147-A177-3AD203B41FA5}">
                      <a16:colId xmlns:a16="http://schemas.microsoft.com/office/drawing/2014/main" val="3498275268"/>
                    </a:ext>
                  </a:extLst>
                </a:gridCol>
              </a:tblGrid>
              <a:tr h="4448899">
                <a:tc>
                  <a:txBody>
                    <a:bodyPr/>
                    <a:lstStyle/>
                    <a:p>
                      <a:pPr marL="0" indent="0" algn="l">
                        <a:buFont typeface="Arial" panose="020B0604020202020204" pitchFamily="34" charset="0"/>
                        <a:buNone/>
                      </a:pPr>
                      <a:r>
                        <a:rPr lang="en-GB" sz="1100" b="1" u="sng" baseline="0" dirty="0">
                          <a:solidFill>
                            <a:srgbClr val="002060"/>
                          </a:solidFill>
                        </a:rPr>
                        <a:t>CORE KNOWLEDGE</a:t>
                      </a: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Use multiplication facts up to 10 ´ 10 and the laws of arithmetic to do mental multiplication and division</a:t>
                      </a:r>
                    </a:p>
                    <a:p>
                      <a:pPr marL="0" indent="0" algn="l">
                        <a:buFont typeface="Arial" panose="020B0604020202020204" pitchFamily="34" charset="0"/>
                        <a:buNone/>
                      </a:pPr>
                      <a:r>
                        <a:rPr lang="en-GB" sz="1100" b="0" u="none" baseline="0" dirty="0">
                          <a:solidFill>
                            <a:srgbClr val="002060"/>
                          </a:solidFill>
                        </a:rPr>
                        <a:t>Multiply and divide by 10, 100 and 1000</a:t>
                      </a:r>
                    </a:p>
                    <a:p>
                      <a:pPr marL="0" indent="0" algn="l">
                        <a:buFont typeface="Arial" panose="020B0604020202020204" pitchFamily="34" charset="0"/>
                        <a:buNone/>
                      </a:pPr>
                      <a:r>
                        <a:rPr lang="en-GB" sz="1100" b="0" u="none" baseline="0" dirty="0">
                          <a:solidFill>
                            <a:srgbClr val="002060"/>
                          </a:solidFill>
                        </a:rPr>
                        <a:t>Use the priority of operations</a:t>
                      </a:r>
                    </a:p>
                    <a:p>
                      <a:pPr marL="0" indent="0" algn="l">
                        <a:buFont typeface="Arial" panose="020B0604020202020204" pitchFamily="34" charset="0"/>
                        <a:buNone/>
                      </a:pPr>
                      <a:r>
                        <a:rPr lang="en-GB" sz="1100" b="0" u="none" baseline="0" dirty="0">
                          <a:solidFill>
                            <a:srgbClr val="002060"/>
                          </a:solidFill>
                        </a:rPr>
                        <a:t>Use the priority of operations, including brackets</a:t>
                      </a:r>
                    </a:p>
                    <a:p>
                      <a:pPr marL="0" indent="0" algn="l">
                        <a:buFont typeface="Arial" panose="020B0604020202020204" pitchFamily="34" charset="0"/>
                        <a:buNone/>
                      </a:pPr>
                      <a:r>
                        <a:rPr lang="en-GB" sz="1100" b="0" u="none" baseline="0" dirty="0">
                          <a:solidFill>
                            <a:srgbClr val="002060"/>
                          </a:solidFill>
                        </a:rPr>
                        <a:t>Use multiplication facts up to 10 ´ 10 and the laws of arithmetic to do mental multiplication and division</a:t>
                      </a:r>
                    </a:p>
                    <a:p>
                      <a:pPr marL="0" indent="0" algn="l">
                        <a:buFont typeface="Arial" panose="020B0604020202020204" pitchFamily="34" charset="0"/>
                        <a:buNone/>
                      </a:pPr>
                      <a:r>
                        <a:rPr lang="en-GB" sz="1100" b="0" u="none" baseline="0" dirty="0">
                          <a:solidFill>
                            <a:srgbClr val="002060"/>
                          </a:solidFill>
                        </a:rPr>
                        <a:t>Multiply by multiples of 10, 100 and 1000</a:t>
                      </a:r>
                    </a:p>
                    <a:p>
                      <a:pPr marL="0" indent="0" algn="l">
                        <a:buFont typeface="Arial" panose="020B0604020202020204" pitchFamily="34" charset="0"/>
                        <a:buNone/>
                      </a:pPr>
                      <a:r>
                        <a:rPr lang="en-GB" sz="1100" b="0" u="none" baseline="0" dirty="0">
                          <a:solidFill>
                            <a:srgbClr val="002060"/>
                          </a:solidFill>
                        </a:rPr>
                        <a:t>Understand how multiplying by 10, 100, 1000, Round whole numbers to the nearest 10, 100 and 1000</a:t>
                      </a:r>
                    </a:p>
                    <a:p>
                      <a:pPr marL="0" indent="0" algn="l">
                        <a:buFont typeface="Arial" panose="020B0604020202020204" pitchFamily="34" charset="0"/>
                        <a:buNone/>
                      </a:pPr>
                      <a:r>
                        <a:rPr lang="en-GB" sz="1100" b="0" u="none" baseline="0" dirty="0">
                          <a:solidFill>
                            <a:srgbClr val="002060"/>
                          </a:solidFill>
                        </a:rPr>
                        <a:t>Make an estimate to check an answer</a:t>
                      </a:r>
                    </a:p>
                    <a:p>
                      <a:pPr marL="0" indent="0" algn="l">
                        <a:buFont typeface="Arial" panose="020B0604020202020204" pitchFamily="34" charset="0"/>
                        <a:buNone/>
                      </a:pPr>
                      <a:r>
                        <a:rPr lang="en-GB" sz="1100" b="0" u="none" baseline="0" dirty="0">
                          <a:solidFill>
                            <a:srgbClr val="002060"/>
                          </a:solidFill>
                        </a:rPr>
                        <a:t>Use inverse operations to check an answer</a:t>
                      </a:r>
                    </a:p>
                    <a:p>
                      <a:pPr marL="0" indent="0" algn="l">
                        <a:buFont typeface="Arial" panose="020B0604020202020204" pitchFamily="34" charset="0"/>
                        <a:buNone/>
                      </a:pPr>
                      <a:r>
                        <a:rPr lang="en-GB" sz="1100" b="0" u="none" baseline="0" dirty="0">
                          <a:solidFill>
                            <a:srgbClr val="002060"/>
                          </a:solidFill>
                        </a:rPr>
                        <a:t>Use a written method to add and subtract whole numbers of any size</a:t>
                      </a:r>
                    </a:p>
                    <a:p>
                      <a:pPr marL="0" indent="0" algn="l">
                        <a:buFont typeface="Arial" panose="020B0604020202020204" pitchFamily="34" charset="0"/>
                        <a:buNone/>
                      </a:pPr>
                      <a:r>
                        <a:rPr lang="en-GB" sz="1100" b="0" u="none" baseline="0" dirty="0">
                          <a:solidFill>
                            <a:srgbClr val="002060"/>
                          </a:solidFill>
                        </a:rPr>
                        <a:t>Round whole numbers to the nearest 10 000, 100 000 and 1 000 000</a:t>
                      </a:r>
                    </a:p>
                    <a:p>
                      <a:pPr marL="0" indent="0" algn="l">
                        <a:buFont typeface="Arial" panose="020B0604020202020204" pitchFamily="34" charset="0"/>
                        <a:buNone/>
                      </a:pPr>
                      <a:r>
                        <a:rPr lang="en-GB" sz="1100" b="0" u="none" baseline="0" dirty="0">
                          <a:solidFill>
                            <a:srgbClr val="002060"/>
                          </a:solidFill>
                        </a:rPr>
                        <a:t>Understand inverse operations (addition and subtraction)</a:t>
                      </a:r>
                    </a:p>
                    <a:p>
                      <a:pPr marL="0" indent="0" algn="l">
                        <a:buFont typeface="Arial" panose="020B0604020202020204" pitchFamily="34" charset="0"/>
                        <a:buNone/>
                      </a:pPr>
                      <a:r>
                        <a:rPr lang="en-GB" sz="1100" b="0" u="none" baseline="0" dirty="0">
                          <a:solidFill>
                            <a:srgbClr val="002060"/>
                          </a:solidFill>
                        </a:rPr>
                        <a:t>Use an estimate to check an answer to a multiplication</a:t>
                      </a:r>
                    </a:p>
                    <a:p>
                      <a:pPr marL="0" indent="0" algn="l">
                        <a:buFont typeface="Arial" panose="020B0604020202020204" pitchFamily="34" charset="0"/>
                        <a:buNone/>
                      </a:pPr>
                      <a:r>
                        <a:rPr lang="en-GB" sz="1100" b="0" u="none" baseline="0" dirty="0">
                          <a:solidFill>
                            <a:srgbClr val="002060"/>
                          </a:solidFill>
                        </a:rPr>
                        <a:t>Use a written method to divide numbers</a:t>
                      </a:r>
                    </a:p>
                    <a:p>
                      <a:pPr marL="0" indent="0" algn="l">
                        <a:buFont typeface="Arial" panose="020B0604020202020204" pitchFamily="34" charset="0"/>
                        <a:buNone/>
                      </a:pPr>
                      <a:r>
                        <a:rPr lang="en-GB" sz="1100" b="0" u="none" baseline="0" dirty="0">
                          <a:solidFill>
                            <a:srgbClr val="002060"/>
                          </a:solidFill>
                        </a:rPr>
                        <a:t>Round money to the nearest whole pound or penny</a:t>
                      </a:r>
                    </a:p>
                    <a:p>
                      <a:pPr marL="0" indent="0" algn="l">
                        <a:buFont typeface="Arial" panose="020B0604020202020204" pitchFamily="34" charset="0"/>
                        <a:buNone/>
                      </a:pPr>
                      <a:r>
                        <a:rPr lang="en-GB" sz="1100" b="0" u="none" baseline="0" dirty="0">
                          <a:solidFill>
                            <a:srgbClr val="002060"/>
                          </a:solidFill>
                        </a:rPr>
                        <a:t>Solve problems involving money and time</a:t>
                      </a:r>
                    </a:p>
                    <a:p>
                      <a:pPr marL="0" indent="0" algn="l">
                        <a:buFont typeface="Arial" panose="020B0604020202020204" pitchFamily="34" charset="0"/>
                        <a:buNone/>
                      </a:pPr>
                      <a:r>
                        <a:rPr lang="en-GB" sz="1100" b="0" u="none" baseline="0" dirty="0">
                          <a:solidFill>
                            <a:srgbClr val="002060"/>
                          </a:solidFill>
                        </a:rPr>
                        <a:t>Round money to the nearest pound or penny</a:t>
                      </a:r>
                    </a:p>
                    <a:p>
                      <a:pPr marL="0" indent="0" algn="l">
                        <a:buFont typeface="Arial" panose="020B0604020202020204" pitchFamily="34" charset="0"/>
                        <a:buNone/>
                      </a:pPr>
                      <a:r>
                        <a:rPr lang="en-GB" sz="1100" b="0" u="none" baseline="0" dirty="0">
                          <a:solidFill>
                            <a:srgbClr val="002060"/>
                          </a:solidFill>
                        </a:rPr>
                        <a:t>Interpret the display on a calculator in different contexts</a:t>
                      </a:r>
                    </a:p>
                    <a:p>
                      <a:pPr marL="0" indent="0" algn="l">
                        <a:buFont typeface="Arial" panose="020B0604020202020204" pitchFamily="34" charset="0"/>
                        <a:buNone/>
                      </a:pPr>
                      <a:r>
                        <a:rPr lang="en-GB" sz="1100" b="0" u="none" baseline="0" dirty="0">
                          <a:solidFill>
                            <a:srgbClr val="002060"/>
                          </a:solidFill>
                        </a:rPr>
                        <a:t>Use a calculator to solve problems involving money and time</a:t>
                      </a:r>
                    </a:p>
                    <a:p>
                      <a:pPr marL="0" indent="0" algn="l">
                        <a:buFont typeface="Arial" panose="020B0604020202020204" pitchFamily="34" charset="0"/>
                        <a:buNone/>
                      </a:pPr>
                      <a:r>
                        <a:rPr lang="en-GB" sz="1100" b="0" u="none" baseline="0" dirty="0">
                          <a:solidFill>
                            <a:srgbClr val="002060"/>
                          </a:solidFill>
                        </a:rPr>
                        <a:t>Order positive and negative numbers</a:t>
                      </a:r>
                    </a:p>
                    <a:p>
                      <a:pPr marL="0" indent="0" algn="l">
                        <a:buFont typeface="Arial" panose="020B0604020202020204" pitchFamily="34" charset="0"/>
                        <a:buNone/>
                      </a:pPr>
                      <a:r>
                        <a:rPr lang="en-GB" sz="1100" b="0" u="none" baseline="0" dirty="0">
                          <a:solidFill>
                            <a:srgbClr val="002060"/>
                          </a:solidFill>
                        </a:rPr>
                        <a:t>Add and subtract positive and negative numbers</a:t>
                      </a:r>
                    </a:p>
                    <a:p>
                      <a:pPr marL="0" indent="0" algn="l">
                        <a:buFont typeface="Arial" panose="020B0604020202020204" pitchFamily="34" charset="0"/>
                        <a:buNone/>
                      </a:pPr>
                      <a:r>
                        <a:rPr lang="en-GB" sz="1100" b="0" u="none" baseline="0" dirty="0">
                          <a:solidFill>
                            <a:srgbClr val="002060"/>
                          </a:solidFill>
                        </a:rPr>
                        <a:t>Begin to multiply with negative numbers</a:t>
                      </a:r>
                    </a:p>
                    <a:p>
                      <a:pPr marL="0" indent="0" algn="l">
                        <a:buFont typeface="Arial" panose="020B0604020202020204" pitchFamily="34" charset="0"/>
                        <a:buNone/>
                      </a:pPr>
                      <a:r>
                        <a:rPr lang="en-GB" sz="1100" b="0" u="none" baseline="0" dirty="0">
                          <a:solidFill>
                            <a:srgbClr val="002060"/>
                          </a:solidFill>
                        </a:rPr>
                        <a:t>Find all the factor pairs for any whole number</a:t>
                      </a:r>
                    </a:p>
                    <a:p>
                      <a:pPr marL="0" indent="0" algn="l">
                        <a:buFont typeface="Arial" panose="020B0604020202020204" pitchFamily="34" charset="0"/>
                        <a:buNone/>
                      </a:pPr>
                      <a:r>
                        <a:rPr lang="en-GB" sz="1100" b="0" u="none" baseline="0" dirty="0">
                          <a:solidFill>
                            <a:srgbClr val="002060"/>
                          </a:solidFill>
                        </a:rPr>
                        <a:t>Recognise prime numbers</a:t>
                      </a:r>
                    </a:p>
                    <a:p>
                      <a:pPr marL="0" indent="0" algn="l">
                        <a:buFont typeface="Arial" panose="020B0604020202020204" pitchFamily="34" charset="0"/>
                        <a:buNone/>
                      </a:pPr>
                      <a:r>
                        <a:rPr lang="en-GB" sz="1100" b="0" u="none" baseline="0" dirty="0">
                          <a:solidFill>
                            <a:srgbClr val="002060"/>
                          </a:solidFill>
                        </a:rPr>
                        <a:t>Recognise square numbers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Multiply and divide by decimals</a:t>
                      </a:r>
                    </a:p>
                    <a:p>
                      <a:pPr marL="0" indent="0" algn="l">
                        <a:buFont typeface="Arial" panose="020B0604020202020204" pitchFamily="34" charset="0"/>
                        <a:buNone/>
                      </a:pPr>
                      <a:r>
                        <a:rPr lang="en-GB" sz="1100" b="0" u="none" dirty="0">
                          <a:solidFill>
                            <a:srgbClr val="002060"/>
                          </a:solidFill>
                        </a:rPr>
                        <a:t>Answer</a:t>
                      </a:r>
                      <a:r>
                        <a:rPr lang="en-GB" sz="1100" b="0" u="none" baseline="0" dirty="0">
                          <a:solidFill>
                            <a:srgbClr val="002060"/>
                          </a:solidFill>
                        </a:rPr>
                        <a:t> calculations involving powers and roots</a:t>
                      </a:r>
                    </a:p>
                    <a:p>
                      <a:pPr marL="0" indent="0" algn="l">
                        <a:buFont typeface="Arial" panose="020B0604020202020204" pitchFamily="34" charset="0"/>
                        <a:buNone/>
                      </a:pPr>
                      <a:r>
                        <a:rPr lang="en-GB" sz="1100" b="0" u="none" baseline="0" dirty="0">
                          <a:solidFill>
                            <a:srgbClr val="002060"/>
                          </a:solidFill>
                        </a:rPr>
                        <a:t>Use estimation </a:t>
                      </a:r>
                    </a:p>
                    <a:p>
                      <a:pPr marL="0" indent="0" algn="l">
                        <a:buFont typeface="Arial" panose="020B0604020202020204" pitchFamily="34" charset="0"/>
                        <a:buNone/>
                      </a:pPr>
                      <a:r>
                        <a:rPr lang="en-GB" sz="1100" b="0" u="none" baseline="0" dirty="0">
                          <a:solidFill>
                            <a:srgbClr val="002060"/>
                          </a:solidFill>
                        </a:rPr>
                        <a:t>Calculate HCF and LCM using prime factor tree’s</a:t>
                      </a: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Identify common factors, the highest common factor and the lowest common multiple</a:t>
                      </a:r>
                    </a:p>
                    <a:p>
                      <a:pPr marL="0" indent="0" algn="l">
                        <a:buFont typeface="Arial" panose="020B0604020202020204" pitchFamily="34" charset="0"/>
                        <a:buNone/>
                      </a:pPr>
                      <a:r>
                        <a:rPr lang="en-GB" sz="1100" b="0" u="none" baseline="0" dirty="0">
                          <a:solidFill>
                            <a:srgbClr val="002060"/>
                          </a:solidFill>
                        </a:rPr>
                        <a:t>Use the priority of operations, including powers</a:t>
                      </a:r>
                    </a:p>
                    <a:p>
                      <a:pPr marL="0" indent="0" algn="l">
                        <a:buFont typeface="Arial" panose="020B0604020202020204" pitchFamily="34" charset="0"/>
                        <a:buNone/>
                      </a:pPr>
                      <a:r>
                        <a:rPr lang="en-GB" sz="1100" b="0" u="none" baseline="0" dirty="0">
                          <a:solidFill>
                            <a:srgbClr val="002060"/>
                          </a:solidFill>
                        </a:rPr>
                        <a:t>Use index form for powers</a:t>
                      </a:r>
                    </a:p>
                    <a:p>
                      <a:pPr marL="0" indent="0" algn="l">
                        <a:buFont typeface="Arial" panose="020B0604020202020204" pitchFamily="34" charset="0"/>
                        <a:buNone/>
                      </a:pPr>
                      <a:r>
                        <a:rPr lang="en-GB" sz="1100" b="0" u="none" baseline="0" dirty="0">
                          <a:solidFill>
                            <a:srgbClr val="002060"/>
                          </a:solidFill>
                        </a:rPr>
                        <a:t>Do mental calculations with squares and square roots</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Integer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Number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Negative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Decimal</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Addition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Subtraction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Multiplication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Division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Remainder</a:t>
                      </a:r>
                    </a:p>
                  </a:txBody>
                  <a:tcPr/>
                </a:tc>
                <a:tc>
                  <a:txBody>
                    <a:bodyPr/>
                    <a:lstStyle/>
                    <a:p>
                      <a:pPr algn="l"/>
                      <a:r>
                        <a:rPr lang="en-GB" sz="1100" b="1" u="sng" dirty="0">
                          <a:solidFill>
                            <a:srgbClr val="002060"/>
                          </a:solidFill>
                        </a:rPr>
                        <a:t>Assessment</a:t>
                      </a:r>
                    </a:p>
                    <a:p>
                      <a:pPr algn="l"/>
                      <a:r>
                        <a:rPr lang="en-GB" sz="1100" b="0" u="none" dirty="0">
                          <a:solidFill>
                            <a:srgbClr val="002060"/>
                          </a:solidFill>
                        </a:rPr>
                        <a:t>WOW Zone Task:</a:t>
                      </a:r>
                    </a:p>
                    <a:p>
                      <a:pPr algn="l"/>
                      <a:r>
                        <a:rPr lang="en-GB" sz="1100" b="0" u="none" dirty="0">
                          <a:solidFill>
                            <a:srgbClr val="002060"/>
                          </a:solidFill>
                        </a:rPr>
                        <a:t>Number </a:t>
                      </a:r>
                      <a:r>
                        <a:rPr lang="en-GB" sz="1100" b="0" u="none" baseline="0" dirty="0">
                          <a:solidFill>
                            <a:srgbClr val="002060"/>
                          </a:solidFill>
                        </a:rPr>
                        <a:t> Problem </a:t>
                      </a:r>
                    </a:p>
                    <a:p>
                      <a:pPr algn="l"/>
                      <a:endParaRPr lang="en-GB" sz="1100" b="0" u="none" baseline="0" dirty="0">
                        <a:solidFill>
                          <a:srgbClr val="002060"/>
                        </a:solidFill>
                      </a:endParaRPr>
                    </a:p>
                    <a:p>
                      <a:pPr algn="l"/>
                      <a:endParaRPr lang="en-GB" sz="1100" b="0" u="none" baseline="0" dirty="0">
                        <a:solidFill>
                          <a:srgbClr val="002060"/>
                        </a:solidFill>
                      </a:endParaRPr>
                    </a:p>
                    <a:p>
                      <a:pPr algn="l"/>
                      <a:r>
                        <a:rPr lang="en-GB" sz="1100" b="0" u="none" baseline="0" dirty="0">
                          <a:solidFill>
                            <a:srgbClr val="002060"/>
                          </a:solidFill>
                        </a:rPr>
                        <a:t>End of Unit assessment</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BIDMAS will run throughout all maths activities.</a:t>
                      </a:r>
                    </a:p>
                    <a:p>
                      <a:pPr algn="l"/>
                      <a:r>
                        <a:rPr lang="en-GB" sz="1100" b="0" u="none" dirty="0">
                          <a:solidFill>
                            <a:srgbClr val="002060"/>
                          </a:solidFill>
                        </a:rPr>
                        <a:t>Understanding inverse operations will be required for the  algebra unit both in solving and rearranging equations.</a:t>
                      </a:r>
                    </a:p>
                    <a:p>
                      <a:pPr algn="l"/>
                      <a:r>
                        <a:rPr lang="en-GB" sz="1100" b="0" u="none" dirty="0">
                          <a:solidFill>
                            <a:srgbClr val="002060"/>
                          </a:solidFill>
                        </a:rPr>
                        <a:t>Handling negative numbers will be required in ALL future work.</a:t>
                      </a: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723549"/>
          </a:xfrm>
          <a:prstGeom prst="rect">
            <a:avLst/>
          </a:prstGeom>
          <a:noFill/>
        </p:spPr>
        <p:txBody>
          <a:bodyPr wrap="square" rtlCol="0">
            <a:spAutoFit/>
          </a:bodyPr>
          <a:lstStyle/>
          <a:p>
            <a:r>
              <a:rPr lang="en-GB" sz="1400" b="1" u="sng" dirty="0"/>
              <a:t>The bigger picture:</a:t>
            </a:r>
          </a:p>
          <a:p>
            <a:endParaRPr lang="en-GB" sz="1400" i="1" dirty="0"/>
          </a:p>
          <a:p>
            <a:r>
              <a:rPr lang="en-GB" sz="1400" i="1" dirty="0"/>
              <a:t>Career links – Retail Assistant</a:t>
            </a:r>
          </a:p>
          <a:p>
            <a:endParaRPr lang="en-GB" sz="1400" i="1" dirty="0"/>
          </a:p>
          <a:p>
            <a:r>
              <a:rPr lang="en-GB" sz="1400" i="1" dirty="0"/>
              <a:t>Mathematician: Carol </a:t>
            </a:r>
            <a:r>
              <a:rPr lang="en-GB" sz="1400" i="1" dirty="0" err="1"/>
              <a:t>Vorderman</a:t>
            </a:r>
            <a:r>
              <a:rPr lang="en-GB" sz="1400" i="1" dirty="0"/>
              <a:t> </a:t>
            </a:r>
          </a:p>
          <a:p>
            <a:endParaRPr lang="en-GB" dirty="0"/>
          </a:p>
          <a:p>
            <a:endParaRPr lang="en-GB" dirty="0"/>
          </a:p>
        </p:txBody>
      </p:sp>
      <p:sp>
        <p:nvSpPr>
          <p:cNvPr id="8" name="TextBox 7">
            <a:extLst>
              <a:ext uri="{FF2B5EF4-FFF2-40B4-BE49-F238E27FC236}">
                <a16:creationId xmlns:a16="http://schemas.microsoft.com/office/drawing/2014/main" id="{F6FA8D74-B4AB-4925-882D-CF338F598F99}"/>
              </a:ext>
            </a:extLst>
          </p:cNvPr>
          <p:cNvSpPr txBox="1"/>
          <p:nvPr/>
        </p:nvSpPr>
        <p:spPr>
          <a:xfrm>
            <a:off x="7755635" y="4566502"/>
            <a:ext cx="1365272" cy="1938992"/>
          </a:xfrm>
          <a:prstGeom prst="rect">
            <a:avLst/>
          </a:prstGeom>
          <a:noFill/>
        </p:spPr>
        <p:txBody>
          <a:bodyPr wrap="square" rtlCol="0">
            <a:spAutoFit/>
          </a:bodyPr>
          <a:lstStyle/>
          <a:p>
            <a:pPr defTabSz="914400">
              <a:defRPr/>
            </a:pPr>
            <a:r>
              <a:rPr lang="en-GB" sz="1200" dirty="0"/>
              <a:t>Operation</a:t>
            </a:r>
          </a:p>
          <a:p>
            <a:pPr defTabSz="914400">
              <a:defRPr/>
            </a:pPr>
            <a:r>
              <a:rPr lang="en-GB" sz="1200" dirty="0"/>
              <a:t>Estimate</a:t>
            </a:r>
          </a:p>
          <a:p>
            <a:pPr defTabSz="914400">
              <a:defRPr/>
            </a:pPr>
            <a:r>
              <a:rPr lang="en-GB" sz="1200" dirty="0"/>
              <a:t>Power</a:t>
            </a:r>
          </a:p>
          <a:p>
            <a:pPr defTabSz="914400">
              <a:defRPr/>
            </a:pPr>
            <a:r>
              <a:rPr lang="en-GB" sz="1200" dirty="0"/>
              <a:t>Roots</a:t>
            </a:r>
          </a:p>
          <a:p>
            <a:pPr defTabSz="914400">
              <a:defRPr/>
            </a:pPr>
            <a:r>
              <a:rPr lang="en-GB" sz="1200" dirty="0"/>
              <a:t>Factor</a:t>
            </a:r>
          </a:p>
          <a:p>
            <a:pPr defTabSz="914400">
              <a:defRPr/>
            </a:pPr>
            <a:r>
              <a:rPr lang="en-GB" sz="1200" dirty="0"/>
              <a:t>Multiple (etymology)</a:t>
            </a:r>
          </a:p>
          <a:p>
            <a:pPr defTabSz="914400">
              <a:defRPr/>
            </a:pPr>
            <a:r>
              <a:rPr lang="en-GB" sz="1200" dirty="0"/>
              <a:t>Primes</a:t>
            </a:r>
          </a:p>
          <a:p>
            <a:pPr defTabSz="914400">
              <a:defRPr/>
            </a:pPr>
            <a:r>
              <a:rPr lang="en-GB" sz="1200" dirty="0"/>
              <a:t>Square</a:t>
            </a:r>
          </a:p>
          <a:p>
            <a:pPr defTabSz="914400">
              <a:defRPr/>
            </a:pPr>
            <a:r>
              <a:rPr lang="en-GB" sz="1200" dirty="0"/>
              <a:t>Cube</a:t>
            </a:r>
            <a:endParaRPr lang="en-GB" sz="500" dirty="0"/>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26" y="0"/>
            <a:ext cx="6012416"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 Number Skills: Journey of Knowledge</a:t>
            </a:r>
          </a:p>
          <a:p>
            <a:pPr algn="ctr"/>
            <a:r>
              <a:rPr lang="en-US" sz="2400" b="1" u="sng" dirty="0">
                <a:ln w="0"/>
                <a:solidFill>
                  <a:srgbClr val="002060"/>
                </a:solidFill>
                <a:effectLst>
                  <a:outerShdw blurRad="38100" dist="25400" dir="5400000" algn="ctr" rotWithShape="0">
                    <a:srgbClr val="6E747A">
                      <a:alpha val="43000"/>
                    </a:srgbClr>
                  </a:outerShdw>
                </a:effectLst>
              </a:rPr>
              <a: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605091061"/>
              </p:ext>
            </p:extLst>
          </p:nvPr>
        </p:nvGraphicFramePr>
        <p:xfrm>
          <a:off x="128750" y="1746846"/>
          <a:ext cx="11934500" cy="4740541"/>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2477387">
                  <a:extLst>
                    <a:ext uri="{9D8B030D-6E8A-4147-A177-3AD203B41FA5}">
                      <a16:colId xmlns:a16="http://schemas.microsoft.com/office/drawing/2014/main" val="3033360634"/>
                    </a:ext>
                  </a:extLst>
                </a:gridCol>
                <a:gridCol w="5279625">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can use basic number bonds from 1-10, 1-100 etc. </a:t>
                      </a:r>
                    </a:p>
                    <a:p>
                      <a:endParaRPr lang="en-US" sz="1100" b="1" i="1" dirty="0">
                        <a:solidFill>
                          <a:schemeClr val="tx1"/>
                        </a:solidFill>
                      </a:endParaRPr>
                    </a:p>
                    <a:p>
                      <a:r>
                        <a:rPr lang="en-US" sz="1100" b="0" i="0" dirty="0">
                          <a:solidFill>
                            <a:schemeClr val="tx1"/>
                          </a:solidFill>
                        </a:rPr>
                        <a:t>Round to the nearest 10 etc.</a:t>
                      </a: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Multiply by 10, 100 and 1000</a:t>
                      </a:r>
                    </a:p>
                    <a:p>
                      <a:endParaRPr lang="en-US"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Round money to the nearest whole pound or penny</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Use the priority of operations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Understand inverse operations (addition and subtraction)</a:t>
                      </a:r>
                      <a:endParaRPr lang="en-US" sz="1100" b="0" u="none" baseline="0" dirty="0">
                        <a:solidFill>
                          <a:srgbClr val="002060"/>
                        </a:solidFill>
                      </a:endParaRPr>
                    </a:p>
                    <a:p>
                      <a:endParaRPr lang="en-US" sz="1100" b="1" dirty="0">
                        <a:solidFill>
                          <a:schemeClr val="tx1"/>
                        </a:solidFill>
                      </a:endParaRPr>
                    </a:p>
                    <a:p>
                      <a:endParaRPr lang="en-GB" sz="1100" b="1" dirty="0">
                        <a:solidFill>
                          <a:schemeClr val="tx1"/>
                        </a:solidFill>
                      </a:endParaRPr>
                    </a:p>
                  </a:txBody>
                  <a:tcPr/>
                </a:tc>
                <a:tc>
                  <a:txBody>
                    <a:bodyPr/>
                    <a:lstStyle/>
                    <a:p>
                      <a:r>
                        <a:rPr lang="en-US" sz="1100" b="1" i="1" dirty="0">
                          <a:solidFill>
                            <a:schemeClr val="tx1"/>
                          </a:solidFill>
                        </a:rPr>
                        <a:t>Pupils must be able to recall the following content: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Solve problems involving money and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Make an estimate to check an answer</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Use inverse operations to check an answer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Add and subtract positive and negative numbers</a:t>
                      </a:r>
                    </a:p>
                    <a:p>
                      <a:endParaRPr lang="en-US" sz="1100" dirty="0">
                        <a:solidFill>
                          <a:schemeClr val="tx1"/>
                        </a:solidFill>
                      </a:endParaRPr>
                    </a:p>
                    <a:p>
                      <a:pPr marL="0" indent="0" algn="l">
                        <a:buFont typeface="Arial" panose="020B0604020202020204" pitchFamily="34" charset="0"/>
                        <a:buNone/>
                      </a:pPr>
                      <a:r>
                        <a:rPr lang="en-GB" sz="1100" b="0" u="none" baseline="0" dirty="0">
                          <a:solidFill>
                            <a:srgbClr val="002060"/>
                          </a:solidFill>
                        </a:rPr>
                        <a:t>Begin to multiply with negative numbers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Find multiples and factor for pairs of any whole numbers</a:t>
                      </a:r>
                    </a:p>
                    <a:p>
                      <a:pPr marL="0" indent="0" algn="l">
                        <a:buFont typeface="Arial" panose="020B0604020202020204" pitchFamily="34" charset="0"/>
                        <a:buNone/>
                      </a:pPr>
                      <a:endParaRPr lang="en-GB"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Use the priority of operations, including brackets</a:t>
                      </a:r>
                    </a:p>
                    <a:p>
                      <a:pPr marL="0" indent="0" algn="l">
                        <a:buFont typeface="Arial" panose="020B0604020202020204" pitchFamily="34" charset="0"/>
                        <a:buNone/>
                      </a:pPr>
                      <a:endParaRPr lang="en-GB" sz="1100" b="0" u="none" baseline="0" dirty="0">
                        <a:solidFill>
                          <a:srgbClr val="002060"/>
                        </a:solidFill>
                      </a:endParaRP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application/extend through the following:</a:t>
                      </a:r>
                    </a:p>
                    <a:p>
                      <a:endParaRPr lang="en-US" sz="1100" dirty="0">
                        <a:solidFill>
                          <a:schemeClr val="tx1"/>
                        </a:solidFill>
                      </a:endParaRPr>
                    </a:p>
                    <a:p>
                      <a:pPr marL="0" indent="0" algn="l">
                        <a:buFont typeface="Arial" panose="020B0604020202020204" pitchFamily="34" charset="0"/>
                        <a:buNone/>
                      </a:pPr>
                      <a:r>
                        <a:rPr lang="en-GB" sz="1100" b="0" u="none" dirty="0">
                          <a:solidFill>
                            <a:srgbClr val="002060"/>
                          </a:solidFill>
                        </a:rPr>
                        <a:t>Multiply and divide by decimals</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Answer</a:t>
                      </a:r>
                      <a:r>
                        <a:rPr lang="en-GB" sz="1100" b="0" u="none" baseline="0" dirty="0">
                          <a:solidFill>
                            <a:srgbClr val="002060"/>
                          </a:solidFill>
                        </a:rPr>
                        <a:t> calculations involving powers and roots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Calculate HCF and LCM using prime factor tree’s</a:t>
                      </a:r>
                      <a:endParaRPr lang="en-GB" sz="105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Use the priority of operations, including powers</a:t>
                      </a:r>
                    </a:p>
                    <a:p>
                      <a:pPr marL="0" indent="0" algn="l">
                        <a:buFont typeface="Arial" panose="020B0604020202020204" pitchFamily="34" charset="0"/>
                        <a:buNone/>
                      </a:pPr>
                      <a:endParaRPr lang="en-GB" sz="105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Use index form for powers</a:t>
                      </a:r>
                    </a:p>
                    <a:p>
                      <a:pPr marL="0" indent="0" algn="l">
                        <a:buFont typeface="Arial" panose="020B0604020202020204" pitchFamily="34" charset="0"/>
                        <a:buNone/>
                      </a:pPr>
                      <a:endParaRPr lang="en-GB" sz="105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Do mental calculations with squares and square roots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1"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585</TotalTime>
  <Words>815</Words>
  <Application>Microsoft Office PowerPoint</Application>
  <PresentationFormat>Widescreen</PresentationFormat>
  <Paragraphs>137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Thornton, Helen</cp:lastModifiedBy>
  <cp:revision>55</cp:revision>
  <cp:lastPrinted>2020-02-24T07:40:48Z</cp:lastPrinted>
  <dcterms:created xsi:type="dcterms:W3CDTF">2019-12-19T05:38:14Z</dcterms:created>
  <dcterms:modified xsi:type="dcterms:W3CDTF">2022-12-08T10:24:02Z</dcterms:modified>
</cp:coreProperties>
</file>