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0"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82" d="100"/>
          <a:sy n="82" d="100"/>
        </p:scale>
        <p:origin x="102" y="6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01/07/2022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01/07/2022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01/07/2022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01/07/2022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01/07/2022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01/07/2022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01/07/2022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01/07/2022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362631" y="-7618"/>
            <a:ext cx="3914983"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Ratio: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120638" y="495084"/>
            <a:ext cx="7760736" cy="1569660"/>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a:t>
            </a:r>
          </a:p>
          <a:p>
            <a:r>
              <a:rPr lang="en-GB" sz="1200" dirty="0"/>
              <a:t>Students learn about writing ratios in their simplest form using the highest common factor.  As learning progresses students work with ratios involving time, metric units and currency notation and develop their proportional reasoning and link to fractions. Students learn how to divide a quantity into two or more parts when given a ratio.</a:t>
            </a:r>
          </a:p>
          <a:p>
            <a:r>
              <a:rPr lang="en-GB" sz="1200" b="1" i="1" dirty="0"/>
              <a:t>Prior knowledge </a:t>
            </a:r>
            <a:r>
              <a:rPr lang="en-GB" sz="1200" dirty="0"/>
              <a:t>Work interchangeably with terminating decimals and their corresponding fractions.</a:t>
            </a:r>
          </a:p>
          <a:p>
            <a:r>
              <a:rPr lang="en-GB" sz="1200" dirty="0"/>
              <a:t>Define percentage as ‘number of parts per hundred’, interpret percentages and percentage changes as a fraction or a decimal</a:t>
            </a:r>
          </a:p>
          <a:p>
            <a:r>
              <a:rPr lang="en-GB" sz="1200" dirty="0"/>
              <a:t>Interpret fractions and percentages as operators</a:t>
            </a: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1542675518"/>
              </p:ext>
            </p:extLst>
          </p:nvPr>
        </p:nvGraphicFramePr>
        <p:xfrm>
          <a:off x="0" y="2341462"/>
          <a:ext cx="12192000" cy="4953000"/>
        </p:xfrm>
        <a:graphic>
          <a:graphicData uri="http://schemas.openxmlformats.org/drawingml/2006/table">
            <a:tbl>
              <a:tblPr firstRow="1" bandRow="1">
                <a:tableStyleId>{5940675A-B579-460E-94D1-54222C63F5DA}</a:tableStyleId>
              </a:tblPr>
              <a:tblGrid>
                <a:gridCol w="6406978">
                  <a:extLst>
                    <a:ext uri="{9D8B030D-6E8A-4147-A177-3AD203B41FA5}">
                      <a16:colId xmlns:a16="http://schemas.microsoft.com/office/drawing/2014/main" val="3001272792"/>
                    </a:ext>
                  </a:extLst>
                </a:gridCol>
                <a:gridCol w="3588224">
                  <a:extLst>
                    <a:ext uri="{9D8B030D-6E8A-4147-A177-3AD203B41FA5}">
                      <a16:colId xmlns:a16="http://schemas.microsoft.com/office/drawing/2014/main" val="1897910160"/>
                    </a:ext>
                  </a:extLst>
                </a:gridCol>
                <a:gridCol w="2196798">
                  <a:extLst>
                    <a:ext uri="{9D8B030D-6E8A-4147-A177-3AD203B41FA5}">
                      <a16:colId xmlns:a16="http://schemas.microsoft.com/office/drawing/2014/main" val="3498275268"/>
                    </a:ext>
                  </a:extLst>
                </a:gridCol>
              </a:tblGrid>
              <a:tr h="4516537">
                <a:tc>
                  <a:txBody>
                    <a:bodyPr/>
                    <a:lstStyle/>
                    <a:p>
                      <a:pPr marL="0" indent="0" algn="l">
                        <a:buFont typeface="Arial" panose="020B0604020202020204" pitchFamily="34" charset="0"/>
                        <a:buNone/>
                      </a:pPr>
                      <a:r>
                        <a:rPr lang="en-GB" sz="1100" b="1" u="sng" baseline="0" dirty="0">
                          <a:solidFill>
                            <a:srgbClr val="002060"/>
                          </a:solidFill>
                        </a:rPr>
                        <a:t>CORE KNOWLEDGE</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Use direct proportion in simple contexts</a:t>
                      </a:r>
                    </a:p>
                    <a:p>
                      <a:pPr marL="0" indent="0" algn="l">
                        <a:buFont typeface="Arial" panose="020B0604020202020204" pitchFamily="34" charset="0"/>
                        <a:buNone/>
                      </a:pPr>
                      <a:r>
                        <a:rPr lang="en-GB" sz="1100" b="0" u="none" baseline="0" dirty="0">
                          <a:solidFill>
                            <a:srgbClr val="002060"/>
                          </a:solidFill>
                        </a:rPr>
                        <a:t>Solve simple problems involving direct proportion</a:t>
                      </a:r>
                    </a:p>
                    <a:p>
                      <a:pPr marL="0" indent="0" algn="l">
                        <a:buFont typeface="Arial" panose="020B0604020202020204" pitchFamily="34" charset="0"/>
                        <a:buNone/>
                      </a:pPr>
                      <a:r>
                        <a:rPr lang="en-GB" sz="1100" b="0" u="none" baseline="0" dirty="0">
                          <a:solidFill>
                            <a:srgbClr val="002060"/>
                          </a:solidFill>
                        </a:rPr>
                        <a:t>Use the unitary method to solve simple word problems involving direct proportion</a:t>
                      </a:r>
                    </a:p>
                    <a:p>
                      <a:pPr marL="0" indent="0" algn="l">
                        <a:buFont typeface="Arial" panose="020B0604020202020204" pitchFamily="34" charset="0"/>
                        <a:buNone/>
                      </a:pPr>
                      <a:r>
                        <a:rPr lang="en-GB" sz="1100" b="0" u="none" baseline="0" dirty="0">
                          <a:solidFill>
                            <a:srgbClr val="002060"/>
                          </a:solidFill>
                        </a:rPr>
                        <a:t>Use ratio notation</a:t>
                      </a:r>
                    </a:p>
                    <a:p>
                      <a:pPr marL="0" indent="0" algn="l">
                        <a:buFont typeface="Arial" panose="020B0604020202020204" pitchFamily="34" charset="0"/>
                        <a:buNone/>
                      </a:pPr>
                      <a:r>
                        <a:rPr lang="en-GB" sz="1100" b="0" u="none" baseline="0" dirty="0">
                          <a:solidFill>
                            <a:srgbClr val="002060"/>
                          </a:solidFill>
                        </a:rPr>
                        <a:t>Reduce ratios to their simplest form</a:t>
                      </a:r>
                    </a:p>
                    <a:p>
                      <a:pPr marL="0" indent="0" algn="l">
                        <a:buFont typeface="Arial" panose="020B0604020202020204" pitchFamily="34" charset="0"/>
                        <a:buNone/>
                      </a:pPr>
                      <a:r>
                        <a:rPr lang="en-GB" sz="1100" b="0" u="none" baseline="0" dirty="0">
                          <a:solidFill>
                            <a:srgbClr val="002060"/>
                          </a:solidFill>
                        </a:rPr>
                        <a:t>Find equivalent ratios</a:t>
                      </a:r>
                    </a:p>
                    <a:p>
                      <a:pPr marL="0" indent="0" algn="l">
                        <a:buFont typeface="Arial" panose="020B0604020202020204" pitchFamily="34" charset="0"/>
                        <a:buNone/>
                      </a:pPr>
                      <a:r>
                        <a:rPr lang="en-GB" sz="1100" b="0" u="none" baseline="0" dirty="0">
                          <a:solidFill>
                            <a:srgbClr val="002060"/>
                          </a:solidFill>
                        </a:rPr>
                        <a:t>Divide a quantity into two parts in a given ratio</a:t>
                      </a:r>
                    </a:p>
                    <a:p>
                      <a:pPr marL="0" indent="0" algn="l">
                        <a:buFont typeface="Arial" panose="020B0604020202020204" pitchFamily="34" charset="0"/>
                        <a:buNone/>
                      </a:pPr>
                      <a:r>
                        <a:rPr lang="en-GB" sz="1100" b="0" u="none" baseline="0" dirty="0">
                          <a:solidFill>
                            <a:srgbClr val="002060"/>
                          </a:solidFill>
                        </a:rPr>
                        <a:t>Solve word problems involving ratio</a:t>
                      </a:r>
                    </a:p>
                    <a:p>
                      <a:pPr marL="0" indent="0" algn="l">
                        <a:buFont typeface="Arial" panose="020B0604020202020204" pitchFamily="34" charset="0"/>
                        <a:buNone/>
                      </a:pPr>
                      <a:r>
                        <a:rPr lang="en-GB" sz="1100" b="0" u="none" baseline="0" dirty="0">
                          <a:solidFill>
                            <a:srgbClr val="002060"/>
                          </a:solidFill>
                        </a:rPr>
                        <a:t>Use ratios and measures</a:t>
                      </a:r>
                    </a:p>
                    <a:p>
                      <a:pPr marL="0" indent="0" algn="l">
                        <a:buFont typeface="Arial" panose="020B0604020202020204" pitchFamily="34" charset="0"/>
                        <a:buNone/>
                      </a:pPr>
                      <a:r>
                        <a:rPr lang="en-GB" sz="1100" b="0" u="none" baseline="0" dirty="0">
                          <a:solidFill>
                            <a:srgbClr val="002060"/>
                          </a:solidFill>
                        </a:rPr>
                        <a:t>Use fractions to describe and compare proportions</a:t>
                      </a:r>
                    </a:p>
                    <a:p>
                      <a:pPr marL="0" indent="0" algn="l">
                        <a:buFont typeface="Arial" panose="020B0604020202020204" pitchFamily="34" charset="0"/>
                        <a:buNone/>
                      </a:pPr>
                      <a:r>
                        <a:rPr lang="en-GB" sz="1100" b="0" u="none" baseline="0" dirty="0">
                          <a:solidFill>
                            <a:srgbClr val="002060"/>
                          </a:solidFill>
                        </a:rPr>
                        <a:t>Understand and use the relationship between fractions, ratio and proportion</a:t>
                      </a:r>
                    </a:p>
                    <a:p>
                      <a:pPr marL="0" indent="0" algn="l">
                        <a:buFont typeface="Arial" panose="020B0604020202020204" pitchFamily="34" charset="0"/>
                        <a:buNone/>
                      </a:pPr>
                      <a:r>
                        <a:rPr lang="en-GB" sz="1100" b="0" u="none" baseline="0" dirty="0">
                          <a:solidFill>
                            <a:srgbClr val="002060"/>
                          </a:solidFill>
                        </a:rPr>
                        <a:t>Use percentages to describe proportions</a:t>
                      </a:r>
                    </a:p>
                    <a:p>
                      <a:pPr marL="0" indent="0" algn="l">
                        <a:buFont typeface="Arial" panose="020B0604020202020204" pitchFamily="34" charset="0"/>
                        <a:buNone/>
                      </a:pPr>
                      <a:r>
                        <a:rPr lang="en-GB" sz="1100" b="0" u="none" baseline="0" dirty="0">
                          <a:solidFill>
                            <a:srgbClr val="002060"/>
                          </a:solidFill>
                        </a:rPr>
                        <a:t>Use percentages to compare simple proportions</a:t>
                      </a:r>
                    </a:p>
                    <a:p>
                      <a:pPr marL="0" indent="0" algn="l">
                        <a:buFont typeface="Arial" panose="020B0604020202020204" pitchFamily="34" charset="0"/>
                        <a:buNone/>
                      </a:pPr>
                      <a:r>
                        <a:rPr lang="en-GB" sz="1100" b="0" u="none" baseline="0" dirty="0">
                          <a:solidFill>
                            <a:srgbClr val="002060"/>
                          </a:solidFill>
                        </a:rPr>
                        <a:t>Understand and use the relationship between percentages, ratio and proportion</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endParaRPr lang="en-GB" sz="1100" b="0" u="none" baseline="0" dirty="0">
                        <a:solidFill>
                          <a:srgbClr val="002060"/>
                        </a:solidFill>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aseline="0" dirty="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aseline="0" dirty="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aseline="0" dirty="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aseline="0" dirty="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aseline="0" dirty="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0" u="none" baseline="0" dirty="0">
                        <a:solidFill>
                          <a:srgbClr val="002060"/>
                        </a:solidFill>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1" u="sng"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r>
                        <a:rPr lang="en-GB" sz="1100" b="0" u="none" kern="1200" baseline="0" dirty="0">
                          <a:solidFill>
                            <a:srgbClr val="002060"/>
                          </a:solidFill>
                          <a:latin typeface="+mn-lt"/>
                          <a:ea typeface="+mn-ea"/>
                          <a:cs typeface="+mn-cs"/>
                        </a:rPr>
                        <a:t>Understand the multiplicative nature of ratio</a:t>
                      </a:r>
                      <a:endParaRPr lang="en-US" sz="1100" b="0" u="none" kern="1200" baseline="0" dirty="0">
                        <a:solidFill>
                          <a:srgbClr val="002060"/>
                        </a:solidFill>
                        <a:latin typeface="+mn-lt"/>
                        <a:ea typeface="+mn-ea"/>
                        <a:cs typeface="+mn-cs"/>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kern="1200" dirty="0">
                          <a:solidFill>
                            <a:schemeClr val="tx1"/>
                          </a:solidFill>
                          <a:effectLst/>
                          <a:latin typeface="+mn-lt"/>
                          <a:ea typeface="+mn-ea"/>
                          <a:cs typeface="+mn-cs"/>
                        </a:rPr>
                        <a:t>Ratio</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kern="1200" dirty="0">
                          <a:solidFill>
                            <a:schemeClr val="tx1"/>
                          </a:solidFill>
                          <a:effectLst/>
                          <a:latin typeface="+mn-lt"/>
                          <a:ea typeface="+mn-ea"/>
                          <a:cs typeface="+mn-cs"/>
                        </a:rPr>
                        <a:t>Part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kern="1200" dirty="0">
                          <a:solidFill>
                            <a:schemeClr val="tx1"/>
                          </a:solidFill>
                          <a:effectLst/>
                          <a:latin typeface="+mn-lt"/>
                          <a:ea typeface="+mn-ea"/>
                          <a:cs typeface="+mn-cs"/>
                        </a:rPr>
                        <a:t>Simplify</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kern="1200" dirty="0">
                          <a:solidFill>
                            <a:schemeClr val="tx1"/>
                          </a:solidFill>
                          <a:effectLst/>
                          <a:latin typeface="+mn-lt"/>
                          <a:ea typeface="+mn-ea"/>
                          <a:cs typeface="+mn-cs"/>
                        </a:rPr>
                        <a:t>Equivalent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kern="1200" dirty="0">
                          <a:solidFill>
                            <a:schemeClr val="tx1"/>
                          </a:solidFill>
                          <a:effectLst/>
                          <a:latin typeface="+mn-lt"/>
                          <a:ea typeface="+mn-ea"/>
                          <a:cs typeface="+mn-cs"/>
                        </a:rPr>
                        <a:t>Convert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kern="1200" dirty="0">
                          <a:solidFill>
                            <a:schemeClr val="tx1"/>
                          </a:solidFill>
                          <a:effectLst/>
                          <a:latin typeface="+mn-lt"/>
                          <a:ea typeface="+mn-ea"/>
                          <a:cs typeface="+mn-cs"/>
                        </a:rPr>
                        <a:t>Scale</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kern="1200" dirty="0">
                          <a:solidFill>
                            <a:schemeClr val="tx1"/>
                          </a:solidFill>
                          <a:effectLst/>
                          <a:latin typeface="+mn-lt"/>
                          <a:ea typeface="+mn-ea"/>
                          <a:cs typeface="+mn-cs"/>
                        </a:rPr>
                        <a:t>Proportion</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kern="1200" dirty="0">
                          <a:solidFill>
                            <a:schemeClr val="tx1"/>
                          </a:solidFill>
                          <a:effectLst/>
                          <a:latin typeface="+mn-lt"/>
                          <a:ea typeface="+mn-ea"/>
                          <a:cs typeface="+mn-cs"/>
                        </a:rPr>
                        <a:t>Exchange rate</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kern="1200" dirty="0">
                        <a:solidFill>
                          <a:schemeClr val="tx1"/>
                        </a:solidFill>
                        <a:effectLst/>
                        <a:latin typeface="+mn-lt"/>
                        <a:ea typeface="+mn-ea"/>
                        <a:cs typeface="+mn-cs"/>
                      </a:endParaRPr>
                    </a:p>
                  </a:txBody>
                  <a:tcPr/>
                </a:tc>
                <a:tc>
                  <a:txBody>
                    <a:bodyPr/>
                    <a:lstStyle/>
                    <a:p>
                      <a:pPr algn="l"/>
                      <a:r>
                        <a:rPr lang="en-GB" sz="1100" b="1" u="sng" dirty="0">
                          <a:solidFill>
                            <a:srgbClr val="002060"/>
                          </a:solidFill>
                        </a:rPr>
                        <a:t>Assessment</a:t>
                      </a:r>
                    </a:p>
                    <a:p>
                      <a:pPr algn="l"/>
                      <a:r>
                        <a:rPr lang="en-GB" sz="1100" b="0" u="none" dirty="0">
                          <a:solidFill>
                            <a:srgbClr val="002060"/>
                          </a:solidFill>
                        </a:rPr>
                        <a:t>WOW Zone Task:</a:t>
                      </a:r>
                    </a:p>
                    <a:p>
                      <a:pPr algn="l"/>
                      <a:r>
                        <a:rPr lang="en-GB" sz="1100" b="0" u="none" dirty="0">
                          <a:solidFill>
                            <a:srgbClr val="002060"/>
                          </a:solidFill>
                        </a:rPr>
                        <a:t>Probability Problem</a:t>
                      </a:r>
                      <a:r>
                        <a:rPr lang="en-GB" sz="1100" b="0" u="none" baseline="0" dirty="0">
                          <a:solidFill>
                            <a:srgbClr val="002060"/>
                          </a:solidFill>
                        </a:rPr>
                        <a:t> </a:t>
                      </a:r>
                    </a:p>
                    <a:p>
                      <a:pPr algn="l"/>
                      <a:endParaRPr lang="en-GB" sz="1100" b="0" u="none" baseline="0" dirty="0">
                        <a:solidFill>
                          <a:srgbClr val="002060"/>
                        </a:solidFill>
                      </a:endParaRPr>
                    </a:p>
                    <a:p>
                      <a:pPr algn="l"/>
                      <a:r>
                        <a:rPr lang="en-GB" sz="1100" b="0" u="none" baseline="0" dirty="0">
                          <a:solidFill>
                            <a:srgbClr val="002060"/>
                          </a:solidFill>
                        </a:rPr>
                        <a:t>End of Unit assessment</a:t>
                      </a:r>
                      <a:endParaRPr lang="en-GB" sz="1100" b="0" u="none"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l"/>
                      <a:r>
                        <a:rPr lang="en-GB" sz="1100" b="1" u="sng" dirty="0">
                          <a:solidFill>
                            <a:srgbClr val="002060"/>
                          </a:solidFill>
                        </a:rPr>
                        <a:t>WHERE NEXT?</a:t>
                      </a:r>
                    </a:p>
                    <a:p>
                      <a:pPr algn="l"/>
                      <a:r>
                        <a:rPr lang="en-GB" sz="1100" b="0" u="none" dirty="0">
                          <a:solidFill>
                            <a:srgbClr val="002060"/>
                          </a:solidFill>
                        </a:rPr>
                        <a:t>Year 8</a:t>
                      </a:r>
                      <a:r>
                        <a:rPr lang="en-GB" sz="1100" b="0" u="none" baseline="0" dirty="0">
                          <a:solidFill>
                            <a:srgbClr val="002060"/>
                          </a:solidFill>
                        </a:rPr>
                        <a:t> – Decimals and ratio</a:t>
                      </a:r>
                      <a:endParaRPr lang="en-GB" sz="1100" b="0" u="none"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1938992"/>
          </a:xfrm>
          <a:prstGeom prst="rect">
            <a:avLst/>
          </a:prstGeom>
          <a:noFill/>
        </p:spPr>
        <p:txBody>
          <a:bodyPr wrap="square" rtlCol="0">
            <a:spAutoFit/>
          </a:bodyPr>
          <a:lstStyle/>
          <a:p>
            <a:r>
              <a:rPr lang="en-GB" sz="1400" b="1" u="sng" dirty="0"/>
              <a:t>The bigger picture:</a:t>
            </a:r>
          </a:p>
          <a:p>
            <a:endParaRPr lang="en-GB" sz="1400" i="1" dirty="0"/>
          </a:p>
          <a:p>
            <a:r>
              <a:rPr lang="en-GB" sz="1400" i="1" dirty="0"/>
              <a:t>Career links – Chef</a:t>
            </a:r>
          </a:p>
          <a:p>
            <a:endParaRPr lang="en-GB" sz="1400" i="1" dirty="0"/>
          </a:p>
          <a:p>
            <a:r>
              <a:rPr lang="en-GB" sz="1400" i="1"/>
              <a:t>Gordon Ramsey</a:t>
            </a:r>
            <a:endParaRPr lang="en-GB" sz="1400" i="1" dirty="0"/>
          </a:p>
          <a:p>
            <a:endParaRPr lang="en-GB" sz="1400" i="1" dirty="0"/>
          </a:p>
          <a:p>
            <a:endParaRPr lang="en-GB" dirty="0"/>
          </a:p>
          <a:p>
            <a:endParaRPr lang="en-GB" dirty="0"/>
          </a:p>
        </p:txBody>
      </p:sp>
    </p:spTree>
    <p:extLst>
      <p:ext uri="{BB962C8B-B14F-4D97-AF65-F5344CB8AC3E}">
        <p14:creationId xmlns:p14="http://schemas.microsoft.com/office/powerpoint/2010/main" val="195585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3494534" y="-20554"/>
            <a:ext cx="4235840" cy="502702"/>
          </a:xfrm>
          <a:prstGeom prst="rect">
            <a:avLst/>
          </a:prstGeom>
          <a:noFill/>
        </p:spPr>
        <p:txBody>
          <a:bodyPr wrap="none" lIns="132080" tIns="66040" rIns="132080" bIns="6604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a:ln w="0"/>
                <a:solidFill>
                  <a:srgbClr val="002060"/>
                </a:solidFill>
                <a:effectLst>
                  <a:outerShdw blurRad="38100" dist="25400" dir="5400000" algn="ctr" rotWithShape="0">
                    <a:srgbClr val="6E747A">
                      <a:alpha val="43000"/>
                    </a:srgbClr>
                  </a:outerShdw>
                </a:effectLst>
                <a:uLnTx/>
                <a:uFillTx/>
                <a:latin typeface="Calibri" panose="020F0502020204030204"/>
                <a:ea typeface="+mn-ea"/>
                <a:cs typeface="+mn-cs"/>
              </a:rPr>
              <a:t>Year 8 - Ratio: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5" y="480353"/>
            <a:ext cx="11750215" cy="1169551"/>
          </a:xfrm>
          <a:prstGeom prst="rect">
            <a:avLst/>
          </a:prstGeom>
          <a:solidFill>
            <a:schemeClr val="accent5">
              <a:lumMod val="20000"/>
              <a:lumOff val="80000"/>
            </a:schemeClr>
          </a:solidFill>
          <a:ln w="3175">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M</a:t>
            </a: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rPr>
              <a:t>APs </a:t>
            </a: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 Pupils will complete WOW zone tasks in lessons as well as end of topic tests.  This scores will be recorded and used to contribute towards grades which are reported home.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n-ea"/>
                <a:cs typeface="+mn-cs"/>
              </a:rPr>
              <a:t>S</a:t>
            </a:r>
            <a:r>
              <a:rPr kumimoji="0" lang="en-GB" sz="1400" b="1" i="0" u="none" strike="noStrike" kern="1200" cap="none" spc="0" normalizeH="0" baseline="0" noProof="0" dirty="0" err="1">
                <a:ln>
                  <a:noFill/>
                </a:ln>
                <a:solidFill>
                  <a:prstClr val="black"/>
                </a:solidFill>
                <a:effectLst/>
                <a:uLnTx/>
                <a:uFillTx/>
                <a:latin typeface="Calibri" panose="020F0502020204030204"/>
                <a:ea typeface="+mn-ea"/>
                <a:cs typeface="+mn-cs"/>
              </a:rPr>
              <a:t>ummative</a:t>
            </a: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rPr>
              <a:t> assessment </a:t>
            </a: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 The knowledge from this unit will be tested as part of a 1 hour P2S exam which will be based on a combination of units covered in the assessment window.</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2468394054"/>
              </p:ext>
            </p:extLst>
          </p:nvPr>
        </p:nvGraphicFramePr>
        <p:xfrm>
          <a:off x="127591" y="2161516"/>
          <a:ext cx="11924974" cy="4313439"/>
        </p:xfrm>
        <a:graphic>
          <a:graphicData uri="http://schemas.openxmlformats.org/drawingml/2006/table">
            <a:tbl>
              <a:tblPr firstRow="1" bandRow="1">
                <a:tableStyleId>{69CF1AB2-1976-4502-BF36-3FF5EA218861}</a:tableStyleId>
              </a:tblPr>
              <a:tblGrid>
                <a:gridCol w="3479675">
                  <a:extLst>
                    <a:ext uri="{9D8B030D-6E8A-4147-A177-3AD203B41FA5}">
                      <a16:colId xmlns:a16="http://schemas.microsoft.com/office/drawing/2014/main" val="26545288"/>
                    </a:ext>
                  </a:extLst>
                </a:gridCol>
                <a:gridCol w="2483141">
                  <a:extLst>
                    <a:ext uri="{9D8B030D-6E8A-4147-A177-3AD203B41FA5}">
                      <a16:colId xmlns:a16="http://schemas.microsoft.com/office/drawing/2014/main" val="3735789182"/>
                    </a:ext>
                  </a:extLst>
                </a:gridCol>
                <a:gridCol w="2978092">
                  <a:extLst>
                    <a:ext uri="{9D8B030D-6E8A-4147-A177-3AD203B41FA5}">
                      <a16:colId xmlns:a16="http://schemas.microsoft.com/office/drawing/2014/main" val="3033360634"/>
                    </a:ext>
                  </a:extLst>
                </a:gridCol>
                <a:gridCol w="2984066">
                  <a:extLst>
                    <a:ext uri="{9D8B030D-6E8A-4147-A177-3AD203B41FA5}">
                      <a16:colId xmlns:a16="http://schemas.microsoft.com/office/drawing/2014/main" val="2709544202"/>
                    </a:ext>
                  </a:extLst>
                </a:gridCol>
              </a:tblGrid>
              <a:tr h="262707">
                <a:tc gridSpan="4">
                  <a:txBody>
                    <a:bodyPr/>
                    <a:lstStyle/>
                    <a:p>
                      <a:pPr algn="ctr"/>
                      <a:r>
                        <a:rPr lang="en-US" sz="1100" dirty="0">
                          <a:solidFill>
                            <a:schemeClr val="tx1"/>
                          </a:solidFill>
                        </a:rPr>
                        <a:t>Assessment Milestones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63034">
                <a:tc>
                  <a:txBody>
                    <a:bodyPr/>
                    <a:lstStyle/>
                    <a:p>
                      <a:r>
                        <a:rPr lang="en-US" sz="1100" dirty="0">
                          <a:solidFill>
                            <a:schemeClr val="tx1"/>
                          </a:solidFill>
                        </a:rPr>
                        <a:t>Emerging</a:t>
                      </a:r>
                      <a:endParaRPr lang="en-GB" sz="1100" dirty="0">
                        <a:solidFill>
                          <a:schemeClr val="tx1"/>
                        </a:solidFill>
                      </a:endParaRPr>
                    </a:p>
                  </a:txBody>
                  <a:tcPr/>
                </a:tc>
                <a:tc>
                  <a:txBody>
                    <a:bodyPr/>
                    <a:lstStyle/>
                    <a:p>
                      <a:r>
                        <a:rPr lang="en-US" sz="1100" dirty="0">
                          <a:solidFill>
                            <a:schemeClr val="tx1"/>
                          </a:solidFill>
                        </a:rPr>
                        <a:t>Developing</a:t>
                      </a:r>
                      <a:endParaRPr lang="en-GB" sz="1100" dirty="0">
                        <a:solidFill>
                          <a:schemeClr val="tx1"/>
                        </a:solidFill>
                      </a:endParaRPr>
                    </a:p>
                  </a:txBody>
                  <a:tcPr/>
                </a:tc>
                <a:tc>
                  <a:txBody>
                    <a:bodyPr/>
                    <a:lstStyle/>
                    <a:p>
                      <a:r>
                        <a:rPr lang="en-US" sz="1100" dirty="0">
                          <a:solidFill>
                            <a:schemeClr val="tx1"/>
                          </a:solidFill>
                        </a:rPr>
                        <a:t>Securing</a:t>
                      </a:r>
                      <a:endParaRPr lang="en-GB" sz="1100" dirty="0">
                        <a:solidFill>
                          <a:schemeClr val="tx1"/>
                        </a:solidFill>
                      </a:endParaRPr>
                    </a:p>
                  </a:txBody>
                  <a:tcPr/>
                </a:tc>
                <a:tc>
                  <a:txBody>
                    <a:bodyPr/>
                    <a:lstStyle/>
                    <a:p>
                      <a:r>
                        <a:rPr lang="en-US" sz="1100" dirty="0">
                          <a:solidFill>
                            <a:schemeClr val="tx1"/>
                          </a:solidFill>
                        </a:rPr>
                        <a:t>Mastering</a:t>
                      </a:r>
                      <a:endParaRPr lang="en-GB" sz="1100" dirty="0">
                        <a:solidFill>
                          <a:schemeClr val="tx1"/>
                        </a:solidFill>
                      </a:endParaRPr>
                    </a:p>
                  </a:txBody>
                  <a:tcPr/>
                </a:tc>
                <a:extLst>
                  <a:ext uri="{0D108BD9-81ED-4DB2-BD59-A6C34878D82A}">
                    <a16:rowId xmlns:a16="http://schemas.microsoft.com/office/drawing/2014/main" val="1482251926"/>
                  </a:ext>
                </a:extLst>
              </a:tr>
              <a:tr h="3687698">
                <a:tc>
                  <a:txBody>
                    <a:bodyPr/>
                    <a:lstStyle/>
                    <a:p>
                      <a:r>
                        <a:rPr lang="en-US" sz="1100" b="1" i="1" dirty="0">
                          <a:solidFill>
                            <a:schemeClr val="tx1"/>
                          </a:solidFill>
                        </a:rPr>
                        <a:t>Pupils have basic knowledge</a:t>
                      </a:r>
                    </a:p>
                    <a:p>
                      <a:r>
                        <a:rPr lang="en-GB" sz="1100" kern="1200" dirty="0">
                          <a:solidFill>
                            <a:schemeClr val="tx1"/>
                          </a:solidFill>
                          <a:latin typeface="+mn-lt"/>
                          <a:ea typeface="+mn-ea"/>
                          <a:cs typeface="+mn-cs"/>
                        </a:rPr>
                        <a:t>write a ratio in a simpler form using a common factor.</a:t>
                      </a:r>
                    </a:p>
                    <a:p>
                      <a:endParaRPr lang="en-US" sz="1100" kern="1200" dirty="0">
                        <a:solidFill>
                          <a:schemeClr val="tx1"/>
                        </a:solidFill>
                        <a:latin typeface="+mn-lt"/>
                        <a:ea typeface="+mn-ea"/>
                        <a:cs typeface="+mn-cs"/>
                      </a:endParaRPr>
                    </a:p>
                    <a:p>
                      <a:r>
                        <a:rPr lang="en-US" sz="1100" kern="1200" dirty="0">
                          <a:solidFill>
                            <a:schemeClr val="tx1"/>
                          </a:solidFill>
                          <a:latin typeface="+mn-lt"/>
                          <a:ea typeface="+mn-ea"/>
                          <a:cs typeface="+mn-cs"/>
                        </a:rPr>
                        <a:t>Form simple ratios using the correct notation</a:t>
                      </a:r>
                    </a:p>
                  </a:txBody>
                  <a:tcPr/>
                </a:tc>
                <a:tc>
                  <a:txBody>
                    <a:bodyPr/>
                    <a:lstStyle/>
                    <a:p>
                      <a:r>
                        <a:rPr lang="en-US" sz="1100" b="1" i="1" dirty="0">
                          <a:solidFill>
                            <a:schemeClr val="tx1"/>
                          </a:solidFill>
                        </a:rPr>
                        <a:t>Pupils must be have an understanding of and </a:t>
                      </a:r>
                      <a:r>
                        <a:rPr lang="en-US" sz="1100" b="1" i="1">
                          <a:solidFill>
                            <a:schemeClr val="tx1"/>
                          </a:solidFill>
                        </a:rPr>
                        <a:t>be able </a:t>
                      </a:r>
                      <a:r>
                        <a:rPr lang="en-US" sz="1100" b="1" i="1" dirty="0">
                          <a:solidFill>
                            <a:schemeClr val="tx1"/>
                          </a:solidFill>
                        </a:rPr>
                        <a:t>to recall the basics </a:t>
                      </a:r>
                      <a:r>
                        <a:rPr lang="en-US" sz="1100" b="1" i="1">
                          <a:solidFill>
                            <a:schemeClr val="tx1"/>
                          </a:solidFill>
                        </a:rPr>
                        <a:t>of :</a:t>
                      </a:r>
                    </a:p>
                    <a:p>
                      <a:endParaRPr lang="en-US" sz="1100" b="1" i="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latin typeface="+mn-lt"/>
                          <a:ea typeface="+mn-ea"/>
                          <a:cs typeface="+mn-cs"/>
                        </a:rPr>
                        <a:t>write a ratio in its simplest form using the highest common factor.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latin typeface="+mn-lt"/>
                          <a:ea typeface="+mn-ea"/>
                          <a:cs typeface="+mn-cs"/>
                        </a:rPr>
                        <a:t>share to a ratio by calculating the value of a single share.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latin typeface="+mn-lt"/>
                          <a:ea typeface="+mn-ea"/>
                          <a:cs typeface="+mn-cs"/>
                        </a:rPr>
                        <a:t>write a simplified ratio as a fraction.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kern="1200" dirty="0">
                        <a:solidFill>
                          <a:schemeClr val="tx1"/>
                        </a:solidFill>
                        <a:latin typeface="+mn-lt"/>
                        <a:ea typeface="+mn-ea"/>
                        <a:cs typeface="+mn-cs"/>
                      </a:endParaRPr>
                    </a:p>
                    <a:p>
                      <a:r>
                        <a:rPr lang="en-GB" sz="1100" kern="1200" dirty="0">
                          <a:solidFill>
                            <a:schemeClr val="tx1"/>
                          </a:solidFill>
                          <a:latin typeface="+mn-lt"/>
                          <a:ea typeface="+mn-ea"/>
                          <a:cs typeface="+mn-cs"/>
                        </a:rPr>
                        <a:t>calculate proportionate amounts in the form 1 : n</a:t>
                      </a:r>
                    </a:p>
                    <a:p>
                      <a:endParaRPr lang="en-US" sz="1100" b="1" i="1" kern="1200" dirty="0">
                        <a:solidFill>
                          <a:schemeClr val="tx1"/>
                        </a:solidFill>
                        <a:latin typeface="+mn-lt"/>
                        <a:ea typeface="+mn-ea"/>
                        <a:cs typeface="+mn-cs"/>
                      </a:endParaRPr>
                    </a:p>
                    <a:p>
                      <a:endParaRPr lang="en-US" sz="1100" b="1" i="1" dirty="0">
                        <a:solidFill>
                          <a:schemeClr val="tx1"/>
                        </a:solidFill>
                      </a:endParaRPr>
                    </a:p>
                  </a:txBody>
                  <a:tcPr/>
                </a:tc>
                <a:tc>
                  <a:txBody>
                    <a:bodyPr/>
                    <a:lstStyle/>
                    <a:p>
                      <a:r>
                        <a:rPr lang="en-US" sz="1100" b="1" i="1" dirty="0">
                          <a:solidFill>
                            <a:schemeClr val="tx1"/>
                          </a:solidFill>
                        </a:rPr>
                        <a:t>Pupils must be able to recall the following content:</a:t>
                      </a:r>
                    </a:p>
                    <a:p>
                      <a:endParaRPr lang="en-US" sz="1100" b="1" i="1" dirty="0">
                        <a:solidFill>
                          <a:schemeClr val="tx1"/>
                        </a:solidFill>
                      </a:endParaRPr>
                    </a:p>
                    <a:p>
                      <a:r>
                        <a:rPr lang="en-GB" sz="1100" kern="1200" dirty="0">
                          <a:solidFill>
                            <a:schemeClr val="tx1"/>
                          </a:solidFill>
                          <a:latin typeface="+mn-lt"/>
                          <a:ea typeface="+mn-ea"/>
                          <a:cs typeface="+mn-cs"/>
                        </a:rPr>
                        <a:t>to use equivalent ratios to solve problems involving currency.</a:t>
                      </a:r>
                    </a:p>
                    <a:p>
                      <a:endParaRPr lang="en-GB" sz="1100" kern="1200" dirty="0">
                        <a:solidFill>
                          <a:schemeClr val="tx1"/>
                        </a:solidFill>
                        <a:latin typeface="+mn-lt"/>
                        <a:ea typeface="+mn-ea"/>
                        <a:cs typeface="+mn-cs"/>
                      </a:endParaRPr>
                    </a:p>
                    <a:p>
                      <a:r>
                        <a:rPr lang="en-GB" sz="1100" kern="1200" dirty="0">
                          <a:solidFill>
                            <a:schemeClr val="tx1"/>
                          </a:solidFill>
                          <a:latin typeface="+mn-lt"/>
                          <a:ea typeface="+mn-ea"/>
                          <a:cs typeface="+mn-cs"/>
                        </a:rPr>
                        <a:t>convert between ratio and fractions and percentages using proportional reasoning</a:t>
                      </a:r>
                    </a:p>
                    <a:p>
                      <a:endParaRPr lang="en-GB" sz="11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latin typeface="+mn-lt"/>
                          <a:ea typeface="+mn-ea"/>
                          <a:cs typeface="+mn-cs"/>
                        </a:rPr>
                        <a:t>to calculate proportionate amounts using equivalent ratios.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latin typeface="+mn-lt"/>
                          <a:ea typeface="+mn-ea"/>
                          <a:cs typeface="+mn-cs"/>
                        </a:rPr>
                        <a:t>Solve simple problems involving scaling up or down in a ratio </a:t>
                      </a:r>
                      <a:endParaRPr lang="en-GB" sz="1100" kern="1200" dirty="0">
                        <a:solidFill>
                          <a:schemeClr val="tx1"/>
                        </a:solidFill>
                        <a:latin typeface="+mn-lt"/>
                        <a:ea typeface="+mn-ea"/>
                        <a:cs typeface="+mn-cs"/>
                      </a:endParaRPr>
                    </a:p>
                    <a:p>
                      <a:endParaRPr lang="en-US" sz="1100" dirty="0">
                        <a:solidFill>
                          <a:schemeClr val="tx1"/>
                        </a:solidFill>
                      </a:endParaRPr>
                    </a:p>
                    <a:p>
                      <a:endParaRPr lang="en-US" sz="1100" dirty="0">
                        <a:solidFill>
                          <a:schemeClr val="tx1"/>
                        </a:solidFill>
                      </a:endParaRPr>
                    </a:p>
                  </a:txBody>
                  <a:tcPr/>
                </a:tc>
                <a:tc>
                  <a:txBody>
                    <a:bodyPr/>
                    <a:lstStyle/>
                    <a:p>
                      <a:r>
                        <a:rPr lang="en-US" sz="1100" b="1" i="1" dirty="0">
                          <a:solidFill>
                            <a:schemeClr val="tx1"/>
                          </a:solidFill>
                        </a:rPr>
                        <a:t>Pupils should be able to recall all the content in the knowledge journey and demonstrate application through the following:</a:t>
                      </a:r>
                    </a:p>
                    <a:p>
                      <a:endParaRPr lang="en-US" sz="1100" b="1" i="1" dirty="0">
                        <a:solidFill>
                          <a:schemeClr val="tx1"/>
                        </a:solidFill>
                      </a:endParaRPr>
                    </a:p>
                    <a:p>
                      <a:r>
                        <a:rPr lang="en-GB" sz="1100" kern="1200" dirty="0">
                          <a:solidFill>
                            <a:schemeClr val="tx1"/>
                          </a:solidFill>
                          <a:latin typeface="+mn-lt"/>
                          <a:ea typeface="+mn-ea"/>
                          <a:cs typeface="+mn-cs"/>
                        </a:rPr>
                        <a:t>derive and simplify a ratio involving three terms and share to any amount.</a:t>
                      </a:r>
                    </a:p>
                    <a:p>
                      <a:endParaRPr lang="en-US" sz="1100" b="1" i="1" kern="1200" dirty="0">
                        <a:solidFill>
                          <a:schemeClr val="tx1"/>
                        </a:solidFill>
                        <a:latin typeface="+mn-lt"/>
                        <a:ea typeface="+mn-ea"/>
                        <a:cs typeface="+mn-cs"/>
                      </a:endParaRPr>
                    </a:p>
                    <a:p>
                      <a:r>
                        <a:rPr lang="en-GB" sz="1100" kern="1200" dirty="0">
                          <a:solidFill>
                            <a:schemeClr val="tx1"/>
                          </a:solidFill>
                          <a:latin typeface="+mn-lt"/>
                          <a:ea typeface="+mn-ea"/>
                          <a:cs typeface="+mn-cs"/>
                        </a:rPr>
                        <a:t>solve problems involving equivalent ratios and direct proportion in context.</a:t>
                      </a:r>
                      <a:endParaRPr lang="en-US" sz="1100" b="1" i="1" dirty="0">
                        <a:solidFill>
                          <a:schemeClr val="tx1"/>
                        </a:solidFill>
                      </a:endParaRPr>
                    </a:p>
                    <a:p>
                      <a:endParaRPr lang="en-GB" sz="1100" kern="1200" dirty="0">
                        <a:solidFill>
                          <a:schemeClr val="tx1"/>
                        </a:solidFill>
                        <a:latin typeface="+mn-lt"/>
                        <a:ea typeface="+mn-ea"/>
                        <a:cs typeface="+mn-cs"/>
                      </a:endParaRPr>
                    </a:p>
                    <a:p>
                      <a:r>
                        <a:rPr lang="en-GB" sz="1100" kern="1200" dirty="0">
                          <a:solidFill>
                            <a:schemeClr val="tx1"/>
                          </a:solidFill>
                          <a:latin typeface="+mn-lt"/>
                          <a:ea typeface="+mn-ea"/>
                          <a:cs typeface="+mn-cs"/>
                        </a:rPr>
                        <a:t>model real life situations using ratio and proportion notation</a:t>
                      </a:r>
                    </a:p>
                    <a:p>
                      <a:endParaRPr lang="en-US" sz="1100" kern="1200" dirty="0">
                        <a:solidFill>
                          <a:schemeClr val="tx1"/>
                        </a:solidFill>
                        <a:latin typeface="+mn-lt"/>
                        <a:ea typeface="+mn-ea"/>
                        <a:cs typeface="+mn-cs"/>
                      </a:endParaRPr>
                    </a:p>
                    <a:p>
                      <a:r>
                        <a:rPr lang="en-US" sz="1100" kern="1200" dirty="0">
                          <a:solidFill>
                            <a:schemeClr val="tx1"/>
                          </a:solidFill>
                          <a:latin typeface="+mn-lt"/>
                          <a:ea typeface="+mn-ea"/>
                          <a:cs typeface="+mn-cs"/>
                        </a:rPr>
                        <a:t>S</a:t>
                      </a:r>
                      <a:r>
                        <a:rPr lang="en-GB" sz="1100" kern="1200" dirty="0" err="1">
                          <a:solidFill>
                            <a:schemeClr val="tx1"/>
                          </a:solidFill>
                          <a:latin typeface="+mn-lt"/>
                          <a:ea typeface="+mn-ea"/>
                          <a:cs typeface="+mn-cs"/>
                        </a:rPr>
                        <a:t>olve</a:t>
                      </a:r>
                      <a:r>
                        <a:rPr lang="en-GB" sz="1100" kern="1200" dirty="0">
                          <a:solidFill>
                            <a:schemeClr val="tx1"/>
                          </a:solidFill>
                          <a:latin typeface="+mn-lt"/>
                          <a:ea typeface="+mn-ea"/>
                          <a:cs typeface="+mn-cs"/>
                        </a:rPr>
                        <a:t> problems using proportional reasoning</a:t>
                      </a:r>
                      <a:endParaRPr lang="en-US" sz="1100" kern="1200" dirty="0">
                        <a:solidFill>
                          <a:schemeClr val="tx1"/>
                        </a:solidFill>
                        <a:latin typeface="+mn-lt"/>
                        <a:ea typeface="+mn-ea"/>
                        <a:cs typeface="+mn-cs"/>
                      </a:endParaRPr>
                    </a:p>
                    <a:p>
                      <a:endParaRPr lang="en-US" sz="1100" dirty="0">
                        <a:solidFill>
                          <a:schemeClr val="tx1"/>
                        </a:solidFill>
                      </a:endParaRP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7218019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710</TotalTime>
  <Words>526</Words>
  <Application>Microsoft Office PowerPoint</Application>
  <PresentationFormat>Widescreen</PresentationFormat>
  <Paragraphs>109</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Pattison, Ryan</cp:lastModifiedBy>
  <cp:revision>69</cp:revision>
  <cp:lastPrinted>2020-02-24T07:40:48Z</cp:lastPrinted>
  <dcterms:created xsi:type="dcterms:W3CDTF">2019-12-19T05:38:14Z</dcterms:created>
  <dcterms:modified xsi:type="dcterms:W3CDTF">2022-07-01T12:06:58Z</dcterms:modified>
</cp:coreProperties>
</file>