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51" autoAdjust="0"/>
    <p:restoredTop sz="94660"/>
  </p:normalViewPr>
  <p:slideViewPr>
    <p:cSldViewPr snapToGrid="0">
      <p:cViewPr varScale="1">
        <p:scale>
          <a:sx n="90" d="100"/>
          <a:sy n="90" d="100"/>
        </p:scale>
        <p:origin x="7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D7631-90F1-425C-BD86-460495C12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94E526-962A-499E-B7DA-E418AB4857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0AA57-B4F5-4B90-B31C-0578B786F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794D-026E-40E8-B5DB-F9B31168A9DB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8FCD3-440D-4B0F-B9F1-FF72B49E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4FBCC-7ABF-43BF-8A69-C1D264B45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6A2B-A1E1-4468-8B5E-E904A5FD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061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3528F-6D73-4F29-A80D-23E54298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A0303F-D6C8-47C5-902C-9A6C76FAC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382F2-29EF-4CA7-8BB8-49BC1237A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794D-026E-40E8-B5DB-F9B31168A9DB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46577-1C9C-4AE8-8EDF-3FC6F0EE1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73908-21CB-4D5D-B465-4B9B3297B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6A2B-A1E1-4468-8B5E-E904A5FD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2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4EAF4A-CBF8-4E07-94FE-F9765D6AD8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90AF00-F288-43CC-8982-BCE733197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65500-18B9-4BC1-B5B1-47C487B4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794D-026E-40E8-B5DB-F9B31168A9DB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544FD-D228-4FD7-A613-0BCB9B1E4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1F8DC-1628-472F-A87A-6EC6AAFFB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6A2B-A1E1-4468-8B5E-E904A5FD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510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FDC5C-4BF1-4519-B35B-497FF1F9A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AE88B-59BE-4B76-BD59-AD98EBFCC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4BB60-A69F-4509-A26A-BAAE690A5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794D-026E-40E8-B5DB-F9B31168A9DB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DCABF4-AF2B-44E7-9C42-B1947D3A6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5A382-1A3C-4910-B7D4-A6BFCCB95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6A2B-A1E1-4468-8B5E-E904A5FD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079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2C2A7-08F4-43AF-B3B3-15BADC148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D7C299-AD95-446F-8D6A-E64D60132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B2E73-3CBE-4DA7-8E23-9D450817C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794D-026E-40E8-B5DB-F9B31168A9DB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FEA52-D3C3-41CB-9E6B-9608A1EBC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ECD9A-2986-4556-BE7A-E5FB271BB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6A2B-A1E1-4468-8B5E-E904A5FD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290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F7848-2FE8-435D-B15E-D57282CAF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3E0E3-C1CA-4A67-B097-C1875C1770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363E14-6F5E-4453-8B88-E9EF2C0714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F93BBC-B124-4166-BC3E-A72E5D37D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794D-026E-40E8-B5DB-F9B31168A9DB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94E1F5-D7BE-4E86-B754-468E8BA24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5471EC-955B-4AC5-B1A3-6DB6E446A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6A2B-A1E1-4468-8B5E-E904A5FD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02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E0770-D2E2-4A71-B95F-20EFE69A4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C9A591-3B9D-4D89-986E-0814DCC7C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A8B149-7F04-4A3B-8742-3D64356935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C07FB6-564D-4819-91D9-E3EE386F02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3C1126-A67F-468D-959E-749A9CD820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9EB994-9437-4B22-ACD1-F1351C856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794D-026E-40E8-B5DB-F9B31168A9DB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59D277-AAEC-41C4-BC62-7BEE14596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8FB535-6B9A-4ED7-AFDD-7D6F41D45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6A2B-A1E1-4468-8B5E-E904A5FD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718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10FDB-AD79-4B3B-86E6-F15E2ECFB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6B99E8-0A68-42E2-921E-428DC2BF1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794D-026E-40E8-B5DB-F9B31168A9DB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725D5B-29CD-492F-A713-3445322C2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5606D-9EBD-4530-BFE7-AC84F7555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6A2B-A1E1-4468-8B5E-E904A5FD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482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69AD7C-2F8E-4E0E-99A4-C40CF70F1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794D-026E-40E8-B5DB-F9B31168A9DB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F6875A-F354-4F0E-95EB-CF9DE90BC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52CD6-18B6-4EB4-BDEA-022A433AE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6A2B-A1E1-4468-8B5E-E904A5FD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401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41A2C-0634-4ACA-97FF-FA82B442C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639BC-BBD6-4127-8038-786017C16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711277-637C-45C2-A95C-9E9508C21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9F18A1-C342-45B1-9EB1-B0BA62FB7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794D-026E-40E8-B5DB-F9B31168A9DB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B64789-1A7E-4398-B233-BF83E81BB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2861C0-5CE9-4BB6-9A74-557D7FF9D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6A2B-A1E1-4468-8B5E-E904A5FD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AA9BA-184A-4FAF-B8AD-25CC12DDE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6B555B-516B-4498-A22E-535313797B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D2501C-57BE-4C10-BBA8-7CEB9C461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539B33-D1B2-44F6-AAA0-2E6A91E90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794D-026E-40E8-B5DB-F9B31168A9DB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335FF1-56C4-4E92-81A1-E687CA2A9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31FB87-FE11-4622-80D2-873703728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6A2B-A1E1-4468-8B5E-E904A5FD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739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0D4FE5-786D-4261-9162-E5A22889B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F21ED6-D991-439A-A710-E98893A3D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2812A-4479-4107-8422-AED355EBB4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C794D-026E-40E8-B5DB-F9B31168A9DB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69568-CFFE-4F41-B551-999E884320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1E26D-C264-4466-A6DF-116417B174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96A2B-A1E1-4468-8B5E-E904A5FD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019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6474514-123E-49CD-A526-F0C11F6DE0BC}"/>
              </a:ext>
            </a:extLst>
          </p:cNvPr>
          <p:cNvSpPr/>
          <p:nvPr/>
        </p:nvSpPr>
        <p:spPr>
          <a:xfrm>
            <a:off x="1591371" y="0"/>
            <a:ext cx="2313197" cy="502702"/>
          </a:xfrm>
          <a:prstGeom prst="rect">
            <a:avLst/>
          </a:prstGeom>
          <a:noFill/>
        </p:spPr>
        <p:txBody>
          <a:bodyPr wrap="none" lIns="132080" tIns="66040" rIns="132080" bIns="6604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Real Life Graphs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74CBCE-C47B-4E69-8CF1-78104F5B9FFE}"/>
              </a:ext>
            </a:extLst>
          </p:cNvPr>
          <p:cNvSpPr txBox="1"/>
          <p:nvPr/>
        </p:nvSpPr>
        <p:spPr>
          <a:xfrm>
            <a:off x="120650" y="687388"/>
            <a:ext cx="7348538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latin typeface="+mn-lt"/>
              </a:rPr>
              <a:t>Context and Introduction to Unit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latin typeface="+mn-lt"/>
              </a:rPr>
              <a:t>In this unit pupils will learn about Real-Life Graphs. Pupils will learn the value of Real life graphs and how can relate to real life. They will learn to use conversion graphs, distance/time graphs, line graphs, real life graphs and curved graphs, giving the pupils a deep knowledge of these.</a:t>
            </a:r>
            <a:endParaRPr lang="en-GB" sz="1200" b="1" i="1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200" b="1" i="1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i="1" dirty="0">
                <a:latin typeface="+mn-lt"/>
              </a:rPr>
              <a:t>Prior knowledge (KS2)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/>
              <a:t>Pupils at KS2 should learn how to draw and use a Line Graph. They should be able to interpret the graph to help with solving problems around this</a:t>
            </a:r>
            <a:endParaRPr lang="en-GB" sz="1200" dirty="0">
              <a:latin typeface="+mn-lt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8C9F746-81FB-4E9A-A9A0-A1B3213469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204833"/>
              </p:ext>
            </p:extLst>
          </p:nvPr>
        </p:nvGraphicFramePr>
        <p:xfrm>
          <a:off x="120650" y="2441575"/>
          <a:ext cx="12071349" cy="43116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43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2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50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11650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baseline="0" dirty="0">
                          <a:solidFill>
                            <a:srgbClr val="002060"/>
                          </a:solidFill>
                        </a:rPr>
                        <a:t>CORE KNOWLEDGE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Conversion graphs are easiest show through use of currency but can be applied to many other aspects.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To complete distance time graphs, pupils need to understand the steepness of the line and what if a line stays stagnant. The journey to school could be a good example for the pupils to use, if driving, why might the car stop etc.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Pupils can apply this to the drawing and use of real life graphs.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When explaining a curved graph, draw one on the board and ask pupils why it might be curved as such. Give the pupils a range of graphs, check understanding of what might be happening in the graphs. E.g. shape of the bottle that water is going into.</a:t>
                      </a: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ABOVE AND BEYOND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Pupils to create own real life graph based </a:t>
                      </a:r>
                      <a:r>
                        <a:rPr lang="en-GB" sz="1100" b="0" u="none">
                          <a:solidFill>
                            <a:srgbClr val="002060"/>
                          </a:solidFill>
                        </a:rPr>
                        <a:t>on journey </a:t>
                      </a: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to school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VOCABULARY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Real – Life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Conversion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Distance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Line Graph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Curved graph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Axis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Assessment tasks</a:t>
                      </a: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Wow Zone and End of unit assessment.</a:t>
                      </a: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WHERE NEXT?</a:t>
                      </a:r>
                    </a:p>
                    <a:p>
                      <a:pPr algn="l"/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Y8 Unit 9 – Straight line graphs.</a:t>
                      </a: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Understanding how to substitute into an equation of a line. </a:t>
                      </a: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Recognising Y = Mx + C.</a:t>
                      </a:r>
                    </a:p>
                    <a:p>
                      <a:pPr algn="l"/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KS4 - Real Life Graphs for speed distance and time.</a:t>
                      </a: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Using conversion graphs for metric to imperial measures and for currencies.</a:t>
                      </a:r>
                    </a:p>
                    <a:p>
                      <a:pPr algn="l"/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Next Unit: Decimal and Ratio</a:t>
                      </a: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</a:txBody>
                  <a:tcPr marL="91444" marR="91444"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062" name="Picture 1">
            <a:extLst>
              <a:ext uri="{FF2B5EF4-FFF2-40B4-BE49-F238E27FC236}">
                <a16:creationId xmlns:a16="http://schemas.microsoft.com/office/drawing/2014/main" id="{E51369A4-B260-46EF-A193-4BDC0FAFD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8" t="10947" r="11996" b="12411"/>
          <a:stretch>
            <a:fillRect/>
          </a:stretch>
        </p:blipFill>
        <p:spPr bwMode="auto">
          <a:xfrm>
            <a:off x="8002588" y="0"/>
            <a:ext cx="4189412" cy="234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3" name="TextBox 2">
            <a:extLst>
              <a:ext uri="{FF2B5EF4-FFF2-40B4-BE49-F238E27FC236}">
                <a16:creationId xmlns:a16="http://schemas.microsoft.com/office/drawing/2014/main" id="{06C07D4D-A08F-40C6-A9E3-3DBE33886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7563" y="250825"/>
            <a:ext cx="329565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400" b="1" u="sng" dirty="0"/>
              <a:t>The bigger picture: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Career – Traffic Control Officer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Mathematician</a:t>
            </a:r>
            <a:r>
              <a:rPr lang="en-GB" altLang="en-US"/>
              <a:t>: Newton</a:t>
            </a:r>
            <a:endParaRPr lang="en-GB" altLang="en-US" dirty="0"/>
          </a:p>
          <a:p>
            <a:pPr eaLnBrk="1" hangingPunct="1"/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AD1CB-A943-4AA4-98D0-ACDEB906C165}"/>
              </a:ext>
            </a:extLst>
          </p:cNvPr>
          <p:cNvSpPr/>
          <p:nvPr/>
        </p:nvSpPr>
        <p:spPr>
          <a:xfrm>
            <a:off x="2776838" y="-20554"/>
            <a:ext cx="5671233" cy="502702"/>
          </a:xfrm>
          <a:prstGeom prst="rect">
            <a:avLst/>
          </a:prstGeom>
          <a:noFill/>
        </p:spPr>
        <p:txBody>
          <a:bodyPr wrap="none" lIns="132080" tIns="66040" rIns="132080" bIns="66040">
            <a:spAutoFit/>
          </a:bodyPr>
          <a:lstStyle/>
          <a:p>
            <a:pPr algn="ctr"/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Year 9 – Real Life Graphs: Assessment Plan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139435" y="480353"/>
            <a:ext cx="11750215" cy="1169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M</a:t>
            </a:r>
            <a:r>
              <a:rPr lang="en-GB" sz="1400" b="1" dirty="0"/>
              <a:t>APs </a:t>
            </a:r>
            <a:r>
              <a:rPr lang="en-GB" sz="1400" dirty="0"/>
              <a:t>– Pupils will complete WOW zone tasks in lessons as well as end of topic tests.  The scores will be recorded and used to contribute towards grades which are reported home.</a:t>
            </a:r>
          </a:p>
          <a:p>
            <a:endParaRPr lang="en-US" sz="1400" dirty="0"/>
          </a:p>
          <a:p>
            <a:r>
              <a:rPr lang="en-US" sz="1400" b="1" dirty="0"/>
              <a:t>S</a:t>
            </a:r>
            <a:r>
              <a:rPr lang="en-GB" sz="1400" b="1" dirty="0" err="1"/>
              <a:t>ummative</a:t>
            </a:r>
            <a:r>
              <a:rPr lang="en-GB" sz="1400" b="1" dirty="0"/>
              <a:t> assessment </a:t>
            </a:r>
            <a:r>
              <a:rPr lang="en-GB" sz="1400" dirty="0"/>
              <a:t>– The knowledge from this unit will be tested as part of a 1 hour P2S exam which will be based on a combination of units covered in the assessment window.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1C08D8A-5FDD-4287-A708-1818B449F9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201120"/>
              </p:ext>
            </p:extLst>
          </p:nvPr>
        </p:nvGraphicFramePr>
        <p:xfrm>
          <a:off x="118065" y="2161516"/>
          <a:ext cx="11934500" cy="437712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70223">
                  <a:extLst>
                    <a:ext uri="{9D8B030D-6E8A-4147-A177-3AD203B41FA5}">
                      <a16:colId xmlns:a16="http://schemas.microsoft.com/office/drawing/2014/main" val="26545288"/>
                    </a:ext>
                  </a:extLst>
                </a:gridCol>
                <a:gridCol w="2307265">
                  <a:extLst>
                    <a:ext uri="{9D8B030D-6E8A-4147-A177-3AD203B41FA5}">
                      <a16:colId xmlns:a16="http://schemas.microsoft.com/office/drawing/2014/main" val="3735789182"/>
                    </a:ext>
                  </a:extLst>
                </a:gridCol>
                <a:gridCol w="2477387">
                  <a:extLst>
                    <a:ext uri="{9D8B030D-6E8A-4147-A177-3AD203B41FA5}">
                      <a16:colId xmlns:a16="http://schemas.microsoft.com/office/drawing/2014/main" val="3033360634"/>
                    </a:ext>
                  </a:extLst>
                </a:gridCol>
                <a:gridCol w="5279625">
                  <a:extLst>
                    <a:ext uri="{9D8B030D-6E8A-4147-A177-3AD203B41FA5}">
                      <a16:colId xmlns:a16="http://schemas.microsoft.com/office/drawing/2014/main" val="2709544202"/>
                    </a:ext>
                  </a:extLst>
                </a:gridCol>
              </a:tblGrid>
              <a:tr h="262707"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Assessment Milestones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175115"/>
                  </a:ext>
                </a:extLst>
              </a:tr>
              <a:tr h="363034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Emerging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Developing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Securing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Mastering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251926"/>
                  </a:ext>
                </a:extLst>
              </a:tr>
              <a:tr h="3687698"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have basic knowledge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of ordering a set of integers and decimals.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Reading </a:t>
                      </a:r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 coordinates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must be have an understanding of and be able to recall the basics of :</a:t>
                      </a:r>
                    </a:p>
                    <a:p>
                      <a:endParaRPr lang="en-US" sz="1100" b="0" i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="0" i="0" dirty="0">
                          <a:solidFill>
                            <a:schemeClr val="tx1"/>
                          </a:solidFill>
                        </a:rPr>
                        <a:t>Being able to plot coordinates for a Real-Life Graph.</a:t>
                      </a:r>
                    </a:p>
                    <a:p>
                      <a:endParaRPr lang="en-US" sz="1100" b="0" i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must be able to recall the following content: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dirty="0">
                          <a:solidFill>
                            <a:schemeClr val="tx1"/>
                          </a:solidFill>
                        </a:rPr>
                        <a:t>Draw and interpret linear and non-linear graphs from a range of sources</a:t>
                      </a:r>
                      <a:endParaRPr lang="en-US" sz="1100" b="0" i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should be able to recall all the content in the knowledge journey and demonstrate application through the following: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You can use graphs to solve problems, by finding patterns in data, or predicting midpoints or identifying trends, or times when rate of change is slower or faster - easier than from data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Draw and interpret linear and non-linear graphs from a range of sources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034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801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561</Words>
  <Application>Microsoft Office PowerPoint</Application>
  <PresentationFormat>Widescreen</PresentationFormat>
  <Paragraphs>76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localuser</dc:creator>
  <cp:lastModifiedBy>Wardale, Stephanie</cp:lastModifiedBy>
  <cp:revision>14</cp:revision>
  <cp:lastPrinted>2022-01-10T14:11:22Z</cp:lastPrinted>
  <dcterms:created xsi:type="dcterms:W3CDTF">2020-03-23T11:43:46Z</dcterms:created>
  <dcterms:modified xsi:type="dcterms:W3CDTF">2023-02-21T09:34:33Z</dcterms:modified>
</cp:coreProperties>
</file>