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0" r:id="rId2"/>
    <p:sldId id="262" r:id="rId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82" d="100"/>
          <a:sy n="82" d="100"/>
        </p:scale>
        <p:origin x="102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758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97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485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093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031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673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350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17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272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185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381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704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FAD1CB-A943-4AA4-98D0-ACDEB906C165}"/>
              </a:ext>
            </a:extLst>
          </p:cNvPr>
          <p:cNvSpPr/>
          <p:nvPr/>
        </p:nvSpPr>
        <p:spPr>
          <a:xfrm>
            <a:off x="584791" y="0"/>
            <a:ext cx="5275729" cy="872034"/>
          </a:xfrm>
          <a:prstGeom prst="rect">
            <a:avLst/>
          </a:prstGeom>
          <a:noFill/>
        </p:spPr>
        <p:txBody>
          <a:bodyPr wrap="square" lIns="132080" tIns="66040" rIns="132080" bIns="66040">
            <a:spAutoFit/>
          </a:bodyPr>
          <a:lstStyle/>
          <a:p>
            <a:pPr algn="ctr"/>
            <a:r>
              <a:rPr lang="en-US" sz="2400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Year 9 – Dealing with Data: </a:t>
            </a:r>
          </a:p>
          <a:p>
            <a:pPr algn="ctr"/>
            <a:r>
              <a:rPr lang="en-US" sz="2400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Journey of Knowledge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CB9A6E-E90D-41E8-AD2D-6A0C767F502F}"/>
              </a:ext>
            </a:extLst>
          </p:cNvPr>
          <p:cNvSpPr txBox="1"/>
          <p:nvPr/>
        </p:nvSpPr>
        <p:spPr>
          <a:xfrm>
            <a:off x="193656" y="851338"/>
            <a:ext cx="7348811" cy="15696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GB" sz="1200" b="1" dirty="0"/>
              <a:t>Context and Introduction to Unit</a:t>
            </a:r>
          </a:p>
          <a:p>
            <a:r>
              <a:rPr lang="en-GB" sz="1200" dirty="0"/>
              <a:t>In this unit pupils will learn about the  different ways to present statistical data. They will start by looking at how to calculate averages and range from a list and then move on to calculating these averages from a table. They will look closely at how to present the data in a variety of ways including as a scatter graph and stem and leaf diagram. </a:t>
            </a:r>
          </a:p>
          <a:p>
            <a:r>
              <a:rPr lang="en-GB" sz="1200" b="1" i="1" dirty="0"/>
              <a:t>Prior knowledge (KS2 NC)</a:t>
            </a:r>
          </a:p>
          <a:p>
            <a:r>
              <a:rPr lang="en-GB" sz="1200" dirty="0"/>
              <a:t>Pupils both encounter and draw graphs relating two variables, arising from their own enquiry and in other subjects.</a:t>
            </a:r>
            <a:endParaRPr lang="en-GB" sz="1200" b="1" i="1" dirty="0"/>
          </a:p>
          <a:p>
            <a:r>
              <a:rPr lang="en-GB" sz="1200" dirty="0"/>
              <a:t>Pupils know when it is appropriate to find the mean of a data set.</a:t>
            </a:r>
            <a:endParaRPr lang="en-GB" sz="1200" b="1" i="1" dirty="0"/>
          </a:p>
          <a:p>
            <a:r>
              <a:rPr lang="en-US" sz="1200" dirty="0"/>
              <a:t>I</a:t>
            </a:r>
            <a:r>
              <a:rPr lang="en-GB" sz="1200" dirty="0"/>
              <a:t>n lower KS3 pupils have also looked at calculating all averages from a set of data.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EA7F948-0AE4-44BF-A804-D96AF7A9AA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606650"/>
              </p:ext>
            </p:extLst>
          </p:nvPr>
        </p:nvGraphicFramePr>
        <p:xfrm>
          <a:off x="121134" y="2500532"/>
          <a:ext cx="11296283" cy="411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36272">
                  <a:extLst>
                    <a:ext uri="{9D8B030D-6E8A-4147-A177-3AD203B41FA5}">
                      <a16:colId xmlns:a16="http://schemas.microsoft.com/office/drawing/2014/main" val="3001272792"/>
                    </a:ext>
                  </a:extLst>
                </a:gridCol>
                <a:gridCol w="3324606">
                  <a:extLst>
                    <a:ext uri="{9D8B030D-6E8A-4147-A177-3AD203B41FA5}">
                      <a16:colId xmlns:a16="http://schemas.microsoft.com/office/drawing/2014/main" val="1897910160"/>
                    </a:ext>
                  </a:extLst>
                </a:gridCol>
                <a:gridCol w="2035405">
                  <a:extLst>
                    <a:ext uri="{9D8B030D-6E8A-4147-A177-3AD203B41FA5}">
                      <a16:colId xmlns:a16="http://schemas.microsoft.com/office/drawing/2014/main" val="3498275268"/>
                    </a:ext>
                  </a:extLst>
                </a:gridCol>
              </a:tblGrid>
              <a:tr h="4106117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baseline="0" dirty="0">
                          <a:solidFill>
                            <a:srgbClr val="002060"/>
                          </a:solidFill>
                        </a:rPr>
                        <a:t>CORE KNOWLEDGE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baseline="0" dirty="0">
                          <a:solidFill>
                            <a:srgbClr val="002060"/>
                          </a:solidFill>
                        </a:rPr>
                        <a:t>Explain the difference between primary and secondary data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baseline="0" dirty="0">
                          <a:solidFill>
                            <a:srgbClr val="002060"/>
                          </a:solidFill>
                        </a:rPr>
                        <a:t>Use a data collection sheet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baseline="0" dirty="0">
                          <a:solidFill>
                            <a:srgbClr val="002060"/>
                          </a:solidFill>
                        </a:rPr>
                        <a:t>Design a questionnaire</a:t>
                      </a: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baseline="0" dirty="0">
                          <a:solidFill>
                            <a:srgbClr val="002060"/>
                          </a:solidFill>
                        </a:rPr>
                        <a:t>C</a:t>
                      </a:r>
                      <a:r>
                        <a:rPr lang="en-GB" sz="1100" b="0" u="none" baseline="0" dirty="0" err="1">
                          <a:solidFill>
                            <a:srgbClr val="002060"/>
                          </a:solidFill>
                        </a:rPr>
                        <a:t>alculate</a:t>
                      </a: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 the mode, median, range and mean from a list of data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baseline="0" dirty="0">
                          <a:solidFill>
                            <a:srgbClr val="002060"/>
                          </a:solidFill>
                        </a:rPr>
                        <a:t>C</a:t>
                      </a:r>
                      <a:r>
                        <a:rPr lang="en-GB" sz="1100" b="0" u="none" baseline="0" dirty="0" err="1">
                          <a:solidFill>
                            <a:srgbClr val="002060"/>
                          </a:solidFill>
                        </a:rPr>
                        <a:t>alculate</a:t>
                      </a: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 the mean from a frequency table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baseline="0" dirty="0">
                          <a:solidFill>
                            <a:srgbClr val="002060"/>
                          </a:solidFill>
                        </a:rPr>
                        <a:t>D</a:t>
                      </a: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raw stem and leaf diagrams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baseline="0" dirty="0">
                          <a:solidFill>
                            <a:srgbClr val="002060"/>
                          </a:solidFill>
                        </a:rPr>
                        <a:t>D</a:t>
                      </a: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raw and read information from a scatter graph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baseline="0" dirty="0">
                          <a:solidFill>
                            <a:srgbClr val="002060"/>
                          </a:solidFill>
                        </a:rPr>
                        <a:t>D</a:t>
                      </a: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escribe types of correlation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ABOVE AND BEYOND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baseline="0" dirty="0">
                          <a:solidFill>
                            <a:srgbClr val="002060"/>
                          </a:solidFill>
                        </a:rPr>
                        <a:t>Explain statistical bias and the impact of a sample size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Calculate the mean from a grouped frequency table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dirty="0">
                          <a:solidFill>
                            <a:srgbClr val="002060"/>
                          </a:solidFill>
                        </a:rPr>
                        <a:t>Read and interpret back to back stem and leaf diagrams</a:t>
                      </a:r>
                      <a:endParaRPr lang="en-GB" sz="1100" b="0" u="none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VOCABULARY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Range (etymology)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dirty="0">
                          <a:solidFill>
                            <a:srgbClr val="002060"/>
                          </a:solidFill>
                        </a:rPr>
                        <a:t>M</a:t>
                      </a:r>
                      <a:r>
                        <a:rPr lang="en-GB" sz="1100" b="0" u="none" dirty="0" err="1">
                          <a:solidFill>
                            <a:srgbClr val="002060"/>
                          </a:solidFill>
                        </a:rPr>
                        <a:t>edian</a:t>
                      </a: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 (etymology)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dirty="0">
                          <a:solidFill>
                            <a:srgbClr val="002060"/>
                          </a:solidFill>
                        </a:rPr>
                        <a:t>M</a:t>
                      </a:r>
                      <a:r>
                        <a:rPr lang="en-GB" sz="1100" b="0" u="none" dirty="0" err="1">
                          <a:solidFill>
                            <a:srgbClr val="002060"/>
                          </a:solidFill>
                        </a:rPr>
                        <a:t>ean</a:t>
                      </a:r>
                      <a:endParaRPr lang="en-GB" sz="1100" b="0" u="none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dirty="0">
                          <a:solidFill>
                            <a:srgbClr val="002060"/>
                          </a:solidFill>
                        </a:rPr>
                        <a:t>M</a:t>
                      </a: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ode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dirty="0">
                          <a:solidFill>
                            <a:srgbClr val="002060"/>
                          </a:solidFill>
                        </a:rPr>
                        <a:t>F</a:t>
                      </a:r>
                      <a:r>
                        <a:rPr lang="en-GB" sz="1100" b="0" u="none" dirty="0" err="1">
                          <a:solidFill>
                            <a:srgbClr val="002060"/>
                          </a:solidFill>
                        </a:rPr>
                        <a:t>requency</a:t>
                      </a:r>
                      <a:endParaRPr lang="en-GB" sz="1100" b="0" u="none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dirty="0">
                          <a:solidFill>
                            <a:srgbClr val="002060"/>
                          </a:solidFill>
                        </a:rPr>
                        <a:t>Correlation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dirty="0">
                          <a:solidFill>
                            <a:srgbClr val="002060"/>
                          </a:solidFill>
                        </a:rPr>
                        <a:t>Data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dirty="0">
                          <a:solidFill>
                            <a:srgbClr val="002060"/>
                          </a:solidFill>
                        </a:rPr>
                        <a:t>Stem and leaf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dirty="0">
                          <a:solidFill>
                            <a:srgbClr val="002060"/>
                          </a:solidFill>
                        </a:rPr>
                        <a:t>Table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dirty="0">
                          <a:solidFill>
                            <a:srgbClr val="002060"/>
                          </a:solidFill>
                        </a:rPr>
                        <a:t>Primary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dirty="0">
                          <a:solidFill>
                            <a:srgbClr val="002060"/>
                          </a:solidFill>
                        </a:rPr>
                        <a:t>Secondary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dirty="0">
                          <a:solidFill>
                            <a:srgbClr val="002060"/>
                          </a:solidFill>
                        </a:rPr>
                        <a:t>Bias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Assessment</a:t>
                      </a:r>
                    </a:p>
                    <a:p>
                      <a:pPr algn="l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WOW zone tasks</a:t>
                      </a: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Goal Free Problem – Calculating as many averages as they can from a set of data in context.</a:t>
                      </a:r>
                    </a:p>
                    <a:p>
                      <a:pPr algn="l"/>
                      <a:endParaRPr lang="en-GB" sz="1100" b="0" u="none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End of Unit test.</a:t>
                      </a:r>
                    </a:p>
                    <a:p>
                      <a:pPr algn="l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WHERE NEXT?</a:t>
                      </a: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KS4 – Calculating the mean from a grouped frequency table and linking averages more to the context of the question that they have been given the data for.</a:t>
                      </a:r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057531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26BD886F-BFA3-4C08-B1F4-AEEF3149A1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198" t="10947" r="11997" b="12411"/>
          <a:stretch/>
        </p:blipFill>
        <p:spPr>
          <a:xfrm>
            <a:off x="8002012" y="0"/>
            <a:ext cx="4189988" cy="234146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AF1A2B9-78B7-485C-8FE3-4C6AFC205AEA}"/>
              </a:ext>
            </a:extLst>
          </p:cNvPr>
          <p:cNvSpPr txBox="1"/>
          <p:nvPr/>
        </p:nvSpPr>
        <p:spPr>
          <a:xfrm>
            <a:off x="8438271" y="251351"/>
            <a:ext cx="329418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The bigger picture:</a:t>
            </a:r>
          </a:p>
          <a:p>
            <a:endParaRPr lang="en-GB" dirty="0"/>
          </a:p>
          <a:p>
            <a:r>
              <a:rPr lang="en-GB" dirty="0"/>
              <a:t>Career link:</a:t>
            </a:r>
          </a:p>
          <a:p>
            <a:r>
              <a:rPr lang="en-GB" dirty="0"/>
              <a:t>Sports coach/analyst</a:t>
            </a:r>
            <a:endParaRPr lang="en-US" dirty="0"/>
          </a:p>
          <a:p>
            <a:endParaRPr lang="en-US" dirty="0"/>
          </a:p>
          <a:p>
            <a:r>
              <a:rPr lang="en-GB" dirty="0"/>
              <a:t>Mathematician: William Spearman</a:t>
            </a:r>
          </a:p>
        </p:txBody>
      </p:sp>
    </p:spTree>
    <p:extLst>
      <p:ext uri="{BB962C8B-B14F-4D97-AF65-F5344CB8AC3E}">
        <p14:creationId xmlns:p14="http://schemas.microsoft.com/office/powerpoint/2010/main" val="1955853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FAD1CB-A943-4AA4-98D0-ACDEB906C165}"/>
              </a:ext>
            </a:extLst>
          </p:cNvPr>
          <p:cNvSpPr/>
          <p:nvPr/>
        </p:nvSpPr>
        <p:spPr>
          <a:xfrm>
            <a:off x="2660875" y="-20554"/>
            <a:ext cx="5903155" cy="502702"/>
          </a:xfrm>
          <a:prstGeom prst="rect">
            <a:avLst/>
          </a:prstGeom>
          <a:noFill/>
        </p:spPr>
        <p:txBody>
          <a:bodyPr wrap="none" lIns="132080" tIns="66040" rIns="132080" bIns="66040">
            <a:spAutoFit/>
          </a:bodyPr>
          <a:lstStyle/>
          <a:p>
            <a:pPr algn="ctr"/>
            <a:r>
              <a:rPr lang="en-US" sz="2400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Year 9 – Dealing with Data: Assessment Plan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CB9A6E-E90D-41E8-AD2D-6A0C767F502F}"/>
              </a:ext>
            </a:extLst>
          </p:cNvPr>
          <p:cNvSpPr txBox="1"/>
          <p:nvPr/>
        </p:nvSpPr>
        <p:spPr>
          <a:xfrm>
            <a:off x="139435" y="480353"/>
            <a:ext cx="11750215" cy="11695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M</a:t>
            </a:r>
            <a:r>
              <a:rPr lang="en-GB" sz="1400" b="1" dirty="0"/>
              <a:t>APs </a:t>
            </a:r>
            <a:r>
              <a:rPr lang="en-GB" sz="1400" dirty="0"/>
              <a:t>– Pupils will complete WOW zone tasks in lessons as well as end of topic tests.  The scores will be recorded and used to contribute towards grades which are reported home.</a:t>
            </a:r>
          </a:p>
          <a:p>
            <a:endParaRPr lang="en-US" sz="1400" dirty="0"/>
          </a:p>
          <a:p>
            <a:r>
              <a:rPr lang="en-US" sz="1400" b="1" dirty="0"/>
              <a:t>S</a:t>
            </a:r>
            <a:r>
              <a:rPr lang="en-GB" sz="1400" b="1" dirty="0" err="1"/>
              <a:t>ummative</a:t>
            </a:r>
            <a:r>
              <a:rPr lang="en-GB" sz="1400" b="1" dirty="0"/>
              <a:t> assessment </a:t>
            </a:r>
            <a:r>
              <a:rPr lang="en-GB" sz="1400" dirty="0"/>
              <a:t>– The knowledge from this unit will be tested as part of a 1 hour P2S exam which will be based on a combination of units covered in the assessment window.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1C08D8A-5FDD-4287-A708-1818B449F9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469525"/>
              </p:ext>
            </p:extLst>
          </p:nvPr>
        </p:nvGraphicFramePr>
        <p:xfrm>
          <a:off x="118065" y="2161516"/>
          <a:ext cx="11934500" cy="431343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870223">
                  <a:extLst>
                    <a:ext uri="{9D8B030D-6E8A-4147-A177-3AD203B41FA5}">
                      <a16:colId xmlns:a16="http://schemas.microsoft.com/office/drawing/2014/main" val="26545288"/>
                    </a:ext>
                  </a:extLst>
                </a:gridCol>
                <a:gridCol w="2307265">
                  <a:extLst>
                    <a:ext uri="{9D8B030D-6E8A-4147-A177-3AD203B41FA5}">
                      <a16:colId xmlns:a16="http://schemas.microsoft.com/office/drawing/2014/main" val="3735789182"/>
                    </a:ext>
                  </a:extLst>
                </a:gridCol>
                <a:gridCol w="2477387">
                  <a:extLst>
                    <a:ext uri="{9D8B030D-6E8A-4147-A177-3AD203B41FA5}">
                      <a16:colId xmlns:a16="http://schemas.microsoft.com/office/drawing/2014/main" val="3033360634"/>
                    </a:ext>
                  </a:extLst>
                </a:gridCol>
                <a:gridCol w="2892725">
                  <a:extLst>
                    <a:ext uri="{9D8B030D-6E8A-4147-A177-3AD203B41FA5}">
                      <a16:colId xmlns:a16="http://schemas.microsoft.com/office/drawing/2014/main" val="2709544202"/>
                    </a:ext>
                  </a:extLst>
                </a:gridCol>
                <a:gridCol w="2386900">
                  <a:extLst>
                    <a:ext uri="{9D8B030D-6E8A-4147-A177-3AD203B41FA5}">
                      <a16:colId xmlns:a16="http://schemas.microsoft.com/office/drawing/2014/main" val="3999962866"/>
                    </a:ext>
                  </a:extLst>
                </a:gridCol>
              </a:tblGrid>
              <a:tr h="26270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Assessment Milestones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175115"/>
                  </a:ext>
                </a:extLst>
              </a:tr>
              <a:tr h="363034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Emerging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Developing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Securing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Mastering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Excelling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251926"/>
                  </a:ext>
                </a:extLst>
              </a:tr>
              <a:tr h="3687698"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have basic knowledge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of ordering a set of integers and decimals.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must be have an understanding of and be able to recall the basics of :</a:t>
                      </a:r>
                    </a:p>
                    <a:p>
                      <a:endParaRPr lang="en-US" sz="1100" b="1" i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100" b="0" dirty="0"/>
                        <a:t>Calculating the mode, median, mean and range from a list of data</a:t>
                      </a:r>
                    </a:p>
                    <a:p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GB" sz="1100" b="0" dirty="0" err="1">
                          <a:solidFill>
                            <a:schemeClr val="tx1"/>
                          </a:solidFill>
                        </a:rPr>
                        <a:t>aming</a:t>
                      </a:r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 the different types of correlation</a:t>
                      </a:r>
                    </a:p>
                    <a:p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se a data collection sheet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must be able to recall the following content: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Drawing a stem and leaf diagram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Reading information from a scatter graph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Explain the difference between primary and secondary data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Design a questionnaire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should be able to recall all the content in the knowledge journey and demonstrate application through the following: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Calculating the mean from a frequency table</a:t>
                      </a:r>
                    </a:p>
                    <a:p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b="0" dirty="0" err="1">
                          <a:solidFill>
                            <a:schemeClr val="tx1"/>
                          </a:solidFill>
                        </a:rPr>
                        <a:t>Criticise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 a questionnaire</a:t>
                      </a:r>
                    </a:p>
                    <a:p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u="none" dirty="0">
                          <a:solidFill>
                            <a:schemeClr val="tx1"/>
                          </a:solidFill>
                        </a:rPr>
                        <a:t>Calculate the mean from a grouped frequency table</a:t>
                      </a:r>
                    </a:p>
                    <a:p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should be able to recall all the content in the knowledge journey and extend to the following: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chemeClr val="tx1"/>
                          </a:solidFill>
                        </a:rPr>
                        <a:t>Calculate the mean from a grouped frequency table</a:t>
                      </a:r>
                    </a:p>
                    <a:p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baseline="0" dirty="0">
                          <a:solidFill>
                            <a:schemeClr val="tx1"/>
                          </a:solidFill>
                        </a:rPr>
                        <a:t>Explain statistical bias and the impact of a sample size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b="0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dirty="0">
                          <a:solidFill>
                            <a:schemeClr val="tx1"/>
                          </a:solidFill>
                        </a:rPr>
                        <a:t>Read and interpret back to back stem and leaf diagrams</a:t>
                      </a:r>
                      <a:endParaRPr lang="en-GB" sz="11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b="0" i="1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</a:rPr>
                        <a:t>upils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</a:rPr>
                        <a:t> should also be able to use all vocabulary on the knowledge journey independently and in context.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034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801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794</TotalTime>
  <Words>613</Words>
  <Application>Microsoft Office PowerPoint</Application>
  <PresentationFormat>Widescreen</PresentationFormat>
  <Paragraphs>119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Vicki Dowd</dc:creator>
  <cp:lastModifiedBy>Pattison, Ryan</cp:lastModifiedBy>
  <cp:revision>69</cp:revision>
  <cp:lastPrinted>2020-10-22T11:00:40Z</cp:lastPrinted>
  <dcterms:created xsi:type="dcterms:W3CDTF">2019-12-19T05:38:14Z</dcterms:created>
  <dcterms:modified xsi:type="dcterms:W3CDTF">2022-07-01T12:30:03Z</dcterms:modified>
</cp:coreProperties>
</file>