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82" d="100"/>
          <a:sy n="82" d="100"/>
        </p:scale>
        <p:origin x="102"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01/07/2022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01/07/2022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01/07/2022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01/07/2022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907332" y="0"/>
            <a:ext cx="6138732" cy="872034"/>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 Expressions, Functions and Formulae: </a:t>
            </a:r>
          </a:p>
          <a:p>
            <a:pPr algn="ctr"/>
            <a:r>
              <a:rPr lang="en-US" sz="2400" b="1" u="sng" dirty="0">
                <a:ln w="0"/>
                <a:solidFill>
                  <a:srgbClr val="002060"/>
                </a:solidFill>
                <a:effectLst>
                  <a:outerShdw blurRad="38100" dist="25400" dir="5400000" algn="ctr" rotWithShape="0">
                    <a:srgbClr val="6E747A">
                      <a:alpha val="43000"/>
                    </a:srgbClr>
                  </a:outerShdw>
                </a:effectLst>
              </a:rPr>
              <a:t>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93656" y="882293"/>
            <a:ext cx="7348811" cy="1569660"/>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differences between expressions and formulae. They will look closely at expressions and how to simplify then and then this will then lead in to the pupils being able to write an example of an expression and formula or use them to substitute in to. </a:t>
            </a:r>
            <a:endParaRPr lang="en-GB" sz="1200" b="1" i="1" dirty="0"/>
          </a:p>
          <a:p>
            <a:r>
              <a:rPr lang="en-GB" sz="1200" b="1" i="1" dirty="0"/>
              <a:t>Prior knowledge (KS2 NC)</a:t>
            </a:r>
          </a:p>
          <a:p>
            <a:r>
              <a:rPr lang="en-GB" sz="1200" dirty="0"/>
              <a:t>Pupils should be introduced to the use of symbols and letters to represent variables and unknowns in mathematical situations that they already understand, such as:  missing numbers, lengths, coordinates and angles, formulae in mathematics and science, equivalent expressions (for example, a + b = b + a).</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422403439"/>
              </p:ext>
            </p:extLst>
          </p:nvPr>
        </p:nvGraphicFramePr>
        <p:xfrm>
          <a:off x="121134" y="2500532"/>
          <a:ext cx="11296283" cy="4251960"/>
        </p:xfrm>
        <a:graphic>
          <a:graphicData uri="http://schemas.openxmlformats.org/drawingml/2006/table">
            <a:tbl>
              <a:tblPr firstRow="1" bandRow="1">
                <a:tableStyleId>{5940675A-B579-460E-94D1-54222C63F5DA}</a:tableStyleId>
              </a:tblPr>
              <a:tblGrid>
                <a:gridCol w="5936272">
                  <a:extLst>
                    <a:ext uri="{9D8B030D-6E8A-4147-A177-3AD203B41FA5}">
                      <a16:colId xmlns:a16="http://schemas.microsoft.com/office/drawing/2014/main" val="3001272792"/>
                    </a:ext>
                  </a:extLst>
                </a:gridCol>
                <a:gridCol w="3324606">
                  <a:extLst>
                    <a:ext uri="{9D8B030D-6E8A-4147-A177-3AD203B41FA5}">
                      <a16:colId xmlns:a16="http://schemas.microsoft.com/office/drawing/2014/main" val="1897910160"/>
                    </a:ext>
                  </a:extLst>
                </a:gridCol>
                <a:gridCol w="2035405">
                  <a:extLst>
                    <a:ext uri="{9D8B030D-6E8A-4147-A177-3AD203B41FA5}">
                      <a16:colId xmlns:a16="http://schemas.microsoft.com/office/drawing/2014/main" val="3498275268"/>
                    </a:ext>
                  </a:extLst>
                </a:gridCol>
              </a:tblGrid>
              <a:tr h="3891846">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Expression means n</a:t>
                      </a:r>
                      <a:r>
                        <a:rPr lang="en-GB" sz="1200" b="0" i="0" kern="1200" dirty="0">
                          <a:solidFill>
                            <a:schemeClr val="tx1"/>
                          </a:solidFill>
                          <a:effectLst/>
                          <a:latin typeface="+mn-lt"/>
                          <a:ea typeface="+mn-ea"/>
                          <a:cs typeface="+mn-cs"/>
                        </a:rPr>
                        <a:t>umbers, symbols and operators (such as + and ×) grouped together that show the value of something.</a:t>
                      </a:r>
                    </a:p>
                    <a:p>
                      <a:pPr marL="0" indent="0" algn="l">
                        <a:buFont typeface="Arial" panose="020B0604020202020204" pitchFamily="34" charset="0"/>
                        <a:buNone/>
                      </a:pPr>
                      <a:endParaRPr lang="en-GB" sz="1200" b="0" i="0" kern="1200" dirty="0">
                        <a:solidFill>
                          <a:schemeClr val="tx1"/>
                        </a:solidFill>
                        <a:effectLst/>
                        <a:latin typeface="+mn-lt"/>
                        <a:ea typeface="+mn-ea"/>
                        <a:cs typeface="+mn-cs"/>
                      </a:endParaRPr>
                    </a:p>
                    <a:p>
                      <a:pPr marL="0" indent="0" algn="l">
                        <a:buFont typeface="Arial" panose="020B0604020202020204" pitchFamily="34" charset="0"/>
                        <a:buNone/>
                      </a:pPr>
                      <a:r>
                        <a:rPr lang="en-GB" sz="1200" b="0" i="0" kern="1200" dirty="0">
                          <a:solidFill>
                            <a:schemeClr val="tx1"/>
                          </a:solidFill>
                          <a:effectLst/>
                          <a:latin typeface="+mn-lt"/>
                          <a:ea typeface="+mn-ea"/>
                          <a:cs typeface="+mn-cs"/>
                        </a:rPr>
                        <a:t>A formula is a group of mathematical symbols that express a relationship or that are used to solve a problem, or a way to make something.</a:t>
                      </a:r>
                    </a:p>
                    <a:p>
                      <a:pPr marL="0" indent="0" algn="l">
                        <a:buFont typeface="Arial" panose="020B0604020202020204" pitchFamily="34" charset="0"/>
                        <a:buNone/>
                      </a:pPr>
                      <a:endParaRPr lang="en-GB" sz="1200" b="0" i="0" kern="1200" dirty="0">
                        <a:solidFill>
                          <a:schemeClr val="tx1"/>
                        </a:solidFill>
                        <a:effectLst/>
                        <a:latin typeface="+mn-lt"/>
                        <a:ea typeface="+mn-ea"/>
                        <a:cs typeface="+mn-cs"/>
                      </a:endParaRPr>
                    </a:p>
                    <a:p>
                      <a:pPr marL="0" indent="0" algn="l">
                        <a:buFont typeface="Arial" panose="020B0604020202020204" pitchFamily="34" charset="0"/>
                        <a:buNone/>
                      </a:pPr>
                      <a:r>
                        <a:rPr lang="en-GB" sz="1200" b="0" i="0" kern="1200" dirty="0">
                          <a:solidFill>
                            <a:schemeClr val="tx1"/>
                          </a:solidFill>
                          <a:effectLst/>
                          <a:latin typeface="+mn-lt"/>
                          <a:ea typeface="+mn-ea"/>
                          <a:cs typeface="+mn-cs"/>
                        </a:rPr>
                        <a:t>Once pupils are familiar with the definitions of expression and formula they then need to use this knowledge to write down examples of these from word problems/statements.</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Pupils need to be able to use a function machine to calculate an input or output. This will eventually lead on to substituting values into an expression or a formula.</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Pupils need to be able to recognise what a ‘term’ is and then be able to use this to collect like terms/simplify an expression.</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1" u="none" baseline="0" dirty="0">
                        <a:solidFill>
                          <a:srgbClr val="002060"/>
                        </a:solidFill>
                      </a:endParaRP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rgbClr val="002060"/>
                          </a:solidFill>
                        </a:rPr>
                        <a:t>Expanding brackets (single and double)</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Factorising expressions by finding the HCF</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rgbClr val="002060"/>
                          </a:solidFill>
                        </a:rPr>
                        <a:t>Expression </a:t>
                      </a:r>
                    </a:p>
                    <a:p>
                      <a:pPr marL="0" indent="0" algn="l">
                        <a:buFont typeface="Arial" panose="020B0604020202020204" pitchFamily="34" charset="0"/>
                        <a:buNone/>
                      </a:pPr>
                      <a:r>
                        <a:rPr lang="en-GB" sz="1100" b="0" u="none" dirty="0">
                          <a:solidFill>
                            <a:srgbClr val="002060"/>
                          </a:solidFill>
                        </a:rPr>
                        <a:t>Formula</a:t>
                      </a:r>
                    </a:p>
                    <a:p>
                      <a:pPr marL="0" indent="0" algn="l">
                        <a:buFont typeface="Arial" panose="020B0604020202020204" pitchFamily="34" charset="0"/>
                        <a:buNone/>
                      </a:pPr>
                      <a:r>
                        <a:rPr lang="en-GB" sz="1100" b="0" u="none" dirty="0">
                          <a:solidFill>
                            <a:srgbClr val="002060"/>
                          </a:solidFill>
                        </a:rPr>
                        <a:t>Substitute (etymology)</a:t>
                      </a:r>
                    </a:p>
                    <a:p>
                      <a:pPr marL="0" indent="0" algn="l">
                        <a:buFont typeface="Arial" panose="020B0604020202020204" pitchFamily="34" charset="0"/>
                        <a:buNone/>
                      </a:pPr>
                      <a:r>
                        <a:rPr lang="en-GB" sz="1100" b="0" u="none" dirty="0">
                          <a:solidFill>
                            <a:srgbClr val="002060"/>
                          </a:solidFill>
                        </a:rPr>
                        <a:t>Term</a:t>
                      </a:r>
                    </a:p>
                    <a:p>
                      <a:pPr marL="0" indent="0" algn="l">
                        <a:buFont typeface="Arial" panose="020B0604020202020204" pitchFamily="34" charset="0"/>
                        <a:buNone/>
                      </a:pPr>
                      <a:r>
                        <a:rPr lang="en-GB" sz="1100" b="0" u="none" dirty="0">
                          <a:solidFill>
                            <a:srgbClr val="002060"/>
                          </a:solidFill>
                        </a:rPr>
                        <a:t>Simplify</a:t>
                      </a:r>
                    </a:p>
                    <a:p>
                      <a:pPr marL="0" indent="0" algn="l">
                        <a:buFont typeface="Arial" panose="020B0604020202020204" pitchFamily="34" charset="0"/>
                        <a:buNone/>
                      </a:pPr>
                      <a:r>
                        <a:rPr lang="en-GB" sz="1100" b="0" u="none" dirty="0">
                          <a:solidFill>
                            <a:srgbClr val="002060"/>
                          </a:solidFill>
                        </a:rPr>
                        <a:t>Collect</a:t>
                      </a:r>
                    </a:p>
                    <a:p>
                      <a:pPr marL="0" indent="0" algn="l">
                        <a:buFont typeface="Arial" panose="020B0604020202020204" pitchFamily="34" charset="0"/>
                        <a:buNone/>
                      </a:pPr>
                      <a:r>
                        <a:rPr lang="en-GB" sz="1100" b="0" u="none" dirty="0">
                          <a:solidFill>
                            <a:srgbClr val="002060"/>
                          </a:solidFill>
                        </a:rPr>
                        <a:t>Function machine</a:t>
                      </a:r>
                    </a:p>
                    <a:p>
                      <a:pPr marL="0" indent="0" algn="l">
                        <a:buFont typeface="Arial" panose="020B0604020202020204" pitchFamily="34" charset="0"/>
                        <a:buNone/>
                      </a:pPr>
                      <a:r>
                        <a:rPr lang="en-GB" sz="1100" b="0" u="none" dirty="0">
                          <a:solidFill>
                            <a:srgbClr val="002060"/>
                          </a:solidFill>
                        </a:rPr>
                        <a:t>Input </a:t>
                      </a:r>
                    </a:p>
                    <a:p>
                      <a:pPr marL="0" indent="0" algn="l">
                        <a:buFont typeface="Arial" panose="020B0604020202020204" pitchFamily="34" charset="0"/>
                        <a:buNone/>
                      </a:pPr>
                      <a:r>
                        <a:rPr lang="en-GB" sz="1100" b="0" u="none" dirty="0">
                          <a:solidFill>
                            <a:srgbClr val="002060"/>
                          </a:solidFill>
                        </a:rPr>
                        <a:t>Output</a:t>
                      </a:r>
                    </a:p>
                    <a:p>
                      <a:pPr marL="0" indent="0" algn="l">
                        <a:buFont typeface="Arial" panose="020B0604020202020204" pitchFamily="34" charset="0"/>
                        <a:buNone/>
                      </a:pPr>
                      <a:endParaRPr lang="en-GB" sz="1100" b="1" u="sng" dirty="0">
                        <a:solidFill>
                          <a:srgbClr val="002060"/>
                        </a:solidFill>
                      </a:endParaRPr>
                    </a:p>
                  </a:txBody>
                  <a:tcPr/>
                </a:tc>
                <a:tc>
                  <a:txBody>
                    <a:bodyPr/>
                    <a:lstStyle/>
                    <a:p>
                      <a:pPr algn="l"/>
                      <a:r>
                        <a:rPr lang="en-GB" sz="1100" b="1" u="sng" dirty="0">
                          <a:solidFill>
                            <a:srgbClr val="002060"/>
                          </a:solidFill>
                        </a:rPr>
                        <a:t>Assessment</a:t>
                      </a:r>
                    </a:p>
                    <a:p>
                      <a:pPr algn="l"/>
                      <a:endParaRPr lang="en-GB" sz="1100" b="1" u="sng" dirty="0">
                        <a:solidFill>
                          <a:srgbClr val="002060"/>
                        </a:solidFill>
                      </a:endParaRPr>
                    </a:p>
                    <a:p>
                      <a:pPr algn="l"/>
                      <a:r>
                        <a:rPr lang="en-GB" sz="1100" b="1" u="sng" dirty="0">
                          <a:solidFill>
                            <a:srgbClr val="002060"/>
                          </a:solidFill>
                        </a:rPr>
                        <a:t>WOW zone tasks</a:t>
                      </a:r>
                    </a:p>
                    <a:p>
                      <a:pPr algn="ctr"/>
                      <a:endParaRPr lang="en-GB" sz="1100" b="1" u="sng" dirty="0">
                        <a:solidFill>
                          <a:srgbClr val="002060"/>
                        </a:solidFill>
                      </a:endParaRPr>
                    </a:p>
                    <a:p>
                      <a:pPr algn="l"/>
                      <a:r>
                        <a:rPr lang="en-GB" sz="1100" b="0" u="none" dirty="0">
                          <a:solidFill>
                            <a:srgbClr val="002060"/>
                          </a:solidFill>
                        </a:rPr>
                        <a:t>Goal Free Problem – Substituting into an expression/formula exam questions</a:t>
                      </a:r>
                    </a:p>
                    <a:p>
                      <a:pPr algn="l"/>
                      <a:endParaRPr lang="en-GB" sz="1100" b="0" u="none" dirty="0">
                        <a:solidFill>
                          <a:srgbClr val="002060"/>
                        </a:solidFill>
                      </a:endParaRPr>
                    </a:p>
                    <a:p>
                      <a:pPr algn="l"/>
                      <a:r>
                        <a:rPr lang="en-GB" sz="1100" b="0" u="none" dirty="0">
                          <a:solidFill>
                            <a:srgbClr val="002060"/>
                          </a:solidFill>
                        </a:rPr>
                        <a:t>End of Unit tests.</a:t>
                      </a:r>
                    </a:p>
                    <a:p>
                      <a:pPr algn="l"/>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ctr"/>
                      <a:endParaRPr lang="en-GB" sz="1100" b="1" u="sng" dirty="0">
                        <a:solidFill>
                          <a:srgbClr val="002060"/>
                        </a:solidFill>
                      </a:endParaRPr>
                    </a:p>
                    <a:p>
                      <a:pPr algn="l"/>
                      <a:r>
                        <a:rPr lang="en-GB" sz="1100" b="0" u="none" dirty="0">
                          <a:solidFill>
                            <a:srgbClr val="002060"/>
                          </a:solidFill>
                        </a:rPr>
                        <a:t>KS4 – Knowing the difference between equations, formulae and expressions then forming/solving.</a:t>
                      </a: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969770"/>
          </a:xfrm>
          <a:prstGeom prst="rect">
            <a:avLst/>
          </a:prstGeom>
          <a:noFill/>
        </p:spPr>
        <p:txBody>
          <a:bodyPr wrap="square" rtlCol="0">
            <a:spAutoFit/>
          </a:bodyPr>
          <a:lstStyle/>
          <a:p>
            <a:r>
              <a:rPr lang="en-GB" sz="1400" b="1" u="sng" dirty="0"/>
              <a:t>The bigger picture:</a:t>
            </a:r>
          </a:p>
          <a:p>
            <a:endParaRPr lang="en-GB" dirty="0"/>
          </a:p>
          <a:p>
            <a:r>
              <a:rPr lang="en-GB" dirty="0"/>
              <a:t>Career link – Computer programmer</a:t>
            </a:r>
          </a:p>
          <a:p>
            <a:endParaRPr lang="en-US" dirty="0"/>
          </a:p>
          <a:p>
            <a:r>
              <a:rPr lang="en-GB" dirty="0"/>
              <a:t>Mathematician: Sofia </a:t>
            </a:r>
            <a:r>
              <a:rPr lang="en-GB" dirty="0" err="1"/>
              <a:t>Kovalevskaya</a:t>
            </a:r>
            <a:endParaRPr lang="en-US" dirty="0"/>
          </a:p>
        </p:txBody>
      </p:sp>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475323" y="-20554"/>
            <a:ext cx="8274253"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 Expressions, Functions and Formulae: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WOW zone tasks in lessons as well as end of topic tests.  This scores will be recorded and used to contribute towards grades which are reported home.</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622061302"/>
              </p:ext>
            </p:extLst>
          </p:nvPr>
        </p:nvGraphicFramePr>
        <p:xfrm>
          <a:off x="118065" y="2161516"/>
          <a:ext cx="11934500" cy="4313439"/>
        </p:xfrm>
        <a:graphic>
          <a:graphicData uri="http://schemas.openxmlformats.org/drawingml/2006/table">
            <a:tbl>
              <a:tblPr firstRow="1" bandRow="1">
                <a:tableStyleId>{69CF1AB2-1976-4502-BF36-3FF5EA218861}</a:tableStyleId>
              </a:tblPr>
              <a:tblGrid>
                <a:gridCol w="1870223">
                  <a:extLst>
                    <a:ext uri="{9D8B030D-6E8A-4147-A177-3AD203B41FA5}">
                      <a16:colId xmlns:a16="http://schemas.microsoft.com/office/drawing/2014/main" val="26545288"/>
                    </a:ext>
                  </a:extLst>
                </a:gridCol>
                <a:gridCol w="2307265">
                  <a:extLst>
                    <a:ext uri="{9D8B030D-6E8A-4147-A177-3AD203B41FA5}">
                      <a16:colId xmlns:a16="http://schemas.microsoft.com/office/drawing/2014/main" val="3735789182"/>
                    </a:ext>
                  </a:extLst>
                </a:gridCol>
                <a:gridCol w="2477387">
                  <a:extLst>
                    <a:ext uri="{9D8B030D-6E8A-4147-A177-3AD203B41FA5}">
                      <a16:colId xmlns:a16="http://schemas.microsoft.com/office/drawing/2014/main" val="3033360634"/>
                    </a:ext>
                  </a:extLst>
                </a:gridCol>
                <a:gridCol w="2892725">
                  <a:extLst>
                    <a:ext uri="{9D8B030D-6E8A-4147-A177-3AD203B41FA5}">
                      <a16:colId xmlns:a16="http://schemas.microsoft.com/office/drawing/2014/main" val="2709544202"/>
                    </a:ext>
                  </a:extLst>
                </a:gridCol>
                <a:gridCol w="2386900">
                  <a:extLst>
                    <a:ext uri="{9D8B030D-6E8A-4147-A177-3AD203B41FA5}">
                      <a16:colId xmlns:a16="http://schemas.microsoft.com/office/drawing/2014/main" val="3999962866"/>
                    </a:ext>
                  </a:extLst>
                </a:gridCol>
              </a:tblGrid>
              <a:tr h="262707">
                <a:tc gridSpan="5">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tc>
                  <a:txBody>
                    <a:bodyPr/>
                    <a:lstStyle/>
                    <a:p>
                      <a:r>
                        <a:rPr lang="en-US" sz="1100" dirty="0">
                          <a:solidFill>
                            <a:schemeClr val="tx1"/>
                          </a:solidFill>
                        </a:rPr>
                        <a:t>Excelling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 </a:t>
                      </a:r>
                      <a:r>
                        <a:rPr lang="en-US" sz="1100" b="1" dirty="0">
                          <a:solidFill>
                            <a:schemeClr val="tx1"/>
                          </a:solidFill>
                        </a:rPr>
                        <a:t>that a letter represents a numerical value.</a:t>
                      </a:r>
                      <a:endParaRPr lang="en-US" sz="1100" dirty="0">
                        <a:solidFill>
                          <a:schemeClr val="tx1"/>
                        </a:solidFill>
                      </a:endParaRPr>
                    </a:p>
                    <a:p>
                      <a:endParaRPr lang="en-US" sz="1100" dirty="0">
                        <a:solidFill>
                          <a:schemeClr val="tx1"/>
                        </a:solidFill>
                      </a:endParaRPr>
                    </a:p>
                  </a:txBody>
                  <a:tcPr/>
                </a:tc>
                <a:tc>
                  <a:txBody>
                    <a:bodyPr/>
                    <a:lstStyle/>
                    <a:p>
                      <a:r>
                        <a:rPr lang="en-US" sz="1100" b="1" i="1" dirty="0">
                          <a:solidFill>
                            <a:schemeClr val="tx1"/>
                          </a:solidFill>
                        </a:rPr>
                        <a:t>Pupils must be have an understanding of and be able to recall the basics of :</a:t>
                      </a:r>
                    </a:p>
                    <a:p>
                      <a:endParaRPr lang="en-US" sz="1100" b="1" i="1" dirty="0">
                        <a:solidFill>
                          <a:schemeClr val="tx1"/>
                        </a:solidFill>
                      </a:endParaRPr>
                    </a:p>
                    <a:p>
                      <a:r>
                        <a:rPr lang="en-GB" sz="1100" b="1" dirty="0"/>
                        <a:t>Missing numbers</a:t>
                      </a:r>
                    </a:p>
                    <a:p>
                      <a:endParaRPr lang="en-GB" sz="1100" b="1" dirty="0"/>
                    </a:p>
                    <a:p>
                      <a:r>
                        <a:rPr lang="en-GB" sz="1100" b="1" dirty="0"/>
                        <a:t>Lengths</a:t>
                      </a:r>
                    </a:p>
                    <a:p>
                      <a:endParaRPr lang="en-GB" sz="1100" b="1" dirty="0"/>
                    </a:p>
                    <a:p>
                      <a:r>
                        <a:rPr lang="en-GB" sz="1100" b="1" dirty="0"/>
                        <a:t>Coordinates and angles</a:t>
                      </a:r>
                    </a:p>
                    <a:p>
                      <a:endParaRPr lang="en-GB" sz="1100" b="1" dirty="0"/>
                    </a:p>
                    <a:p>
                      <a:r>
                        <a:rPr lang="en-GB" sz="1100" b="1" dirty="0"/>
                        <a:t>Formulae in mathematics and science</a:t>
                      </a:r>
                    </a:p>
                    <a:p>
                      <a:endParaRPr lang="en-GB" sz="1100" b="1" dirty="0"/>
                    </a:p>
                    <a:p>
                      <a:r>
                        <a:rPr lang="en-GB" sz="1100" b="1" dirty="0"/>
                        <a:t>Equivalent expressions (</a:t>
                      </a:r>
                      <a:r>
                        <a:rPr lang="en-GB" sz="1100" b="1"/>
                        <a:t>for example a </a:t>
                      </a:r>
                      <a:r>
                        <a:rPr lang="en-GB" sz="1100" b="1" dirty="0"/>
                        <a:t>+ b = b + a)</a:t>
                      </a:r>
                      <a:endParaRPr lang="en-GB" sz="1100" b="1"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i="0" u="none" kern="1200" baseline="0" dirty="0">
                          <a:solidFill>
                            <a:schemeClr val="tx1"/>
                          </a:solidFill>
                          <a:effectLst/>
                          <a:latin typeface="+mn-lt"/>
                          <a:ea typeface="+mn-ea"/>
                          <a:cs typeface="+mn-cs"/>
                        </a:rPr>
                        <a:t>Pupils need to be able to recognise what a ‘term’ is and then be able to use this to collect like terms/simplify an expression.</a:t>
                      </a:r>
                    </a:p>
                    <a:p>
                      <a:endParaRPr lang="en-US" sz="11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i="0" u="none" kern="1200" baseline="0" dirty="0">
                          <a:solidFill>
                            <a:schemeClr val="tx1"/>
                          </a:solidFill>
                          <a:effectLst/>
                          <a:latin typeface="+mn-lt"/>
                          <a:ea typeface="+mn-ea"/>
                          <a:cs typeface="+mn-cs"/>
                        </a:rPr>
                        <a:t>Pupils need to be able to use a function machine to calculate an input or output. This will eventually lead on to substituting values into an expression or a formula.</a:t>
                      </a:r>
                    </a:p>
                    <a:p>
                      <a:endParaRPr lang="en-US" sz="1100" dirty="0">
                        <a:solidFill>
                          <a:schemeClr val="tx1"/>
                        </a:solidFill>
                      </a:endParaRPr>
                    </a:p>
                    <a:p>
                      <a:pPr marL="0" indent="0" algn="l">
                        <a:buFont typeface="Arial" panose="020B0604020202020204" pitchFamily="34" charset="0"/>
                        <a:buNone/>
                      </a:pPr>
                      <a:r>
                        <a:rPr lang="en-GB" sz="1100" b="1" u="none" dirty="0">
                          <a:solidFill>
                            <a:schemeClr val="tx1"/>
                          </a:solidFill>
                        </a:rPr>
                        <a:t>Expanding single brackets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none" dirty="0">
                          <a:solidFill>
                            <a:schemeClr val="tx1"/>
                          </a:solidFill>
                        </a:rPr>
                        <a:t>Factorising expressions</a:t>
                      </a: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 through the following:</a:t>
                      </a:r>
                    </a:p>
                    <a:p>
                      <a:endParaRPr lang="en-US" sz="1100" dirty="0">
                        <a:solidFill>
                          <a:schemeClr val="tx1"/>
                        </a:solidFill>
                      </a:endParaRPr>
                    </a:p>
                    <a:p>
                      <a:r>
                        <a:rPr lang="en-US" sz="1100" b="1" dirty="0">
                          <a:solidFill>
                            <a:schemeClr val="tx1"/>
                          </a:solidFill>
                        </a:rPr>
                        <a:t>Writing expressions from worded problems</a:t>
                      </a:r>
                    </a:p>
                    <a:p>
                      <a:endParaRPr lang="en-US" sz="1100" dirty="0">
                        <a:solidFill>
                          <a:schemeClr val="tx1"/>
                        </a:solidFill>
                      </a:endParaRPr>
                    </a:p>
                    <a:p>
                      <a:r>
                        <a:rPr lang="en-US" sz="1100" b="1" dirty="0">
                          <a:solidFill>
                            <a:schemeClr val="tx1"/>
                          </a:solidFill>
                        </a:rPr>
                        <a:t>Forming expressions</a:t>
                      </a:r>
                    </a:p>
                    <a:p>
                      <a:endParaRPr lang="en-US" sz="1100" b="1" dirty="0">
                        <a:solidFill>
                          <a:schemeClr val="tx1"/>
                        </a:solidFill>
                      </a:endParaRPr>
                    </a:p>
                    <a:p>
                      <a:r>
                        <a:rPr lang="en-US" sz="1100" b="1" dirty="0">
                          <a:solidFill>
                            <a:schemeClr val="tx1"/>
                          </a:solidFill>
                        </a:rPr>
                        <a:t>Substitution into expressions</a:t>
                      </a:r>
                    </a:p>
                    <a:p>
                      <a:endParaRPr lang="en-US" sz="1100" b="1" dirty="0">
                        <a:solidFill>
                          <a:schemeClr val="tx1"/>
                        </a:solidFill>
                      </a:endParaRPr>
                    </a:p>
                    <a:p>
                      <a:r>
                        <a:rPr lang="en-US" sz="1100" b="1" dirty="0">
                          <a:solidFill>
                            <a:schemeClr val="tx1"/>
                          </a:solidFill>
                        </a:rPr>
                        <a:t>Substitution into formulae </a:t>
                      </a:r>
                    </a:p>
                    <a:p>
                      <a:endParaRPr lang="en-US" sz="1100" b="1" dirty="0">
                        <a:solidFill>
                          <a:schemeClr val="tx1"/>
                        </a:solidFill>
                      </a:endParaRPr>
                    </a:p>
                    <a:p>
                      <a:r>
                        <a:rPr lang="en-US" sz="1100" b="1" dirty="0">
                          <a:solidFill>
                            <a:schemeClr val="tx1"/>
                          </a:solidFill>
                        </a:rPr>
                        <a:t>Rearranging formulae</a:t>
                      </a:r>
                    </a:p>
                    <a:p>
                      <a:endParaRPr lang="en-US" sz="1100" b="1" dirty="0">
                        <a:solidFill>
                          <a:schemeClr val="tx1"/>
                        </a:solidFill>
                      </a:endParaRPr>
                    </a:p>
                    <a:p>
                      <a:endParaRPr lang="en-US" sz="1100" b="1" dirty="0">
                        <a:solidFill>
                          <a:schemeClr val="tx1"/>
                        </a:solidFill>
                      </a:endParaRPr>
                    </a:p>
                    <a:p>
                      <a:endParaRPr lang="en-US" sz="1100" b="1" dirty="0">
                        <a:solidFill>
                          <a:schemeClr val="tx1"/>
                        </a:solidFill>
                      </a:endParaRPr>
                    </a:p>
                    <a:p>
                      <a:endParaRPr lang="en-US" sz="1100" b="1" dirty="0">
                        <a:solidFill>
                          <a:schemeClr val="tx1"/>
                        </a:solidFill>
                      </a:endParaRPr>
                    </a:p>
                    <a:p>
                      <a:endParaRPr lang="en-US" sz="1100" b="1" dirty="0">
                        <a:solidFill>
                          <a:schemeClr val="tx1"/>
                        </a:solidFill>
                      </a:endParaRPr>
                    </a:p>
                    <a:p>
                      <a:endParaRPr lang="en-US" sz="1100" dirty="0">
                        <a:solidFill>
                          <a:schemeClr val="tx1"/>
                        </a:solidFill>
                      </a:endParaRPr>
                    </a:p>
                    <a:p>
                      <a:endParaRPr lang="en-US" sz="11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dirty="0">
                          <a:solidFill>
                            <a:schemeClr val="tx1"/>
                          </a:solidFill>
                        </a:rPr>
                        <a:t>Pupils should be able to recall all the content in the knowledge journey and extend to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p>
                      <a:pPr marL="0" indent="0" algn="l">
                        <a:buFont typeface="Arial" panose="020B0604020202020204" pitchFamily="34" charset="0"/>
                        <a:buNone/>
                      </a:pPr>
                      <a:r>
                        <a:rPr lang="en-GB" sz="1100" b="1" u="none" dirty="0">
                          <a:solidFill>
                            <a:schemeClr val="tx1"/>
                          </a:solidFill>
                        </a:rPr>
                        <a:t>Expanding double and triple brackets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none" dirty="0">
                          <a:solidFill>
                            <a:schemeClr val="tx1"/>
                          </a:solidFill>
                        </a:rPr>
                        <a:t>Factorising quadratics.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none" dirty="0">
                        <a:solidFill>
                          <a:schemeClr val="tx1"/>
                        </a:solidFill>
                      </a:endParaRPr>
                    </a:p>
                    <a:p>
                      <a:pPr marL="0" indent="0" algn="l">
                        <a:buFont typeface="Arial" panose="020B0604020202020204" pitchFamily="34" charset="0"/>
                        <a:buNone/>
                      </a:pPr>
                      <a:r>
                        <a:rPr lang="en-GB" sz="1100" b="1" u="none" dirty="0">
                          <a:solidFill>
                            <a:schemeClr val="tx1"/>
                          </a:solidFill>
                        </a:rPr>
                        <a:t>Factorising expressions by finding the HCF</a:t>
                      </a:r>
                    </a:p>
                    <a:p>
                      <a:endParaRPr lang="en-US" sz="1100" dirty="0">
                        <a:solidFill>
                          <a:schemeClr val="tx1"/>
                        </a:solidFill>
                      </a:endParaRPr>
                    </a:p>
                    <a:p>
                      <a:r>
                        <a:rPr lang="en-US" sz="1100" b="1" i="1" dirty="0">
                          <a:solidFill>
                            <a:schemeClr val="tx1"/>
                          </a:solidFill>
                        </a:rPr>
                        <a:t>P</a:t>
                      </a:r>
                      <a:r>
                        <a:rPr lang="en-GB" sz="1100" b="1" i="1" dirty="0" err="1">
                          <a:solidFill>
                            <a:schemeClr val="tx1"/>
                          </a:solidFill>
                        </a:rPr>
                        <a:t>upils</a:t>
                      </a:r>
                      <a:r>
                        <a:rPr lang="en-GB" sz="1100" b="1" i="1" dirty="0">
                          <a:solidFill>
                            <a:schemeClr val="tx1"/>
                          </a:solidFill>
                        </a:rPr>
                        <a:t> should also be able to use all vocabulary on the knowledge journey independently and in context.</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706</TotalTime>
  <Words>664</Words>
  <Application>Microsoft Office PowerPoint</Application>
  <PresentationFormat>Widescreen</PresentationFormat>
  <Paragraphs>116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Pattison, Ryan</cp:lastModifiedBy>
  <cp:revision>62</cp:revision>
  <cp:lastPrinted>2020-10-22T11:00:40Z</cp:lastPrinted>
  <dcterms:created xsi:type="dcterms:W3CDTF">2019-12-19T05:38:14Z</dcterms:created>
  <dcterms:modified xsi:type="dcterms:W3CDTF">2022-07-01T12:15:28Z</dcterms:modified>
</cp:coreProperties>
</file>