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174" y="6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861ED82-0796-4CAC-AAAA-3F73B1582764}" type="datetimeFigureOut">
              <a:rPr lang="en-GB" smtClean="0"/>
              <a:t>05/09/2022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332477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861ED82-0796-4CAC-AAAA-3F73B1582764}" type="datetimeFigureOut">
              <a:rPr lang="en-GB" smtClean="0"/>
              <a:t>05/09/2022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4103144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861ED82-0796-4CAC-AAAA-3F73B1582764}" type="datetimeFigureOut">
              <a:rPr lang="en-GB" smtClean="0"/>
              <a:t>05/09/2022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3709670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861ED82-0796-4CAC-AAAA-3F73B1582764}" type="datetimeFigureOut">
              <a:rPr lang="en-GB" smtClean="0"/>
              <a:t>05/09/2022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316584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61ED82-0796-4CAC-AAAA-3F73B1582764}" type="datetimeFigureOut">
              <a:rPr lang="en-GB" smtClean="0"/>
              <a:t>05/09/2022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3656745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861ED82-0796-4CAC-AAAA-3F73B1582764}" type="datetimeFigureOut">
              <a:rPr lang="en-GB" smtClean="0"/>
              <a:t>05/09/2022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3764745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861ED82-0796-4CAC-AAAA-3F73B1582764}" type="datetimeFigureOut">
              <a:rPr lang="en-GB" smtClean="0"/>
              <a:t>05/09/2022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25537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861ED82-0796-4CAC-AAAA-3F73B1582764}" type="datetimeFigureOut">
              <a:rPr lang="en-GB" smtClean="0"/>
              <a:t>05/09/2022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742694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61ED82-0796-4CAC-AAAA-3F73B1582764}" type="datetimeFigureOut">
              <a:rPr lang="en-GB" smtClean="0"/>
              <a:t>05/09/2022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2602396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861ED82-0796-4CAC-AAAA-3F73B1582764}" type="datetimeFigureOut">
              <a:rPr lang="en-GB" smtClean="0"/>
              <a:t>05/09/2022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3856744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861ED82-0796-4CAC-AAAA-3F73B1582764}" type="datetimeFigureOut">
              <a:rPr lang="en-GB" smtClean="0"/>
              <a:t>05/09/2022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CA4044-F0B9-4CE7-9EDF-2D99D6547B19}" type="slidenum">
              <a:rPr lang="en-GB" smtClean="0"/>
              <a:t>‹#›</a:t>
            </a:fld>
            <a:endParaRPr lang="en-GB"/>
          </a:p>
        </p:txBody>
      </p:sp>
    </p:spTree>
    <p:extLst>
      <p:ext uri="{BB962C8B-B14F-4D97-AF65-F5344CB8AC3E}">
        <p14:creationId xmlns:p14="http://schemas.microsoft.com/office/powerpoint/2010/main" val="4069714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61ED82-0796-4CAC-AAAA-3F73B1582764}" type="datetimeFigureOut">
              <a:rPr lang="en-GB" smtClean="0"/>
              <a:t>05/09/2022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CA4044-F0B9-4CE7-9EDF-2D99D6547B19}" type="slidenum">
              <a:rPr lang="en-GB" smtClean="0"/>
              <a:t>‹#›</a:t>
            </a:fld>
            <a:endParaRPr lang="en-GB"/>
          </a:p>
        </p:txBody>
      </p:sp>
    </p:spTree>
    <p:extLst>
      <p:ext uri="{BB962C8B-B14F-4D97-AF65-F5344CB8AC3E}">
        <p14:creationId xmlns:p14="http://schemas.microsoft.com/office/powerpoint/2010/main" val="983740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918656" y="30668"/>
            <a:ext cx="8587256" cy="410369"/>
          </a:xfrm>
          <a:prstGeom prst="rect">
            <a:avLst/>
          </a:prstGeom>
          <a:noFill/>
        </p:spPr>
        <p:txBody>
          <a:bodyPr wrap="square" lIns="132080" tIns="66040" rIns="132080" bIns="66040">
            <a:spAutoFit/>
          </a:bodyPr>
          <a:lstStyle/>
          <a:p>
            <a:pPr algn="ctr"/>
            <a:r>
              <a:rPr lang="en-US" b="1" u="sng" dirty="0">
                <a:ln w="0"/>
                <a:solidFill>
                  <a:srgbClr val="002060"/>
                </a:solidFill>
                <a:effectLst>
                  <a:outerShdw blurRad="38100" dist="25400" dir="5400000" algn="ctr" rotWithShape="0">
                    <a:srgbClr val="6E747A">
                      <a:alpha val="43000"/>
                    </a:srgbClr>
                  </a:outerShdw>
                </a:effectLst>
              </a:rPr>
              <a:t>Year 9 - Indices and Standard Form: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451406"/>
            <a:ext cx="7786248" cy="1846659"/>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 </a:t>
            </a:r>
          </a:p>
          <a:p>
            <a:endParaRPr lang="en-GB" sz="1200" b="1" dirty="0"/>
          </a:p>
          <a:p>
            <a:r>
              <a:rPr lang="en-GB" sz="1000" b="1" i="1" dirty="0"/>
              <a:t>Students will learn how to perform various operations involving fractions.  These will involve improper fractions and mixed numbers.  Students will also learn the various index laws and how to simplify numbers with a similar base. Students will have to convert ordinary numbers into standard form and number in standard form back to ordinary numbers.  This will enable them to use various operations involving standard form. </a:t>
            </a:r>
          </a:p>
          <a:p>
            <a:endParaRPr lang="en-GB" sz="1200" b="1" i="1" dirty="0"/>
          </a:p>
          <a:p>
            <a:r>
              <a:rPr lang="en-GB" sz="1200" b="1" i="1" dirty="0"/>
              <a:t>Prior knowledge (KS2/KS3)</a:t>
            </a:r>
          </a:p>
          <a:p>
            <a:r>
              <a:rPr lang="en-GB" sz="1200" dirty="0"/>
              <a:t>Students should know how to use various operations with fractions.</a:t>
            </a:r>
          </a:p>
          <a:p>
            <a:r>
              <a:rPr lang="en-GB" sz="1200" dirty="0"/>
              <a:t>Students should be able to write powers of 10 in index form and recognise and recall powers of 10, i.e. 10</a:t>
            </a:r>
            <a:r>
              <a:rPr lang="en-GB" sz="1200" baseline="30000" dirty="0"/>
              <a:t>2</a:t>
            </a:r>
            <a:r>
              <a:rPr lang="en-GB" sz="1200" dirty="0"/>
              <a:t> = 100.</a:t>
            </a:r>
          </a:p>
          <a:p>
            <a:r>
              <a:rPr lang="en-GB" sz="1200" dirty="0"/>
              <a:t>Students should recall the index laws.</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949268555"/>
              </p:ext>
            </p:extLst>
          </p:nvPr>
        </p:nvGraphicFramePr>
        <p:xfrm>
          <a:off x="121134" y="2362200"/>
          <a:ext cx="12070866" cy="4369526"/>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69526">
                <a:tc>
                  <a:txBody>
                    <a:bodyPr/>
                    <a:lstStyle/>
                    <a:p>
                      <a:pPr marL="0" indent="0" algn="l">
                        <a:buFont typeface="Arial" panose="020B0604020202020204" pitchFamily="34" charset="0"/>
                        <a:buNone/>
                      </a:pPr>
                      <a:r>
                        <a:rPr lang="en-GB" sz="1100" b="1" u="sng" baseline="0" dirty="0">
                          <a:solidFill>
                            <a:srgbClr val="002060"/>
                          </a:solidFill>
                        </a:rPr>
                        <a:t>CORE KNOWLEDGE AND SKILLS</a:t>
                      </a:r>
                    </a:p>
                    <a:p>
                      <a:endParaRPr lang="en-GB" sz="1100" b="1" u="sng" baseline="0" dirty="0">
                        <a:solidFill>
                          <a:srgbClr val="002060"/>
                        </a:solidFill>
                      </a:endParaRPr>
                    </a:p>
                    <a:p>
                      <a:pPr lvl="0"/>
                      <a:endParaRPr lang="en-GB" sz="1400" kern="1200" dirty="0">
                        <a:solidFill>
                          <a:schemeClr val="tx1"/>
                        </a:solidFill>
                        <a:effectLst/>
                        <a:latin typeface="+mn-lt"/>
                        <a:ea typeface="+mn-ea"/>
                        <a:cs typeface="+mn-cs"/>
                      </a:endParaRPr>
                    </a:p>
                    <a:p>
                      <a:r>
                        <a:rPr lang="en-GB" sz="1400" b="0" kern="1200" dirty="0">
                          <a:solidFill>
                            <a:schemeClr val="tx1"/>
                          </a:solidFill>
                          <a:effectLst/>
                          <a:latin typeface="+mn-lt"/>
                          <a:ea typeface="+mn-ea"/>
                          <a:cs typeface="+mn-cs"/>
                        </a:rPr>
                        <a:t>Use index laws to simplify and calculate the value of numerical expressions.</a:t>
                      </a:r>
                    </a:p>
                    <a:p>
                      <a:endParaRPr lang="en-GB" sz="1400" b="0" kern="1200" dirty="0">
                        <a:solidFill>
                          <a:schemeClr val="tx1"/>
                        </a:solidFill>
                        <a:effectLst/>
                        <a:latin typeface="+mn-lt"/>
                        <a:ea typeface="+mn-ea"/>
                        <a:cs typeface="+mn-cs"/>
                      </a:endParaRPr>
                    </a:p>
                    <a:p>
                      <a:r>
                        <a:rPr lang="en-GB" sz="1400" b="0" kern="1200" dirty="0">
                          <a:solidFill>
                            <a:schemeClr val="tx1"/>
                          </a:solidFill>
                          <a:effectLst/>
                          <a:latin typeface="+mn-lt"/>
                          <a:ea typeface="+mn-ea"/>
                          <a:cs typeface="+mn-cs"/>
                        </a:rPr>
                        <a:t>To understand that anything to the power of 0 is 1.</a:t>
                      </a:r>
                    </a:p>
                    <a:p>
                      <a:endParaRPr lang="en-GB" sz="1400" b="0" kern="1200" dirty="0">
                        <a:solidFill>
                          <a:schemeClr val="tx1"/>
                        </a:solidFill>
                        <a:effectLst/>
                        <a:latin typeface="+mn-lt"/>
                        <a:ea typeface="+mn-ea"/>
                        <a:cs typeface="+mn-cs"/>
                      </a:endParaRPr>
                    </a:p>
                    <a:p>
                      <a:pPr lvl="0"/>
                      <a:r>
                        <a:rPr lang="en-GB" sz="1400" kern="1200" dirty="0">
                          <a:solidFill>
                            <a:schemeClr val="tx1"/>
                          </a:solidFill>
                          <a:effectLst/>
                          <a:latin typeface="+mn-lt"/>
                          <a:ea typeface="+mn-ea"/>
                          <a:cs typeface="+mn-cs"/>
                        </a:rPr>
                        <a:t>Convert large and small numbers into standard form and vice versa;</a:t>
                      </a:r>
                    </a:p>
                    <a:p>
                      <a:pPr lvl="0"/>
                      <a:endParaRPr lang="en-GB" sz="1400" kern="1200" dirty="0">
                        <a:solidFill>
                          <a:schemeClr val="tx1"/>
                        </a:solidFill>
                        <a:effectLst/>
                        <a:latin typeface="+mn-lt"/>
                        <a:ea typeface="+mn-ea"/>
                        <a:cs typeface="+mn-cs"/>
                      </a:endParaRPr>
                    </a:p>
                    <a:p>
                      <a:pPr lvl="0"/>
                      <a:r>
                        <a:rPr lang="en-GB" sz="1400" kern="1200" dirty="0">
                          <a:solidFill>
                            <a:schemeClr val="tx1"/>
                          </a:solidFill>
                          <a:effectLst/>
                          <a:latin typeface="+mn-lt"/>
                          <a:ea typeface="+mn-ea"/>
                          <a:cs typeface="+mn-cs"/>
                        </a:rPr>
                        <a:t>Add and subtract numbers in standard form;</a:t>
                      </a:r>
                    </a:p>
                    <a:p>
                      <a:pPr lvl="0"/>
                      <a:endParaRPr lang="en-GB" sz="1400" kern="1200" dirty="0">
                        <a:solidFill>
                          <a:schemeClr val="tx1"/>
                        </a:solidFill>
                        <a:effectLst/>
                        <a:latin typeface="+mn-lt"/>
                        <a:ea typeface="+mn-ea"/>
                        <a:cs typeface="+mn-cs"/>
                      </a:endParaRPr>
                    </a:p>
                    <a:p>
                      <a:pPr lvl="0"/>
                      <a:r>
                        <a:rPr lang="en-GB" sz="1400" kern="1200" dirty="0">
                          <a:solidFill>
                            <a:schemeClr val="tx1"/>
                          </a:solidFill>
                          <a:effectLst/>
                          <a:latin typeface="+mn-lt"/>
                          <a:ea typeface="+mn-ea"/>
                          <a:cs typeface="+mn-cs"/>
                        </a:rPr>
                        <a:t>Multiply and divide numbers in standard form;</a:t>
                      </a:r>
                    </a:p>
                    <a:p>
                      <a:endParaRPr lang="en-GB" sz="1400" b="0" kern="1200" dirty="0">
                        <a:solidFill>
                          <a:schemeClr val="tx1"/>
                        </a:solidFill>
                        <a:effectLst/>
                        <a:latin typeface="+mn-lt"/>
                        <a:ea typeface="+mn-ea"/>
                        <a:cs typeface="+mn-cs"/>
                      </a:endParaRPr>
                    </a:p>
                    <a:p>
                      <a:endParaRPr lang="en-GB" sz="1600" b="1" u="sng" kern="1200" baseline="0" dirty="0">
                        <a:solidFill>
                          <a:schemeClr val="tx1"/>
                        </a:solidFill>
                        <a:effectLst/>
                        <a:latin typeface="+mn-lt"/>
                        <a:ea typeface="+mn-ea"/>
                        <a:cs typeface="+mn-cs"/>
                      </a:endParaRPr>
                    </a:p>
                    <a:p>
                      <a:endParaRPr lang="en-GB" sz="105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1" u="sng"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Add and subtract mixed number</a:t>
                      </a:r>
                      <a:r>
                        <a:rPr lang="en-GB" sz="1100" kern="1200" baseline="0" dirty="0">
                          <a:solidFill>
                            <a:schemeClr val="tx1"/>
                          </a:solidFill>
                          <a:effectLst/>
                          <a:latin typeface="+mn-lt"/>
                          <a:ea typeface="+mn-ea"/>
                          <a:cs typeface="+mn-cs"/>
                        </a:rPr>
                        <a:t> </a:t>
                      </a:r>
                      <a:r>
                        <a:rPr lang="en-GB" sz="1100" kern="1200" dirty="0">
                          <a:solidFill>
                            <a:schemeClr val="tx1"/>
                          </a:solidFill>
                          <a:effectLst/>
                          <a:latin typeface="+mn-lt"/>
                          <a:ea typeface="+mn-ea"/>
                          <a:cs typeface="+mn-cs"/>
                        </a:rPr>
                        <a:t>fractions.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Multiply mixed number fractions; </a:t>
                      </a:r>
                    </a:p>
                    <a:p>
                      <a:pPr lvl="0"/>
                      <a:endParaRPr lang="en-GB"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Divide mixed numbers by whole numbers and vice versa;</a:t>
                      </a:r>
                    </a:p>
                    <a:p>
                      <a:pPr lvl="0"/>
                      <a:endParaRPr lang="en-GB"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Find the reciprocal of an integer, decimal or fraction;</a:t>
                      </a:r>
                    </a:p>
                    <a:p>
                      <a:pPr lvl="0"/>
                      <a:endParaRPr lang="en-GB"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Understand ‘reciprocal’ as multiplicative inverse, knowing that any non-zero number multiplied by its reciprocal is 1 (and that zero has no reciprocal because division by zero is not defined).</a:t>
                      </a: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050" b="1" u="sng"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n-ea"/>
                          <a:cs typeface="+mn-cs"/>
                        </a:rPr>
                        <a:t>Add, subtract, multiply, divide, mixed, improper, </a:t>
                      </a:r>
                      <a:r>
                        <a:rPr lang="en-GB" sz="1200" b="1" kern="1200" dirty="0">
                          <a:solidFill>
                            <a:schemeClr val="tx1"/>
                          </a:solidFill>
                          <a:effectLst/>
                          <a:latin typeface="+mn-lt"/>
                          <a:ea typeface="+mn-ea"/>
                          <a:cs typeface="+mn-cs"/>
                        </a:rPr>
                        <a:t>fraction </a:t>
                      </a:r>
                      <a:r>
                        <a:rPr lang="en-GB" sz="1200" b="0" u="none" dirty="0">
                          <a:solidFill>
                            <a:srgbClr val="002060"/>
                          </a:solidFill>
                        </a:rPr>
                        <a:t>(etymology)</a:t>
                      </a:r>
                      <a:r>
                        <a:rPr lang="en-GB" sz="1200" kern="1200" dirty="0">
                          <a:solidFill>
                            <a:schemeClr val="tx1"/>
                          </a:solidFill>
                          <a:effectLst/>
                          <a:latin typeface="+mn-lt"/>
                          <a:ea typeface="+mn-ea"/>
                          <a:cs typeface="+mn-cs"/>
                        </a:rPr>
                        <a:t>, decimal, indices, standard form, power, reciprocal, index</a:t>
                      </a:r>
                    </a:p>
                    <a:p>
                      <a:pPr marL="0" indent="0" algn="l">
                        <a:buFont typeface="Arial" panose="020B0604020202020204" pitchFamily="34" charset="0"/>
                        <a:buNone/>
                      </a:pPr>
                      <a:endParaRPr lang="en-GB" sz="1100" b="0" u="none" dirty="0">
                        <a:solidFill>
                          <a:srgbClr val="002060"/>
                        </a:solidFill>
                      </a:endParaRPr>
                    </a:p>
                  </a:txBody>
                  <a:tcPr/>
                </a:tc>
                <a:tc>
                  <a:txBody>
                    <a:bodyPr/>
                    <a:lstStyle/>
                    <a:p>
                      <a:pPr algn="l"/>
                      <a:r>
                        <a:rPr lang="en-GB" sz="1100" b="1" u="sng" dirty="0">
                          <a:solidFill>
                            <a:srgbClr val="002060"/>
                          </a:solidFill>
                        </a:rPr>
                        <a:t>Assessment</a:t>
                      </a:r>
                      <a:r>
                        <a:rPr lang="en-GB" sz="1100" b="1" u="sng" baseline="0" dirty="0">
                          <a:solidFill>
                            <a:srgbClr val="002060"/>
                          </a:solidFill>
                        </a:rPr>
                        <a:t> </a:t>
                      </a:r>
                    </a:p>
                    <a:p>
                      <a:pPr algn="l"/>
                      <a:endParaRPr lang="en-GB" sz="1100" b="1" u="sng" baseline="0" dirty="0">
                        <a:solidFill>
                          <a:srgbClr val="002060"/>
                        </a:solidFill>
                      </a:endParaRPr>
                    </a:p>
                    <a:p>
                      <a:pPr algn="l"/>
                      <a:r>
                        <a:rPr lang="en-GB" sz="1100" b="0" u="none" baseline="0" dirty="0" err="1">
                          <a:solidFill>
                            <a:schemeClr val="tx1"/>
                          </a:solidFill>
                        </a:rPr>
                        <a:t>WoW</a:t>
                      </a:r>
                      <a:r>
                        <a:rPr lang="en-GB" sz="1100" b="0" u="none" baseline="0" dirty="0">
                          <a:solidFill>
                            <a:schemeClr val="tx1"/>
                          </a:solidFill>
                        </a:rPr>
                        <a:t> Zone activity</a:t>
                      </a:r>
                    </a:p>
                    <a:p>
                      <a:pPr algn="l"/>
                      <a:endParaRPr lang="en-GB" sz="1100" b="0" u="none" dirty="0">
                        <a:solidFill>
                          <a:schemeClr val="tx1"/>
                        </a:solidFill>
                      </a:endParaRPr>
                    </a:p>
                    <a:p>
                      <a:pPr algn="l"/>
                      <a:r>
                        <a:rPr lang="en-GB" sz="1100" b="0" u="none" dirty="0">
                          <a:solidFill>
                            <a:schemeClr val="tx1"/>
                          </a:solidFill>
                        </a:rPr>
                        <a:t>End of Unit</a:t>
                      </a:r>
                      <a:r>
                        <a:rPr lang="en-GB" sz="1100" b="0" u="none" baseline="0" dirty="0">
                          <a:solidFill>
                            <a:schemeClr val="tx1"/>
                          </a:solidFill>
                        </a:rPr>
                        <a:t> assessment </a:t>
                      </a:r>
                      <a:endParaRPr lang="en-GB" sz="1100" b="0" u="none" dirty="0">
                        <a:solidFill>
                          <a:schemeClr val="tx1"/>
                        </a:solidFill>
                      </a:endParaRPr>
                    </a:p>
                    <a:p>
                      <a:pPr algn="l"/>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endParaRPr lang="en-GB" sz="1100" b="1" u="sng" dirty="0">
                        <a:solidFill>
                          <a:srgbClr val="002060"/>
                        </a:solidFill>
                      </a:endParaRPr>
                    </a:p>
                    <a:p>
                      <a:pPr algn="l"/>
                      <a:r>
                        <a:rPr lang="en-GB" sz="1100" b="0" u="none" dirty="0">
                          <a:solidFill>
                            <a:srgbClr val="002060"/>
                          </a:solidFill>
                        </a:rPr>
                        <a:t>Use of algebra</a:t>
                      </a:r>
                      <a:r>
                        <a:rPr lang="en-GB" sz="1100" b="0" u="none" baseline="0" dirty="0">
                          <a:solidFill>
                            <a:srgbClr val="002060"/>
                          </a:solidFill>
                        </a:rPr>
                        <a:t> involving fractions.</a:t>
                      </a:r>
                      <a:endParaRPr lang="en-GB" sz="1100" b="0" u="none"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2708434"/>
          </a:xfrm>
          <a:prstGeom prst="rect">
            <a:avLst/>
          </a:prstGeom>
          <a:noFill/>
        </p:spPr>
        <p:txBody>
          <a:bodyPr wrap="square" rtlCol="0">
            <a:spAutoFit/>
          </a:bodyPr>
          <a:lstStyle/>
          <a:p>
            <a:r>
              <a:rPr lang="en-GB" sz="1400" b="1" u="sng" dirty="0"/>
              <a:t>The bigger picture:</a:t>
            </a:r>
          </a:p>
          <a:p>
            <a:r>
              <a:rPr lang="en-GB" sz="1400" i="1" dirty="0"/>
              <a:t>Personal development opportunities.</a:t>
            </a:r>
          </a:p>
          <a:p>
            <a:r>
              <a:rPr lang="en-GB" sz="1400" i="1" dirty="0"/>
              <a:t>Career links.</a:t>
            </a:r>
          </a:p>
          <a:p>
            <a:r>
              <a:rPr lang="en-GB" sz="1400" i="1" dirty="0"/>
              <a:t>RSE</a:t>
            </a:r>
          </a:p>
          <a:p>
            <a:endParaRPr lang="en-GB" dirty="0"/>
          </a:p>
          <a:p>
            <a:r>
              <a:rPr lang="en-GB" sz="1400" dirty="0"/>
              <a:t>Nurse and Scientist</a:t>
            </a:r>
          </a:p>
          <a:p>
            <a:endParaRPr lang="en-GB" sz="1400" dirty="0"/>
          </a:p>
          <a:p>
            <a:r>
              <a:rPr lang="en-GB" sz="1400" dirty="0"/>
              <a:t>Mathematician – John Nash</a:t>
            </a:r>
          </a:p>
          <a:p>
            <a:endParaRPr lang="en-GB" dirty="0"/>
          </a:p>
          <a:p>
            <a:endParaRPr lang="en-GB" dirty="0"/>
          </a:p>
          <a:p>
            <a:endParaRPr lang="en-GB" dirty="0"/>
          </a:p>
        </p:txBody>
      </p:sp>
    </p:spTree>
    <p:extLst>
      <p:ext uri="{BB962C8B-B14F-4D97-AF65-F5344CB8AC3E}">
        <p14:creationId xmlns:p14="http://schemas.microsoft.com/office/powerpoint/2010/main" val="990936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785184" y="-20554"/>
            <a:ext cx="7654532" cy="872034"/>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9 - Indices and Standard Form: Journey of Knowledge</a:t>
            </a:r>
          </a:p>
          <a:p>
            <a:pPr algn="ctr"/>
            <a:r>
              <a:rPr lang="en-US" sz="2400" b="1" u="sng" dirty="0">
                <a:ln w="0"/>
                <a:solidFill>
                  <a:srgbClr val="002060"/>
                </a:solidFill>
                <a:effectLst>
                  <a:outerShdw blurRad="38100" dist="25400" dir="5400000" algn="ctr" rotWithShape="0">
                    <a:srgbClr val="6E747A">
                      <a:alpha val="43000"/>
                    </a:srgbClr>
                  </a:outerShdw>
                </a:effectLst>
              </a:rPr>
              <a:t>: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169551"/>
          </a:xfrm>
          <a:prstGeom prst="rect">
            <a:avLst/>
          </a:prstGeom>
          <a:solidFill>
            <a:schemeClr val="accent5">
              <a:lumMod val="20000"/>
              <a:lumOff val="80000"/>
            </a:schemeClr>
          </a:solidFill>
          <a:ln w="3175">
            <a:noFill/>
          </a:ln>
        </p:spPr>
        <p:txBody>
          <a:bodyPr wrap="square" rtlCol="0">
            <a:spAutoFit/>
          </a:bodyPr>
          <a:lstStyle/>
          <a:p>
            <a:r>
              <a:rPr lang="en-US" sz="1400" b="1" dirty="0"/>
              <a:t>M</a:t>
            </a:r>
            <a:r>
              <a:rPr lang="en-GB" sz="1400" b="1" dirty="0"/>
              <a:t>APs </a:t>
            </a:r>
            <a:r>
              <a:rPr lang="en-GB" sz="1400" dirty="0"/>
              <a:t>– Pupils will complete WOW zone tasks in lessons as well as end of topic tests.  This scores will be recorded and used to contribute towards grades which are reported home.</a:t>
            </a:r>
          </a:p>
          <a:p>
            <a:endParaRPr lang="en-US" sz="1400" dirty="0"/>
          </a:p>
          <a:p>
            <a:r>
              <a:rPr lang="en-US" sz="1400" b="1" dirty="0"/>
              <a:t>S</a:t>
            </a:r>
            <a:r>
              <a:rPr lang="en-GB" sz="1400" b="1" dirty="0" err="1"/>
              <a:t>ummative</a:t>
            </a:r>
            <a:r>
              <a:rPr lang="en-GB" sz="1400" b="1" dirty="0"/>
              <a:t> assessment </a:t>
            </a:r>
            <a:r>
              <a:rPr lang="en-GB" sz="1400" dirty="0"/>
              <a:t>– The knowledge from this unit will be tested as part of a 1 hour P2S exam which will be based on a combination of units covered in the assessment window.</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5946748"/>
              </p:ext>
            </p:extLst>
          </p:nvPr>
        </p:nvGraphicFramePr>
        <p:xfrm>
          <a:off x="105107" y="1916968"/>
          <a:ext cx="11981786" cy="4715205"/>
        </p:xfrm>
        <a:graphic>
          <a:graphicData uri="http://schemas.openxmlformats.org/drawingml/2006/table">
            <a:tbl>
              <a:tblPr firstRow="1" bandRow="1">
                <a:tableStyleId>{69CF1AB2-1976-4502-BF36-3FF5EA218861}</a:tableStyleId>
              </a:tblPr>
              <a:tblGrid>
                <a:gridCol w="1877633">
                  <a:extLst>
                    <a:ext uri="{9D8B030D-6E8A-4147-A177-3AD203B41FA5}">
                      <a16:colId xmlns:a16="http://schemas.microsoft.com/office/drawing/2014/main" val="26545288"/>
                    </a:ext>
                  </a:extLst>
                </a:gridCol>
                <a:gridCol w="2316407">
                  <a:extLst>
                    <a:ext uri="{9D8B030D-6E8A-4147-A177-3AD203B41FA5}">
                      <a16:colId xmlns:a16="http://schemas.microsoft.com/office/drawing/2014/main" val="3735789182"/>
                    </a:ext>
                  </a:extLst>
                </a:gridCol>
                <a:gridCol w="2487203">
                  <a:extLst>
                    <a:ext uri="{9D8B030D-6E8A-4147-A177-3AD203B41FA5}">
                      <a16:colId xmlns:a16="http://schemas.microsoft.com/office/drawing/2014/main" val="3033360634"/>
                    </a:ext>
                  </a:extLst>
                </a:gridCol>
                <a:gridCol w="2904186">
                  <a:extLst>
                    <a:ext uri="{9D8B030D-6E8A-4147-A177-3AD203B41FA5}">
                      <a16:colId xmlns:a16="http://schemas.microsoft.com/office/drawing/2014/main" val="2709544202"/>
                    </a:ext>
                  </a:extLst>
                </a:gridCol>
                <a:gridCol w="2396357">
                  <a:extLst>
                    <a:ext uri="{9D8B030D-6E8A-4147-A177-3AD203B41FA5}">
                      <a16:colId xmlns:a16="http://schemas.microsoft.com/office/drawing/2014/main" val="3999962866"/>
                    </a:ext>
                  </a:extLst>
                </a:gridCol>
              </a:tblGrid>
              <a:tr h="240358">
                <a:tc gridSpan="5">
                  <a:txBody>
                    <a:bodyPr/>
                    <a:lstStyle/>
                    <a:p>
                      <a:pPr algn="ctr"/>
                      <a:r>
                        <a:rPr lang="en-US" sz="1100" dirty="0">
                          <a:solidFill>
                            <a:schemeClr val="tx1"/>
                          </a:solidFill>
                        </a:rPr>
                        <a:t>Assessment Milestones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27626">
                <a:tc>
                  <a:txBody>
                    <a:bodyPr/>
                    <a:lstStyle/>
                    <a:p>
                      <a:r>
                        <a:rPr lang="en-US" sz="1100" dirty="0">
                          <a:solidFill>
                            <a:schemeClr val="tx1"/>
                          </a:solidFill>
                        </a:rPr>
                        <a:t>Emerging</a:t>
                      </a:r>
                      <a:endParaRPr lang="en-GB" sz="1100" dirty="0">
                        <a:solidFill>
                          <a:schemeClr val="tx1"/>
                        </a:solidFill>
                      </a:endParaRPr>
                    </a:p>
                  </a:txBody>
                  <a:tcPr/>
                </a:tc>
                <a:tc>
                  <a:txBody>
                    <a:bodyPr/>
                    <a:lstStyle/>
                    <a:p>
                      <a:r>
                        <a:rPr lang="en-US" sz="1100" dirty="0">
                          <a:solidFill>
                            <a:schemeClr val="tx1"/>
                          </a:solidFill>
                        </a:rPr>
                        <a:t>Developing</a:t>
                      </a:r>
                      <a:endParaRPr lang="en-GB" sz="1100" dirty="0">
                        <a:solidFill>
                          <a:schemeClr val="tx1"/>
                        </a:solidFill>
                      </a:endParaRPr>
                    </a:p>
                  </a:txBody>
                  <a:tcPr/>
                </a:tc>
                <a:tc>
                  <a:txBody>
                    <a:bodyPr/>
                    <a:lstStyle/>
                    <a:p>
                      <a:r>
                        <a:rPr lang="en-US" sz="1100" dirty="0">
                          <a:solidFill>
                            <a:schemeClr val="tx1"/>
                          </a:solidFill>
                        </a:rPr>
                        <a:t>Securing</a:t>
                      </a:r>
                      <a:endParaRPr lang="en-GB" sz="1100" dirty="0">
                        <a:solidFill>
                          <a:schemeClr val="tx1"/>
                        </a:solidFill>
                      </a:endParaRPr>
                    </a:p>
                  </a:txBody>
                  <a:tcPr/>
                </a:tc>
                <a:tc>
                  <a:txBody>
                    <a:bodyPr/>
                    <a:lstStyle/>
                    <a:p>
                      <a:r>
                        <a:rPr lang="en-US" sz="1100" dirty="0">
                          <a:solidFill>
                            <a:schemeClr val="tx1"/>
                          </a:solidFill>
                        </a:rPr>
                        <a:t>Mastering</a:t>
                      </a:r>
                      <a:endParaRPr lang="en-GB" sz="1100" dirty="0">
                        <a:solidFill>
                          <a:schemeClr val="tx1"/>
                        </a:solidFill>
                      </a:endParaRPr>
                    </a:p>
                  </a:txBody>
                  <a:tcPr/>
                </a:tc>
                <a:tc>
                  <a:txBody>
                    <a:bodyPr/>
                    <a:lstStyle/>
                    <a:p>
                      <a:r>
                        <a:rPr lang="en-US" sz="1100" dirty="0">
                          <a:solidFill>
                            <a:schemeClr val="tx1"/>
                          </a:solidFill>
                        </a:rPr>
                        <a:t>Excelling</a:t>
                      </a:r>
                      <a:endParaRPr lang="en-GB" sz="1100" dirty="0">
                        <a:solidFill>
                          <a:schemeClr val="tx1"/>
                        </a:solidFill>
                      </a:endParaRPr>
                    </a:p>
                  </a:txBody>
                  <a:tcPr/>
                </a:tc>
                <a:extLst>
                  <a:ext uri="{0D108BD9-81ED-4DB2-BD59-A6C34878D82A}">
                    <a16:rowId xmlns:a16="http://schemas.microsoft.com/office/drawing/2014/main" val="1482251926"/>
                  </a:ext>
                </a:extLst>
              </a:tr>
              <a:tr h="4128499">
                <a:tc>
                  <a:txBody>
                    <a:bodyPr/>
                    <a:lstStyle/>
                    <a:p>
                      <a:r>
                        <a:rPr lang="en-GB" sz="1100" b="1" kern="1200" dirty="0">
                          <a:solidFill>
                            <a:schemeClr val="tx1"/>
                          </a:solidFill>
                          <a:effectLst/>
                          <a:latin typeface="+mn-lt"/>
                          <a:ea typeface="+mn-ea"/>
                          <a:cs typeface="+mn-cs"/>
                        </a:rPr>
                        <a:t>Pupils can use index laws to simplify and calculate the value of numerical expressions.</a:t>
                      </a:r>
                    </a:p>
                    <a:p>
                      <a:endParaRPr lang="en-US" sz="1100" dirty="0">
                        <a:solidFill>
                          <a:schemeClr val="tx1"/>
                        </a:solidFill>
                      </a:endParaRPr>
                    </a:p>
                  </a:txBody>
                  <a:tcPr/>
                </a:tc>
                <a:tc>
                  <a:txBody>
                    <a:bodyPr/>
                    <a:lstStyle/>
                    <a:p>
                      <a:r>
                        <a:rPr lang="en-US" sz="1100" b="1" i="1" dirty="0">
                          <a:solidFill>
                            <a:schemeClr val="tx1"/>
                          </a:solidFill>
                        </a:rPr>
                        <a:t>Pupils must be have an understanding of and be able to recall the basics of :</a:t>
                      </a:r>
                    </a:p>
                    <a:p>
                      <a:endParaRPr lang="en-US" sz="1100" b="0" i="1" dirty="0">
                        <a:solidFill>
                          <a:schemeClr val="tx1"/>
                        </a:solidFill>
                      </a:endParaRPr>
                    </a:p>
                    <a:p>
                      <a:r>
                        <a:rPr lang="en-GB" sz="1100" b="0" i="1" dirty="0">
                          <a:solidFill>
                            <a:schemeClr val="tx1"/>
                          </a:solidFill>
                        </a:rPr>
                        <a:t>Calculate combinations of indices, fractions and brackets</a:t>
                      </a:r>
                    </a:p>
                    <a:p>
                      <a:endParaRPr lang="en-GB" sz="1100" b="0" i="1" dirty="0">
                        <a:solidFill>
                          <a:schemeClr val="tx1"/>
                        </a:solidFill>
                      </a:endParaRPr>
                    </a:p>
                    <a:p>
                      <a:r>
                        <a:rPr lang="en-GB" sz="1100" b="0" i="1" dirty="0">
                          <a:solidFill>
                            <a:schemeClr val="tx1"/>
                          </a:solidFill>
                        </a:rPr>
                        <a:t>Use index laws to simplify expressions</a:t>
                      </a:r>
                      <a:endParaRPr lang="en-US" sz="1100" b="0" i="1" dirty="0">
                        <a:solidFill>
                          <a:schemeClr val="tx1"/>
                        </a:solidFill>
                      </a:endParaRPr>
                    </a:p>
                    <a:p>
                      <a:endParaRPr lang="en-US" sz="1100" b="0" i="1" dirty="0">
                        <a:solidFill>
                          <a:schemeClr val="tx1"/>
                        </a:solidFill>
                      </a:endParaRPr>
                    </a:p>
                    <a:p>
                      <a:r>
                        <a:rPr lang="en-GB" sz="1100" b="0" i="1" dirty="0">
                          <a:solidFill>
                            <a:schemeClr val="tx1"/>
                          </a:solidFill>
                        </a:rPr>
                        <a:t>Calculate with powers and roots</a:t>
                      </a:r>
                    </a:p>
                    <a:p>
                      <a:endParaRPr lang="en-GB" sz="1100" b="0" i="1" dirty="0">
                        <a:solidFill>
                          <a:schemeClr val="tx1"/>
                        </a:solidFill>
                      </a:endParaRPr>
                    </a:p>
                    <a:p>
                      <a:r>
                        <a:rPr lang="en-GB" sz="1100" b="0" i="1" dirty="0">
                          <a:solidFill>
                            <a:schemeClr val="tx1"/>
                          </a:solidFill>
                        </a:rPr>
                        <a:t>Estimate answers to calculations</a:t>
                      </a:r>
                    </a:p>
                    <a:p>
                      <a:endParaRPr lang="en-US" sz="1100" b="1" i="1" dirty="0">
                        <a:solidFill>
                          <a:schemeClr val="tx1"/>
                        </a:solidFill>
                      </a:endParaRPr>
                    </a:p>
                  </a:txBody>
                  <a:tcPr/>
                </a:tc>
                <a:tc>
                  <a:txBody>
                    <a:bodyPr/>
                    <a:lstStyle/>
                    <a:p>
                      <a:r>
                        <a:rPr lang="en-US" sz="1100" b="1" i="1" dirty="0">
                          <a:solidFill>
                            <a:schemeClr val="tx1"/>
                          </a:solidFill>
                        </a:rPr>
                        <a:t>Pupils must be able to recall the following content:</a:t>
                      </a:r>
                    </a:p>
                    <a:p>
                      <a:endParaRPr lang="en-US" sz="1100" dirty="0">
                        <a:solidFill>
                          <a:schemeClr val="tx1"/>
                        </a:solidFill>
                      </a:endParaRPr>
                    </a:p>
                    <a:p>
                      <a:r>
                        <a:rPr lang="en-GB" sz="1100" dirty="0">
                          <a:solidFill>
                            <a:schemeClr val="tx1"/>
                          </a:solidFill>
                        </a:rPr>
                        <a:t>Calculate combinations of indices and brackets, including nested brackets</a:t>
                      </a:r>
                    </a:p>
                    <a:p>
                      <a:endParaRPr lang="en-GB" sz="1100" dirty="0">
                        <a:solidFill>
                          <a:schemeClr val="tx1"/>
                        </a:solidFill>
                      </a:endParaRPr>
                    </a:p>
                    <a:p>
                      <a:r>
                        <a:rPr lang="en-GB" sz="1100" dirty="0">
                          <a:solidFill>
                            <a:schemeClr val="tx1"/>
                          </a:solidFill>
                        </a:rPr>
                        <a:t>Use index laws to simplify expressions</a:t>
                      </a:r>
                    </a:p>
                    <a:p>
                      <a:endParaRPr lang="en-US" sz="1100" dirty="0">
                        <a:solidFill>
                          <a:schemeClr val="tx1"/>
                        </a:solidFill>
                      </a:endParaRPr>
                    </a:p>
                    <a:p>
                      <a:r>
                        <a:rPr lang="en-GB" sz="1100" dirty="0">
                          <a:solidFill>
                            <a:schemeClr val="tx1"/>
                          </a:solidFill>
                        </a:rPr>
                        <a:t>Understand numbers written in index form that are raised to a power</a:t>
                      </a:r>
                    </a:p>
                    <a:p>
                      <a:endParaRPr lang="en-GB" sz="1100" dirty="0">
                        <a:solidFill>
                          <a:schemeClr val="tx1"/>
                        </a:solidFill>
                      </a:endParaRPr>
                    </a:p>
                    <a:p>
                      <a:r>
                        <a:rPr lang="en-GB" sz="1100" dirty="0">
                          <a:solidFill>
                            <a:schemeClr val="tx1"/>
                          </a:solidFill>
                        </a:rPr>
                        <a:t>Understand negative and zero indices</a:t>
                      </a:r>
                    </a:p>
                    <a:p>
                      <a:r>
                        <a:rPr lang="en-GB" sz="1100" dirty="0">
                          <a:solidFill>
                            <a:schemeClr val="tx1"/>
                          </a:solidFill>
                        </a:rPr>
                        <a:t>Use powers of 10</a:t>
                      </a:r>
                    </a:p>
                    <a:p>
                      <a:endParaRPr lang="en-GB" sz="1100" dirty="0">
                        <a:solidFill>
                          <a:schemeClr val="tx1"/>
                        </a:solidFill>
                      </a:endParaRPr>
                    </a:p>
                    <a:p>
                      <a:r>
                        <a:rPr lang="en-GB" sz="1100" dirty="0">
                          <a:solidFill>
                            <a:schemeClr val="tx1"/>
                          </a:solidFill>
                        </a:rPr>
                        <a:t>Understand numbers written in index form that are raised to a power</a:t>
                      </a:r>
                    </a:p>
                    <a:p>
                      <a:endParaRPr lang="en-GB" sz="1100" dirty="0">
                        <a:solidFill>
                          <a:schemeClr val="tx1"/>
                        </a:solidFill>
                      </a:endParaRPr>
                    </a:p>
                    <a:p>
                      <a:r>
                        <a:rPr lang="en-GB" sz="1100" dirty="0">
                          <a:solidFill>
                            <a:schemeClr val="tx1"/>
                          </a:solidFill>
                        </a:rPr>
                        <a:t>Understand negative and zero indices</a:t>
                      </a:r>
                    </a:p>
                    <a:p>
                      <a:endParaRPr lang="en-GB" sz="1100" dirty="0">
                        <a:solidFill>
                          <a:schemeClr val="tx1"/>
                        </a:solidFill>
                      </a:endParaRPr>
                    </a:p>
                    <a:p>
                      <a:r>
                        <a:rPr lang="en-GB" sz="1100" dirty="0">
                          <a:solidFill>
                            <a:schemeClr val="tx1"/>
                          </a:solidFill>
                        </a:rPr>
                        <a:t>Use powers of 10 and their prefixes</a:t>
                      </a:r>
                    </a:p>
                    <a:p>
                      <a:endParaRPr lang="en-GB" sz="1100" dirty="0">
                        <a:solidFill>
                          <a:schemeClr val="tx1"/>
                        </a:solidFill>
                      </a:endParaRPr>
                    </a:p>
                  </a:txBody>
                  <a:tcPr/>
                </a:tc>
                <a:tc>
                  <a:txBody>
                    <a:bodyPr/>
                    <a:lstStyle/>
                    <a:p>
                      <a:r>
                        <a:rPr lang="en-US" sz="1100" b="1" i="1" dirty="0">
                          <a:solidFill>
                            <a:schemeClr val="tx1"/>
                          </a:solidFill>
                        </a:rPr>
                        <a:t>Pupils should be able to recall all the content in the knowledge journey and demonstrate application through the following:</a:t>
                      </a:r>
                    </a:p>
                    <a:p>
                      <a:endParaRPr lang="en-US" sz="11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kern="1200" dirty="0">
                          <a:solidFill>
                            <a:schemeClr val="tx1"/>
                          </a:solidFill>
                          <a:effectLst/>
                          <a:latin typeface="+mn-lt"/>
                          <a:ea typeface="+mn-ea"/>
                          <a:cs typeface="+mn-cs"/>
                        </a:rPr>
                        <a:t>Add and subtract mixed number</a:t>
                      </a:r>
                      <a:r>
                        <a:rPr lang="en-GB" sz="1100" kern="1200" baseline="0" dirty="0">
                          <a:solidFill>
                            <a:schemeClr val="tx1"/>
                          </a:solidFill>
                          <a:effectLst/>
                          <a:latin typeface="+mn-lt"/>
                          <a:ea typeface="+mn-ea"/>
                          <a:cs typeface="+mn-cs"/>
                        </a:rPr>
                        <a:t> </a:t>
                      </a:r>
                      <a:r>
                        <a:rPr lang="en-GB" sz="1100" kern="1200" dirty="0">
                          <a:solidFill>
                            <a:schemeClr val="tx1"/>
                          </a:solidFill>
                          <a:effectLst/>
                          <a:latin typeface="+mn-lt"/>
                          <a:ea typeface="+mn-ea"/>
                          <a:cs typeface="+mn-cs"/>
                        </a:rPr>
                        <a:t>fractions.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Multiply mixed number fractions; </a:t>
                      </a:r>
                    </a:p>
                    <a:p>
                      <a:pPr lvl="0"/>
                      <a:endParaRPr lang="en-GB"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Divide mixed numbers by whole numbers and vice versa;</a:t>
                      </a:r>
                    </a:p>
                    <a:p>
                      <a:pPr lvl="0"/>
                      <a:endParaRPr lang="en-GB"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Find the reciprocal of an integer, decimal or fraction;</a:t>
                      </a:r>
                    </a:p>
                    <a:p>
                      <a:pPr lvl="0"/>
                      <a:endParaRPr lang="en-GB" sz="1100" kern="1200" dirty="0">
                        <a:solidFill>
                          <a:schemeClr val="tx1"/>
                        </a:solidFill>
                        <a:effectLst/>
                        <a:latin typeface="+mn-lt"/>
                        <a:ea typeface="+mn-ea"/>
                        <a:cs typeface="+mn-cs"/>
                      </a:endParaRPr>
                    </a:p>
                    <a:p>
                      <a:pPr lvl="0"/>
                      <a:r>
                        <a:rPr lang="en-GB" sz="1100" kern="1200" dirty="0">
                          <a:solidFill>
                            <a:schemeClr val="tx1"/>
                          </a:solidFill>
                          <a:effectLst/>
                          <a:latin typeface="+mn-lt"/>
                          <a:ea typeface="+mn-ea"/>
                          <a:cs typeface="+mn-cs"/>
                        </a:rPr>
                        <a:t>Understand ‘reciprocal’ as multiplicative inverse, knowing that any non-zero number multiplied by its reciprocal is 1 (and that zero has no reciprocal because division by zero is not defined).</a:t>
                      </a:r>
                      <a:endParaRPr lang="en-GB" sz="1100" b="1" u="sng" dirty="0">
                        <a:solidFill>
                          <a:srgbClr val="002060"/>
                        </a:solidFill>
                      </a:endParaRPr>
                    </a:p>
                    <a:p>
                      <a:endParaRPr lang="en-US" sz="1100" b="1" dirty="0">
                        <a:solidFill>
                          <a:schemeClr val="tx1"/>
                        </a:solidFill>
                      </a:endParaRPr>
                    </a:p>
                    <a:p>
                      <a:endParaRPr lang="en-US" sz="1100" b="1" dirty="0">
                        <a:solidFill>
                          <a:schemeClr val="tx1"/>
                        </a:solidFill>
                      </a:endParaRPr>
                    </a:p>
                    <a:p>
                      <a:endParaRPr lang="en-US" sz="1100" dirty="0">
                        <a:solidFill>
                          <a:schemeClr val="tx1"/>
                        </a:solidFill>
                      </a:endParaRPr>
                    </a:p>
                    <a:p>
                      <a:endParaRPr lang="en-US" sz="11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1" dirty="0">
                          <a:solidFill>
                            <a:schemeClr val="tx1"/>
                          </a:solidFill>
                        </a:rPr>
                        <a:t>Pupils should be able to recall all the content in the knowledge journey and extend to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Understand how the sign of a power of a negative number changes the sign of the answer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Understand when to insert square brackets and when to insert round brackets in a calculation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Understand numbers written in index form that are raised to a power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Understand negative and zero indices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Use powers of 10 and their prefixes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Understand how to calculate numbers in standard form, e.g. add or subtract two numbers in standard form, or multiply or divide two numbers in standard form.</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7218019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742</Words>
  <Application>Microsoft Office PowerPoint</Application>
  <PresentationFormat>Widescreen</PresentationFormat>
  <Paragraphs>126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Hillside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Pattison, Ryan</dc:creator>
  <cp:lastModifiedBy>Thornton, Helen</cp:lastModifiedBy>
  <cp:revision>29</cp:revision>
  <cp:lastPrinted>2022-09-05T07:04:30Z</cp:lastPrinted>
  <dcterms:created xsi:type="dcterms:W3CDTF">2020-02-24T11:24:43Z</dcterms:created>
  <dcterms:modified xsi:type="dcterms:W3CDTF">2022-09-05T07:04:32Z</dcterms:modified>
</cp:coreProperties>
</file>