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74" y="6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32477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410314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70967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1658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61ED82-0796-4CAC-AAAA-3F73B1582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65674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861ED82-0796-4CAC-AAAA-3F73B1582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764745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861ED82-0796-4CAC-AAAA-3F73B1582764}" type="datetimeFigureOut">
              <a:rPr lang="en-GB" smtClean="0"/>
              <a:t>01/07/2022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25537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861ED82-0796-4CAC-AAAA-3F73B1582764}" type="datetimeFigureOut">
              <a:rPr lang="en-GB" smtClean="0"/>
              <a:t>01/07/2022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74269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1ED82-0796-4CAC-AAAA-3F73B1582764}" type="datetimeFigureOut">
              <a:rPr lang="en-GB" smtClean="0"/>
              <a:t>01/07/2022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260239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61ED82-0796-4CAC-AAAA-3F73B1582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85674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61ED82-0796-4CAC-AAAA-3F73B1582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406971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1ED82-0796-4CAC-AAAA-3F73B1582764}" type="datetimeFigureOut">
              <a:rPr lang="en-GB" smtClean="0"/>
              <a:t>01/07/2022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A4044-F0B9-4CE7-9EDF-2D99D6547B19}" type="slidenum">
              <a:rPr lang="en-GB" smtClean="0"/>
              <a:t>‹#›</a:t>
            </a:fld>
            <a:endParaRPr lang="en-GB"/>
          </a:p>
        </p:txBody>
      </p:sp>
    </p:spTree>
    <p:extLst>
      <p:ext uri="{BB962C8B-B14F-4D97-AF65-F5344CB8AC3E}">
        <p14:creationId xmlns:p14="http://schemas.microsoft.com/office/powerpoint/2010/main" val="983740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918656" y="30668"/>
            <a:ext cx="8587256" cy="410369"/>
          </a:xfrm>
          <a:prstGeom prst="rect">
            <a:avLst/>
          </a:prstGeom>
          <a:noFill/>
        </p:spPr>
        <p:txBody>
          <a:bodyPr wrap="square" lIns="132080" tIns="66040" rIns="132080" bIns="66040">
            <a:spAutoFit/>
          </a:bodyPr>
          <a:lstStyle/>
          <a:p>
            <a:pPr algn="ctr"/>
            <a:r>
              <a:rPr lang="en-US" b="1" u="sng" dirty="0">
                <a:ln w="0"/>
                <a:solidFill>
                  <a:srgbClr val="002060"/>
                </a:solidFill>
                <a:effectLst>
                  <a:outerShdw blurRad="38100" dist="25400" dir="5400000" algn="ctr" rotWithShape="0">
                    <a:srgbClr val="6E747A">
                      <a:alpha val="43000"/>
                    </a:srgbClr>
                  </a:outerShdw>
                </a:effectLst>
              </a:rPr>
              <a:t>Year 9 - Constructions: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1406"/>
            <a:ext cx="7786248" cy="1692771"/>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 </a:t>
            </a:r>
          </a:p>
          <a:p>
            <a:endParaRPr lang="en-GB" sz="1200" b="1" dirty="0"/>
          </a:p>
          <a:p>
            <a:r>
              <a:rPr lang="en-GB" sz="1000" b="1" i="1" dirty="0"/>
              <a:t>In constructions and scale drawings students learn how to construct triangles and elevation drawings to scale.  As learning progresses they explore how to bisect lines and angles as in introduction to Constructing Loci at GCSE. </a:t>
            </a:r>
          </a:p>
          <a:p>
            <a:r>
              <a:rPr lang="en-GB" sz="1200" b="1" i="1" dirty="0"/>
              <a:t>Prior knowledge (KS2/KS3)</a:t>
            </a:r>
          </a:p>
          <a:p>
            <a:r>
              <a:rPr lang="en-GB" sz="1200" dirty="0"/>
              <a:t>know angles are measured in degrees: estimate and compare acute, obtuse and reflex angles</a:t>
            </a:r>
          </a:p>
          <a:p>
            <a:r>
              <a:rPr lang="en-GB" sz="1200" dirty="0"/>
              <a:t>draw given angles, and measure them in degrees (°)</a:t>
            </a:r>
          </a:p>
          <a:p>
            <a:r>
              <a:rPr lang="en-US" sz="1200" dirty="0"/>
              <a:t>K</a:t>
            </a:r>
            <a:r>
              <a:rPr lang="en-GB" sz="1200" dirty="0"/>
              <a:t>now names and angle properties of specific triangles</a:t>
            </a:r>
          </a:p>
          <a:p>
            <a:r>
              <a:rPr lang="en-US" sz="1200" dirty="0"/>
              <a:t>K</a:t>
            </a:r>
            <a:r>
              <a:rPr lang="en-GB" sz="1200" dirty="0"/>
              <a:t>now metric conversions </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41666756"/>
              </p:ext>
            </p:extLst>
          </p:nvPr>
        </p:nvGraphicFramePr>
        <p:xfrm>
          <a:off x="121134" y="2362200"/>
          <a:ext cx="12070866" cy="4369526"/>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69526">
                <a:tc>
                  <a:txBody>
                    <a:bodyPr/>
                    <a:lstStyle/>
                    <a:p>
                      <a:pPr marL="0" indent="0" algn="l">
                        <a:buFont typeface="Arial" panose="020B0604020202020204" pitchFamily="34" charset="0"/>
                        <a:buNone/>
                      </a:pPr>
                      <a:r>
                        <a:rPr lang="en-GB" sz="1100" b="1" u="sng" baseline="0" dirty="0">
                          <a:solidFill>
                            <a:srgbClr val="002060"/>
                          </a:solidFill>
                        </a:rPr>
                        <a:t>CORE KNOWLEDGE AND SKILLS</a:t>
                      </a:r>
                    </a:p>
                    <a:p>
                      <a:endParaRPr lang="en-GB" sz="1100" b="1" u="sng" baseline="0" dirty="0">
                        <a:solidFill>
                          <a:srgbClr val="002060"/>
                        </a:solidFill>
                      </a:endParaRPr>
                    </a:p>
                    <a:p>
                      <a:pPr lvl="0"/>
                      <a:r>
                        <a:rPr lang="en-GB" sz="1100" b="0" u="none" kern="1200" dirty="0">
                          <a:solidFill>
                            <a:srgbClr val="002060"/>
                          </a:solidFill>
                          <a:latin typeface="+mn-lt"/>
                          <a:ea typeface="+mn-ea"/>
                          <a:cs typeface="+mn-cs"/>
                        </a:rPr>
                        <a:t>Use scales on maps and diagrams</a:t>
                      </a:r>
                    </a:p>
                    <a:p>
                      <a:pPr lvl="0"/>
                      <a:r>
                        <a:rPr lang="en-GB" sz="1100" b="0" u="none" kern="1200" dirty="0">
                          <a:solidFill>
                            <a:srgbClr val="002060"/>
                          </a:solidFill>
                          <a:latin typeface="+mn-lt"/>
                          <a:ea typeface="+mn-ea"/>
                          <a:cs typeface="+mn-cs"/>
                        </a:rPr>
                        <a:t>Draw diagrams to scale</a:t>
                      </a:r>
                    </a:p>
                    <a:p>
                      <a:pPr lvl="0"/>
                      <a:r>
                        <a:rPr lang="en-GB" sz="1100" b="0" u="none" kern="1200" dirty="0">
                          <a:solidFill>
                            <a:srgbClr val="002060"/>
                          </a:solidFill>
                          <a:latin typeface="+mn-lt"/>
                          <a:ea typeface="+mn-ea"/>
                          <a:cs typeface="+mn-cs"/>
                        </a:rPr>
                        <a:t>Make accurate constructions of angle bisectors, perpendicular bisectors using drawing equipment</a:t>
                      </a:r>
                    </a:p>
                    <a:p>
                      <a:pPr lvl="0"/>
                      <a:r>
                        <a:rPr lang="en-GB" sz="1100" b="0" u="none" kern="1200" dirty="0">
                          <a:solidFill>
                            <a:srgbClr val="002060"/>
                          </a:solidFill>
                          <a:latin typeface="+mn-lt"/>
                          <a:ea typeface="+mn-ea"/>
                          <a:cs typeface="+mn-cs"/>
                        </a:rPr>
                        <a:t>Construct accurate triangles</a:t>
                      </a:r>
                    </a:p>
                    <a:p>
                      <a:pPr lvl="0"/>
                      <a:r>
                        <a:rPr lang="en-GB" sz="1100" b="0" u="none" kern="1200" dirty="0">
                          <a:solidFill>
                            <a:srgbClr val="002060"/>
                          </a:solidFill>
                          <a:latin typeface="+mn-lt"/>
                          <a:ea typeface="+mn-ea"/>
                          <a:cs typeface="+mn-cs"/>
                        </a:rPr>
                        <a:t>Construct accurate nets of solids involving triangles</a:t>
                      </a:r>
                    </a:p>
                    <a:p>
                      <a:pPr lvl="0"/>
                      <a:endParaRPr lang="en-GB" sz="1100" b="0" u="none" kern="1200" dirty="0">
                        <a:solidFill>
                          <a:srgbClr val="002060"/>
                        </a:solidFill>
                        <a:latin typeface="+mn-lt"/>
                        <a:ea typeface="+mn-ea"/>
                        <a:cs typeface="+mn-cs"/>
                      </a:endParaRPr>
                    </a:p>
                    <a:p>
                      <a:pPr lvl="0"/>
                      <a:r>
                        <a:rPr lang="en-GB" sz="1100" b="0" u="none" kern="1200" dirty="0">
                          <a:solidFill>
                            <a:srgbClr val="002060"/>
                          </a:solidFill>
                          <a:latin typeface="+mn-lt"/>
                          <a:ea typeface="+mn-ea"/>
                          <a:cs typeface="+mn-cs"/>
                        </a:rPr>
                        <a:t>Construct accurate angles of 45°, 30°, 60° based on known constructions of perpendicular bisector, angle bisector and equilateral triangle</a:t>
                      </a:r>
                    </a:p>
                    <a:p>
                      <a:pPr lvl="0"/>
                      <a:endParaRPr lang="en-GB" sz="1100" b="0" u="none" kern="1200" dirty="0">
                        <a:solidFill>
                          <a:srgbClr val="002060"/>
                        </a:solidFill>
                        <a:latin typeface="+mn-lt"/>
                        <a:ea typeface="+mn-ea"/>
                        <a:cs typeface="+mn-cs"/>
                      </a:endParaRPr>
                    </a:p>
                    <a:p>
                      <a:r>
                        <a:rPr lang="en-GB" sz="1100" b="0" u="none" kern="1200" dirty="0">
                          <a:solidFill>
                            <a:srgbClr val="002060"/>
                          </a:solidFill>
                          <a:latin typeface="+mn-lt"/>
                          <a:ea typeface="+mn-ea"/>
                          <a:cs typeface="+mn-cs"/>
                        </a:rPr>
                        <a:t>Construct and draw accurate scale diagrams</a:t>
                      </a:r>
                    </a:p>
                    <a:p>
                      <a:r>
                        <a:rPr lang="en-GB" sz="1100" b="0" u="none" kern="1200" dirty="0">
                          <a:solidFill>
                            <a:srgbClr val="002060"/>
                          </a:solidFill>
                          <a:latin typeface="+mn-lt"/>
                          <a:ea typeface="+mn-ea"/>
                          <a:cs typeface="+mn-cs"/>
                        </a:rPr>
                        <a:t>Use scale diagrams to solve problems</a:t>
                      </a:r>
                    </a:p>
                    <a:p>
                      <a:endParaRPr lang="en-GB" sz="1100" b="0" u="none" kern="1200" dirty="0">
                        <a:solidFill>
                          <a:srgbClr val="002060"/>
                        </a:solidFill>
                        <a:latin typeface="+mn-lt"/>
                        <a:ea typeface="+mn-ea"/>
                        <a:cs typeface="+mn-cs"/>
                      </a:endParaRPr>
                    </a:p>
                    <a:p>
                      <a:endParaRPr lang="en-GB" sz="1600" b="1" u="sng" kern="1200" baseline="0" dirty="0">
                        <a:solidFill>
                          <a:schemeClr val="tx1"/>
                        </a:solidFill>
                        <a:effectLst/>
                        <a:latin typeface="+mn-lt"/>
                        <a:ea typeface="+mn-ea"/>
                        <a:cs typeface="+mn-cs"/>
                      </a:endParaRPr>
                    </a:p>
                    <a:p>
                      <a:endParaRPr lang="en-GB" sz="105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Constructing accurate scale diagrams (including triangles) in a strategy for solving problems involving finding sizes of angles and unknown lengths</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050" b="1" u="sng" dirty="0">
                        <a:solidFill>
                          <a:srgbClr val="002060"/>
                        </a:solidFill>
                      </a:endParaRPr>
                    </a:p>
                    <a:p>
                      <a:pPr marL="0" indent="0" algn="l">
                        <a:buFont typeface="Arial" panose="020B0604020202020204" pitchFamily="34" charset="0"/>
                        <a:buNone/>
                      </a:pPr>
                      <a:r>
                        <a:rPr lang="en-GB" sz="1100" b="0" u="none" dirty="0">
                          <a:solidFill>
                            <a:srgbClr val="002060"/>
                          </a:solidFill>
                        </a:rPr>
                        <a:t>Construction</a:t>
                      </a:r>
                    </a:p>
                    <a:p>
                      <a:pPr marL="0" indent="0" algn="l">
                        <a:buFont typeface="Arial" panose="020B0604020202020204" pitchFamily="34" charset="0"/>
                        <a:buNone/>
                      </a:pPr>
                      <a:r>
                        <a:rPr lang="en-GB" sz="1100" b="0" u="none" dirty="0">
                          <a:solidFill>
                            <a:srgbClr val="002060"/>
                          </a:solidFill>
                        </a:rPr>
                        <a:t>Loci</a:t>
                      </a:r>
                    </a:p>
                    <a:p>
                      <a:pPr marL="0" indent="0" algn="l">
                        <a:buFont typeface="Arial" panose="020B0604020202020204" pitchFamily="34" charset="0"/>
                        <a:buNone/>
                      </a:pPr>
                      <a:r>
                        <a:rPr lang="en-GB" sz="1100" b="0" u="none" dirty="0">
                          <a:solidFill>
                            <a:srgbClr val="002060"/>
                          </a:solidFill>
                        </a:rPr>
                        <a:t>Vertex</a:t>
                      </a:r>
                    </a:p>
                    <a:p>
                      <a:pPr marL="0" indent="0" algn="l">
                        <a:buFont typeface="Arial" panose="020B0604020202020204" pitchFamily="34" charset="0"/>
                        <a:buNone/>
                      </a:pPr>
                      <a:r>
                        <a:rPr lang="en-GB" sz="1100" b="0" u="none" dirty="0">
                          <a:solidFill>
                            <a:srgbClr val="002060"/>
                          </a:solidFill>
                        </a:rPr>
                        <a:t>Perpendicular</a:t>
                      </a:r>
                    </a:p>
                    <a:p>
                      <a:pPr marL="0" indent="0" algn="l">
                        <a:buFont typeface="Arial" panose="020B0604020202020204" pitchFamily="34" charset="0"/>
                        <a:buNone/>
                      </a:pPr>
                      <a:r>
                        <a:rPr lang="en-GB" sz="1100" b="0" u="none" dirty="0">
                          <a:solidFill>
                            <a:srgbClr val="002060"/>
                          </a:solidFill>
                        </a:rPr>
                        <a:t>Bisect</a:t>
                      </a:r>
                    </a:p>
                    <a:p>
                      <a:pPr marL="0" indent="0" algn="l">
                        <a:buFont typeface="Arial" panose="020B0604020202020204" pitchFamily="34" charset="0"/>
                        <a:buNone/>
                      </a:pPr>
                      <a:r>
                        <a:rPr lang="en-GB" sz="1100" b="0" u="none" dirty="0">
                          <a:solidFill>
                            <a:srgbClr val="002060"/>
                          </a:solidFill>
                        </a:rPr>
                        <a:t>Equidistant</a:t>
                      </a:r>
                    </a:p>
                    <a:p>
                      <a:pPr marL="0" indent="0" algn="l">
                        <a:buFont typeface="Arial" panose="020B0604020202020204" pitchFamily="34" charset="0"/>
                        <a:buNone/>
                      </a:pPr>
                      <a:r>
                        <a:rPr lang="en-GB" sz="1100" b="0" u="none" dirty="0">
                          <a:solidFill>
                            <a:srgbClr val="002060"/>
                          </a:solidFill>
                        </a:rPr>
                        <a:t>Protractor</a:t>
                      </a:r>
                    </a:p>
                    <a:p>
                      <a:pPr marL="0" indent="0" algn="l">
                        <a:buFont typeface="Arial" panose="020B0604020202020204" pitchFamily="34" charset="0"/>
                        <a:buNone/>
                      </a:pPr>
                      <a:r>
                        <a:rPr lang="en-GB" sz="1100" b="0" u="none" dirty="0">
                          <a:solidFill>
                            <a:srgbClr val="002060"/>
                          </a:solidFill>
                        </a:rPr>
                        <a:t>Compass</a:t>
                      </a:r>
                    </a:p>
                  </a:txBody>
                  <a:tcPr/>
                </a:tc>
                <a:tc>
                  <a:txBody>
                    <a:bodyPr/>
                    <a:lstStyle/>
                    <a:p>
                      <a:pPr algn="l"/>
                      <a:r>
                        <a:rPr lang="en-GB" sz="1100" b="1" u="sng" dirty="0">
                          <a:solidFill>
                            <a:srgbClr val="002060"/>
                          </a:solidFill>
                        </a:rPr>
                        <a:t>Assessment</a:t>
                      </a:r>
                      <a:r>
                        <a:rPr lang="en-GB" sz="1100" b="1" u="sng" baseline="0" dirty="0">
                          <a:solidFill>
                            <a:srgbClr val="002060"/>
                          </a:solidFill>
                        </a:rPr>
                        <a:t> </a:t>
                      </a:r>
                    </a:p>
                    <a:p>
                      <a:pPr algn="l"/>
                      <a:endParaRPr lang="en-GB" sz="1100" b="1" u="sng" baseline="0" dirty="0">
                        <a:solidFill>
                          <a:srgbClr val="002060"/>
                        </a:solidFill>
                      </a:endParaRPr>
                    </a:p>
                    <a:p>
                      <a:pPr algn="l"/>
                      <a:r>
                        <a:rPr lang="en-GB" sz="1100" b="0" u="none" baseline="0" dirty="0" err="1">
                          <a:solidFill>
                            <a:schemeClr val="tx1"/>
                          </a:solidFill>
                        </a:rPr>
                        <a:t>WoW</a:t>
                      </a:r>
                      <a:r>
                        <a:rPr lang="en-GB" sz="1100" b="0" u="none" baseline="0" dirty="0">
                          <a:solidFill>
                            <a:schemeClr val="tx1"/>
                          </a:solidFill>
                        </a:rPr>
                        <a:t> Zone activity</a:t>
                      </a:r>
                    </a:p>
                    <a:p>
                      <a:pPr algn="l"/>
                      <a:endParaRPr lang="en-GB" sz="1100" b="0" u="none" dirty="0">
                        <a:solidFill>
                          <a:schemeClr val="tx1"/>
                        </a:solidFill>
                      </a:endParaRPr>
                    </a:p>
                    <a:p>
                      <a:pPr algn="l"/>
                      <a:r>
                        <a:rPr lang="en-GB" sz="1100" b="0" u="none" dirty="0">
                          <a:solidFill>
                            <a:schemeClr val="tx1"/>
                          </a:solidFill>
                        </a:rPr>
                        <a:t>End of Unit</a:t>
                      </a:r>
                      <a:r>
                        <a:rPr lang="en-GB" sz="1100" b="0" u="none" baseline="0" dirty="0">
                          <a:solidFill>
                            <a:schemeClr val="tx1"/>
                          </a:solidFill>
                        </a:rPr>
                        <a:t> assessment </a:t>
                      </a:r>
                      <a:endParaRPr lang="en-GB" sz="1100" b="0" u="none" dirty="0">
                        <a:solidFill>
                          <a:schemeClr val="tx1"/>
                        </a:solidFill>
                      </a:endParaRP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1" u="sng" dirty="0">
                        <a:solidFill>
                          <a:srgbClr val="002060"/>
                        </a:solidFill>
                      </a:endParaRPr>
                    </a:p>
                    <a:p>
                      <a:pPr algn="l"/>
                      <a:r>
                        <a:rPr lang="en-GB" sz="1100" b="0" u="none" dirty="0">
                          <a:solidFill>
                            <a:srgbClr val="002060"/>
                          </a:solidFill>
                        </a:rPr>
                        <a:t>KS4 – Loci</a:t>
                      </a:r>
                      <a:endParaRPr lang="en-GB" sz="1100" b="0" u="none" baseline="0" dirty="0">
                        <a:solidFill>
                          <a:srgbClr val="002060"/>
                        </a:solidFill>
                      </a:endParaRPr>
                    </a:p>
                    <a:p>
                      <a:pPr algn="l"/>
                      <a:r>
                        <a:rPr lang="en-US" sz="1100" b="0" u="none" baseline="0" dirty="0">
                          <a:solidFill>
                            <a:srgbClr val="002060"/>
                          </a:solidFill>
                        </a:rPr>
                        <a:t>K</a:t>
                      </a:r>
                      <a:r>
                        <a:rPr lang="en-GB" sz="1100" b="0" u="none" baseline="0" dirty="0">
                          <a:solidFill>
                            <a:srgbClr val="002060"/>
                          </a:solidFill>
                        </a:rPr>
                        <a:t>S4 - proving similarity and congruence</a:t>
                      </a:r>
                      <a:endParaRPr lang="en-GB" sz="1100" b="0" u="none"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492990"/>
          </a:xfrm>
          <a:prstGeom prst="rect">
            <a:avLst/>
          </a:prstGeom>
          <a:noFill/>
        </p:spPr>
        <p:txBody>
          <a:bodyPr wrap="square" rtlCol="0">
            <a:spAutoFit/>
          </a:bodyPr>
          <a:lstStyle/>
          <a:p>
            <a:r>
              <a:rPr lang="en-GB" sz="1400" b="1" u="sng" dirty="0"/>
              <a:t>The bigger picture:</a:t>
            </a:r>
          </a:p>
          <a:p>
            <a:r>
              <a:rPr lang="en-GB" sz="1400" i="1" dirty="0"/>
              <a:t>Personal development opportunities.</a:t>
            </a:r>
          </a:p>
          <a:p>
            <a:r>
              <a:rPr lang="en-GB" sz="1400" i="1" dirty="0"/>
              <a:t>Career links.</a:t>
            </a:r>
          </a:p>
          <a:p>
            <a:r>
              <a:rPr lang="en-GB" sz="1400" i="1" dirty="0"/>
              <a:t>RSE</a:t>
            </a:r>
          </a:p>
          <a:p>
            <a:endParaRPr lang="en-GB" dirty="0"/>
          </a:p>
          <a:p>
            <a:r>
              <a:rPr lang="en-GB" sz="1400" dirty="0"/>
              <a:t>Architect and Design</a:t>
            </a:r>
          </a:p>
          <a:p>
            <a:r>
              <a:rPr lang="en-GB" sz="1400" dirty="0"/>
              <a:t>Mathematician: Hypatia</a:t>
            </a:r>
          </a:p>
          <a:p>
            <a:endParaRPr lang="en-GB" dirty="0"/>
          </a:p>
          <a:p>
            <a:endParaRPr lang="en-GB" dirty="0"/>
          </a:p>
          <a:p>
            <a:endParaRPr lang="en-GB" dirty="0"/>
          </a:p>
        </p:txBody>
      </p:sp>
    </p:spTree>
    <p:extLst>
      <p:ext uri="{BB962C8B-B14F-4D97-AF65-F5344CB8AC3E}">
        <p14:creationId xmlns:p14="http://schemas.microsoft.com/office/powerpoint/2010/main" val="990936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605572" y="-20554"/>
            <a:ext cx="6013762"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 Constructions: Journey of Knowledge</a:t>
            </a:r>
          </a:p>
          <a:p>
            <a:pPr algn="ctr"/>
            <a:r>
              <a:rPr lang="en-US" sz="2400" b="1" u="sng" dirty="0">
                <a:ln w="0"/>
                <a:solidFill>
                  <a:srgbClr val="002060"/>
                </a:solidFill>
                <a:effectLst>
                  <a:outerShdw blurRad="38100" dist="25400" dir="5400000" algn="ctr" rotWithShape="0">
                    <a:srgbClr val="6E747A">
                      <a:alpha val="43000"/>
                    </a:srgbClr>
                  </a:outerShdw>
                </a:effectLst>
              </a:rPr>
              <a: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414433750"/>
              </p:ext>
            </p:extLst>
          </p:nvPr>
        </p:nvGraphicFramePr>
        <p:xfrm>
          <a:off x="105107" y="1916968"/>
          <a:ext cx="11981786" cy="4715205"/>
        </p:xfrm>
        <a:graphic>
          <a:graphicData uri="http://schemas.openxmlformats.org/drawingml/2006/table">
            <a:tbl>
              <a:tblPr firstRow="1" bandRow="1">
                <a:tableStyleId>{69CF1AB2-1976-4502-BF36-3FF5EA218861}</a:tableStyleId>
              </a:tblPr>
              <a:tblGrid>
                <a:gridCol w="1877633">
                  <a:extLst>
                    <a:ext uri="{9D8B030D-6E8A-4147-A177-3AD203B41FA5}">
                      <a16:colId xmlns:a16="http://schemas.microsoft.com/office/drawing/2014/main" val="26545288"/>
                    </a:ext>
                  </a:extLst>
                </a:gridCol>
                <a:gridCol w="2316407">
                  <a:extLst>
                    <a:ext uri="{9D8B030D-6E8A-4147-A177-3AD203B41FA5}">
                      <a16:colId xmlns:a16="http://schemas.microsoft.com/office/drawing/2014/main" val="3735789182"/>
                    </a:ext>
                  </a:extLst>
                </a:gridCol>
                <a:gridCol w="2487203">
                  <a:extLst>
                    <a:ext uri="{9D8B030D-6E8A-4147-A177-3AD203B41FA5}">
                      <a16:colId xmlns:a16="http://schemas.microsoft.com/office/drawing/2014/main" val="3033360634"/>
                    </a:ext>
                  </a:extLst>
                </a:gridCol>
                <a:gridCol w="5300543">
                  <a:extLst>
                    <a:ext uri="{9D8B030D-6E8A-4147-A177-3AD203B41FA5}">
                      <a16:colId xmlns:a16="http://schemas.microsoft.com/office/drawing/2014/main" val="2709544202"/>
                    </a:ext>
                  </a:extLst>
                </a:gridCol>
              </a:tblGrid>
              <a:tr h="240358">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27626">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4128499">
                <a:tc>
                  <a:txBody>
                    <a:bodyPr/>
                    <a:lstStyle/>
                    <a:p>
                      <a:r>
                        <a:rPr lang="en-GB" sz="1100" b="1" kern="1200" dirty="0">
                          <a:solidFill>
                            <a:schemeClr val="tx1"/>
                          </a:solidFill>
                          <a:effectLst/>
                          <a:latin typeface="+mn-lt"/>
                          <a:ea typeface="+mn-ea"/>
                          <a:cs typeface="+mn-cs"/>
                        </a:rPr>
                        <a:t>Pupils can use index laws to simplify and calculate the value of numerical expressions.</a:t>
                      </a:r>
                    </a:p>
                    <a:p>
                      <a:endParaRPr lang="en-US" sz="1100" dirty="0">
                        <a:solidFill>
                          <a:schemeClr val="tx1"/>
                        </a:solidFill>
                      </a:endParaRPr>
                    </a:p>
                    <a:p>
                      <a:r>
                        <a:rPr lang="en-US" sz="1100" dirty="0">
                          <a:solidFill>
                            <a:schemeClr val="tx1"/>
                          </a:solidFill>
                        </a:rPr>
                        <a:t>Construct with a protractor</a:t>
                      </a:r>
                    </a:p>
                  </a:txBody>
                  <a:tcPr/>
                </a:tc>
                <a:tc>
                  <a:txBody>
                    <a:bodyPr/>
                    <a:lstStyle/>
                    <a:p>
                      <a:r>
                        <a:rPr lang="en-US" sz="1100" b="1" i="1" dirty="0">
                          <a:solidFill>
                            <a:schemeClr val="tx1"/>
                          </a:solidFill>
                        </a:rPr>
                        <a:t>Pupils must have an understanding of and be able to recall the basics of :</a:t>
                      </a:r>
                    </a:p>
                    <a:p>
                      <a:endParaRPr lang="en-US" sz="1100" b="0" i="1" dirty="0">
                        <a:solidFill>
                          <a:schemeClr val="tx1"/>
                        </a:solidFill>
                      </a:endParaRPr>
                    </a:p>
                    <a:p>
                      <a:r>
                        <a:rPr lang="en-GB" sz="1100" kern="1200" dirty="0">
                          <a:solidFill>
                            <a:schemeClr val="tx1"/>
                          </a:solidFill>
                          <a:latin typeface="+mn-lt"/>
                          <a:ea typeface="+mn-ea"/>
                          <a:cs typeface="+mn-cs"/>
                        </a:rPr>
                        <a:t>Use scales on maps and diagrams</a:t>
                      </a:r>
                    </a:p>
                    <a:p>
                      <a:endParaRPr lang="en-US" sz="11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Construct and draw accurate scale diagrams</a:t>
                      </a:r>
                    </a:p>
                    <a:p>
                      <a:endParaRPr lang="en-US" sz="1100" b="1" i="1"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r>
                        <a:rPr lang="en-GB" sz="1100" dirty="0">
                          <a:solidFill>
                            <a:schemeClr val="tx1"/>
                          </a:solidFill>
                        </a:rPr>
                        <a:t>Make accurate constructions of angle bisectors, perpendicular bisectors using drawing equipment</a:t>
                      </a:r>
                    </a:p>
                    <a:p>
                      <a:endParaRPr lang="en-GB" sz="1100" dirty="0">
                        <a:solidFill>
                          <a:schemeClr val="tx1"/>
                        </a:solidFill>
                      </a:endParaRPr>
                    </a:p>
                    <a:p>
                      <a:r>
                        <a:rPr lang="en-GB" sz="1100" dirty="0">
                          <a:solidFill>
                            <a:schemeClr val="tx1"/>
                          </a:solidFill>
                        </a:rPr>
                        <a:t>Construct accurate triangles</a:t>
                      </a:r>
                    </a:p>
                    <a:p>
                      <a:endParaRPr lang="en-US"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Construct accurate nets of solids involving triangles</a:t>
                      </a:r>
                    </a:p>
                    <a:p>
                      <a:endParaRPr lang="en-GB" sz="1100"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Construct accurate angles of 45°, 30°, 60° based on known constructions of perpendicular bisector, angle bisector and equilateral triangle</a:t>
                      </a:r>
                    </a:p>
                    <a:p>
                      <a:endParaRPr lang="en-US" sz="11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Use scale diagrams to solve problems</a:t>
                      </a:r>
                    </a:p>
                    <a:p>
                      <a:endParaRPr lang="en-US" sz="11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a:solidFill>
                            <a:schemeClr val="tx1"/>
                          </a:solidFill>
                        </a:rPr>
                        <a:t>Constructing </a:t>
                      </a:r>
                      <a:r>
                        <a:rPr lang="en-GB" sz="1100" dirty="0">
                          <a:solidFill>
                            <a:schemeClr val="tx1"/>
                          </a:solidFill>
                        </a:rPr>
                        <a:t>accurate scale diagrams (including triangles) in a strategy for solving problems involving finding sizes of angles and unknown lengths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477</Words>
  <Application>Microsoft Office PowerPoint</Application>
  <PresentationFormat>Widescreen</PresentationFormat>
  <Paragraphs>93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Pattison, Ryan</dc:creator>
  <cp:lastModifiedBy>Pattison, Ryan</cp:lastModifiedBy>
  <cp:revision>34</cp:revision>
  <dcterms:created xsi:type="dcterms:W3CDTF">2020-02-24T11:24:43Z</dcterms:created>
  <dcterms:modified xsi:type="dcterms:W3CDTF">2022-07-01T12:18:31Z</dcterms:modified>
</cp:coreProperties>
</file>