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77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14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67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8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74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69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39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74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71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74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-109023" y="46166"/>
            <a:ext cx="8246562" cy="410369"/>
          </a:xfrm>
          <a:prstGeom prst="rect">
            <a:avLst/>
          </a:prstGeom>
          <a:noFill/>
        </p:spPr>
        <p:txBody>
          <a:bodyPr wrap="square" lIns="132080" tIns="66040" rIns="132080" bIns="66040">
            <a:spAutoFit/>
          </a:bodyPr>
          <a:lstStyle/>
          <a:p>
            <a:pPr algn="ctr"/>
            <a:r>
              <a:rPr lang="en-US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 9 - </a:t>
            </a:r>
            <a:r>
              <a:rPr lang="en-GB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Sequences, Inequalities, Equations and Proportion</a:t>
            </a:r>
            <a:r>
              <a:rPr lang="en-US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Journey of Knowledge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21134" y="398725"/>
            <a:ext cx="7786248" cy="20005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Context and Introduction to Unit: </a:t>
            </a:r>
          </a:p>
          <a:p>
            <a:r>
              <a:rPr lang="en-GB" sz="1000" b="1" i="1" dirty="0"/>
              <a:t>Learners consolidate their understanding of  </a:t>
            </a:r>
            <a:r>
              <a:rPr lang="en-GB" sz="1000" b="1" i="1" dirty="0" err="1"/>
              <a:t>arithemetic</a:t>
            </a:r>
            <a:r>
              <a:rPr lang="en-GB" sz="1000" b="1" i="1" dirty="0"/>
              <a:t> sequences and derive formulas for geometric sequences.</a:t>
            </a:r>
          </a:p>
          <a:p>
            <a:r>
              <a:rPr lang="en-GB" sz="1000" b="1" i="1" dirty="0"/>
              <a:t>Students learn how to represent inequalities on a number line and solve an inequation using the balance method.</a:t>
            </a:r>
          </a:p>
          <a:p>
            <a:r>
              <a:rPr lang="en-US" sz="1000" b="1" i="1" dirty="0"/>
              <a:t>S</a:t>
            </a:r>
            <a:r>
              <a:rPr lang="en-GB" sz="1000" b="1" i="1" dirty="0" err="1"/>
              <a:t>tudents</a:t>
            </a:r>
            <a:r>
              <a:rPr lang="en-GB" sz="1000" b="1" i="1" dirty="0"/>
              <a:t> construct and solve equations using fractions and powers</a:t>
            </a:r>
          </a:p>
          <a:p>
            <a:r>
              <a:rPr lang="en-US" sz="1000" b="1" i="1" dirty="0"/>
              <a:t>S</a:t>
            </a:r>
            <a:r>
              <a:rPr lang="en-GB" sz="1000" b="1" i="1" dirty="0" err="1"/>
              <a:t>tudents</a:t>
            </a:r>
            <a:r>
              <a:rPr lang="en-GB" sz="1000" b="1" i="1" dirty="0"/>
              <a:t> derive formulae based on direct and inversely proportional arguments</a:t>
            </a:r>
          </a:p>
          <a:p>
            <a:r>
              <a:rPr lang="en-GB" sz="1200" b="1" i="1" dirty="0"/>
              <a:t>Prior knowledge (KS2/KS3)</a:t>
            </a:r>
          </a:p>
          <a:p>
            <a:r>
              <a:rPr lang="en-US" sz="1200" dirty="0"/>
              <a:t>Balancing equations, forming equations</a:t>
            </a:r>
          </a:p>
          <a:p>
            <a:r>
              <a:rPr lang="en-US" sz="1200" dirty="0"/>
              <a:t>Term to term rules, position to term rules</a:t>
            </a:r>
          </a:p>
          <a:p>
            <a:r>
              <a:rPr lang="en-US" sz="1200" dirty="0"/>
              <a:t>Number lines</a:t>
            </a:r>
          </a:p>
          <a:p>
            <a:r>
              <a:rPr lang="en-US" sz="1200" dirty="0"/>
              <a:t>Operations with fractions</a:t>
            </a:r>
          </a:p>
          <a:p>
            <a:endParaRPr lang="en-GB" sz="1200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EA7F948-0AE4-44BF-A804-D96AF7A9A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054803"/>
              </p:ext>
            </p:extLst>
          </p:nvPr>
        </p:nvGraphicFramePr>
        <p:xfrm>
          <a:off x="121134" y="2362200"/>
          <a:ext cx="12070866" cy="4369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43321">
                  <a:extLst>
                    <a:ext uri="{9D8B030D-6E8A-4147-A177-3AD203B41FA5}">
                      <a16:colId xmlns:a16="http://schemas.microsoft.com/office/drawing/2014/main" val="3001272792"/>
                    </a:ext>
                  </a:extLst>
                </a:gridCol>
                <a:gridCol w="3552573">
                  <a:extLst>
                    <a:ext uri="{9D8B030D-6E8A-4147-A177-3AD203B41FA5}">
                      <a16:colId xmlns:a16="http://schemas.microsoft.com/office/drawing/2014/main" val="1897910160"/>
                    </a:ext>
                  </a:extLst>
                </a:gridCol>
                <a:gridCol w="2174972">
                  <a:extLst>
                    <a:ext uri="{9D8B030D-6E8A-4147-A177-3AD203B41FA5}">
                      <a16:colId xmlns:a16="http://schemas.microsoft.com/office/drawing/2014/main" val="3498275268"/>
                    </a:ext>
                  </a:extLst>
                </a:gridCol>
              </a:tblGrid>
              <a:tr h="436952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baseline="0" dirty="0">
                          <a:solidFill>
                            <a:srgbClr val="002060"/>
                          </a:solidFill>
                        </a:rPr>
                        <a:t>CORE KNOWLEDGE AND SKILLS</a:t>
                      </a:r>
                    </a:p>
                    <a:p>
                      <a:endParaRPr lang="en-GB" sz="1100" b="1" u="sng" baseline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Use the nth term to generate an arithmetic sequence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Find and use the nth term of an arithmetic sequence</a:t>
                      </a:r>
                    </a:p>
                    <a:p>
                      <a:r>
                        <a:rPr lang="en-US" sz="1100" b="0" u="none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Recognise</a:t>
                      </a:r>
                      <a:r>
                        <a:rPr lang="en-US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geometric sequences</a:t>
                      </a:r>
                    </a:p>
                    <a:p>
                      <a:r>
                        <a:rPr lang="en-US" sz="1100" b="0" u="none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Recognise</a:t>
                      </a:r>
                      <a:r>
                        <a:rPr lang="en-US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quadratic sequences</a:t>
                      </a:r>
                    </a:p>
                    <a:p>
                      <a:r>
                        <a:rPr lang="en-US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Derive formula for position to term rule of quadratic sequences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Represent inequalities on a number line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Find integer values that satisfy an inequality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Construct and solve equations including fractions or powers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Write formulae connecting variables in direct or inverse proportion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Use algebra to solve problems involving direct or inverse proportion</a:t>
                      </a:r>
                    </a:p>
                    <a:p>
                      <a:endParaRPr lang="en-GB" sz="1100" b="0" u="none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b="1" u="sng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050" b="1" u="sng" baseline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ABOVE AND BEYOND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br>
                        <a:rPr lang="en-US" sz="1100" b="1" u="sng" dirty="0">
                          <a:solidFill>
                            <a:srgbClr val="002060"/>
                          </a:solidFill>
                        </a:rPr>
                      </a:b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plot inequalities graphically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Represent geometric sequences graphically</a:t>
                      </a: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VOCABULARY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05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 err="1">
                          <a:solidFill>
                            <a:srgbClr val="002060"/>
                          </a:solidFill>
                        </a:rPr>
                        <a:t>Quadractic</a:t>
                      </a: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 sequence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Inequality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Direct proportional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Inversely proportional</a:t>
                      </a: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Assessment</a:t>
                      </a:r>
                      <a:r>
                        <a:rPr lang="en-GB" sz="1100" b="1" u="sng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algn="l"/>
                      <a:endParaRPr lang="en-GB" sz="1100" b="1" u="sng" baseline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baseline="0" dirty="0" err="1">
                          <a:solidFill>
                            <a:schemeClr val="tx1"/>
                          </a:solidFill>
                        </a:rPr>
                        <a:t>WoW</a:t>
                      </a: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</a:rPr>
                        <a:t> Zone activity</a:t>
                      </a:r>
                    </a:p>
                    <a:p>
                      <a:pPr algn="l"/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100" b="0" u="none" dirty="0">
                          <a:solidFill>
                            <a:schemeClr val="tx1"/>
                          </a:solidFill>
                        </a:rPr>
                        <a:t>End of Unit</a:t>
                      </a: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</a:rPr>
                        <a:t> assessment 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WHERE NEXT?</a:t>
                      </a:r>
                    </a:p>
                    <a:p>
                      <a:pPr algn="l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KS4 simultaneous equations</a:t>
                      </a:r>
                    </a:p>
                    <a:p>
                      <a:pPr algn="l"/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Rate of change and acceleration</a:t>
                      </a: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05753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6BD886F-BFA3-4C08-B1F4-AEEF3149A1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98" t="10947" r="11997" b="12411"/>
          <a:stretch/>
        </p:blipFill>
        <p:spPr>
          <a:xfrm>
            <a:off x="8002012" y="0"/>
            <a:ext cx="4189988" cy="23414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F1A2B9-78B7-485C-8FE3-4C6AFC205AEA}"/>
              </a:ext>
            </a:extLst>
          </p:cNvPr>
          <p:cNvSpPr txBox="1"/>
          <p:nvPr/>
        </p:nvSpPr>
        <p:spPr>
          <a:xfrm>
            <a:off x="8438271" y="251351"/>
            <a:ext cx="32941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The bigger picture:</a:t>
            </a:r>
          </a:p>
          <a:p>
            <a:r>
              <a:rPr lang="en-GB" sz="1400" i="1" dirty="0"/>
              <a:t>Personal development opportunities.</a:t>
            </a:r>
          </a:p>
          <a:p>
            <a:r>
              <a:rPr lang="en-GB" sz="1400" i="1" dirty="0"/>
              <a:t>Career links.</a:t>
            </a:r>
          </a:p>
          <a:p>
            <a:r>
              <a:rPr lang="en-GB" sz="1400" i="1" dirty="0"/>
              <a:t>RSE</a:t>
            </a:r>
          </a:p>
          <a:p>
            <a:r>
              <a:rPr lang="en-US" sz="1400" dirty="0"/>
              <a:t>Bakers and Chemists</a:t>
            </a:r>
          </a:p>
          <a:p>
            <a:r>
              <a:rPr lang="en-US" sz="1400" dirty="0"/>
              <a:t>Mathematician: Joan Clark</a:t>
            </a:r>
            <a:endParaRPr lang="en-GB" sz="1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93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273844" y="-20554"/>
            <a:ext cx="10677218" cy="872034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 9 - </a:t>
            </a:r>
            <a:r>
              <a:rPr lang="en-GB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Sequences, Inequalities, Equations and Proportion</a:t>
            </a:r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Journey of Knowledge</a:t>
            </a:r>
          </a:p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Assessment 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39435" y="480353"/>
            <a:ext cx="11750215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M</a:t>
            </a:r>
            <a:r>
              <a:rPr lang="en-GB" sz="1400" b="1" dirty="0"/>
              <a:t>APs </a:t>
            </a:r>
            <a:r>
              <a:rPr lang="en-GB" sz="1400" dirty="0"/>
              <a:t>– Pupils will complete WOW zone tasks in lessons as well as end of topic tests.  This scores will be recorded and used to contribute towards grades which are reported home.</a:t>
            </a:r>
          </a:p>
          <a:p>
            <a:endParaRPr lang="en-US" sz="1400" dirty="0"/>
          </a:p>
          <a:p>
            <a:r>
              <a:rPr lang="en-US" sz="1400" b="1" dirty="0"/>
              <a:t>S</a:t>
            </a:r>
            <a:r>
              <a:rPr lang="en-GB" sz="1400" b="1" dirty="0" err="1"/>
              <a:t>ummative</a:t>
            </a:r>
            <a:r>
              <a:rPr lang="en-GB" sz="1400" b="1" dirty="0"/>
              <a:t> assessment </a:t>
            </a:r>
            <a:r>
              <a:rPr lang="en-GB" sz="1400" dirty="0"/>
              <a:t>– The knowledge from this unit will be tested as part of a 1 hour P2S exam which will be based on a combination of units covered in the assessment window.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C08D8A-5FDD-4287-A708-1818B449F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57769"/>
              </p:ext>
            </p:extLst>
          </p:nvPr>
        </p:nvGraphicFramePr>
        <p:xfrm>
          <a:off x="105107" y="1916968"/>
          <a:ext cx="11981786" cy="471520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33043">
                  <a:extLst>
                    <a:ext uri="{9D8B030D-6E8A-4147-A177-3AD203B41FA5}">
                      <a16:colId xmlns:a16="http://schemas.microsoft.com/office/drawing/2014/main" val="26545288"/>
                    </a:ext>
                  </a:extLst>
                </a:gridCol>
                <a:gridCol w="2835479">
                  <a:extLst>
                    <a:ext uri="{9D8B030D-6E8A-4147-A177-3AD203B41FA5}">
                      <a16:colId xmlns:a16="http://schemas.microsoft.com/office/drawing/2014/main" val="3735789182"/>
                    </a:ext>
                  </a:extLst>
                </a:gridCol>
                <a:gridCol w="2961314">
                  <a:extLst>
                    <a:ext uri="{9D8B030D-6E8A-4147-A177-3AD203B41FA5}">
                      <a16:colId xmlns:a16="http://schemas.microsoft.com/office/drawing/2014/main" val="3033360634"/>
                    </a:ext>
                  </a:extLst>
                </a:gridCol>
                <a:gridCol w="3051950">
                  <a:extLst>
                    <a:ext uri="{9D8B030D-6E8A-4147-A177-3AD203B41FA5}">
                      <a16:colId xmlns:a16="http://schemas.microsoft.com/office/drawing/2014/main" val="2709544202"/>
                    </a:ext>
                  </a:extLst>
                </a:gridCol>
              </a:tblGrid>
              <a:tr h="240358"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Assessment Milestones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175115"/>
                  </a:ext>
                </a:extLst>
              </a:tr>
              <a:tr h="327626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Emerging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Developing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Securing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Mastering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251926"/>
                  </a:ext>
                </a:extLst>
              </a:tr>
              <a:tr h="4128499"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Pupils can use index laws to simplify and calculate the value of numerical expressions.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Use the nth term to generate an arithmetic sequence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Recognise geometric sequences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Recognise quadratic sequences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have an understanding of and be able to recall the basics of :</a:t>
                      </a:r>
                    </a:p>
                    <a:p>
                      <a:endParaRPr lang="en-US" sz="1100" b="0" i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Find and use the nth term of an arithmetic sequence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Represent inequalities on a number line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Find integer values that satisfy an inequality</a:t>
                      </a:r>
                    </a:p>
                    <a:p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able to recall the following content: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Derive formula for position to term rule of quadratic sequences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</a:rPr>
                        <a:t>atisfy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 single inequalities by balancing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should be able to recall all the content in the knowledge journey and demonstrate application through the following: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Satisfy two or more inequalities by balancing</a:t>
                      </a: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Construct and solve equations including fractions or powers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Write formulae connecting variables in direct or inverse proportion</a:t>
                      </a: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display regions graphically that satisfy inequalities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Use algebra to solve problems involving direct or inverse proportion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034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80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483</Words>
  <Application>Microsoft Office PowerPoint</Application>
  <PresentationFormat>Widescreen</PresentationFormat>
  <Paragraphs>100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Hillside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Pattison, Ryan</dc:creator>
  <cp:lastModifiedBy>Pattison, Ryan</cp:lastModifiedBy>
  <cp:revision>39</cp:revision>
  <dcterms:created xsi:type="dcterms:W3CDTF">2020-02-24T11:24:43Z</dcterms:created>
  <dcterms:modified xsi:type="dcterms:W3CDTF">2022-07-01T12:17:20Z</dcterms:modified>
</cp:coreProperties>
</file>