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32477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410314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7096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1658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61ED82-0796-4CAC-AAAA-3F73B1582764}"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65674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61ED82-0796-4CAC-AAAA-3F73B1582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76474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61ED82-0796-4CAC-AAAA-3F73B1582764}"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2553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61ED82-0796-4CAC-AAAA-3F73B1582764}"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74269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1ED82-0796-4CAC-AAAA-3F73B1582764}"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260239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61ED82-0796-4CAC-AAAA-3F73B1582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385674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61ED82-0796-4CAC-AAAA-3F73B1582764}"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A4044-F0B9-4CE7-9EDF-2D99D6547B19}" type="slidenum">
              <a:rPr lang="en-GB" smtClean="0"/>
              <a:t>‹#›</a:t>
            </a:fld>
            <a:endParaRPr lang="en-GB"/>
          </a:p>
        </p:txBody>
      </p:sp>
    </p:spTree>
    <p:extLst>
      <p:ext uri="{BB962C8B-B14F-4D97-AF65-F5344CB8AC3E}">
        <p14:creationId xmlns:p14="http://schemas.microsoft.com/office/powerpoint/2010/main" val="406971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1ED82-0796-4CAC-AAAA-3F73B1582764}" type="datetimeFigureOut">
              <a:rPr lang="en-GB" smtClean="0"/>
              <a:t>01/07/2022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A4044-F0B9-4CE7-9EDF-2D99D6547B19}" type="slidenum">
              <a:rPr lang="en-GB" smtClean="0"/>
              <a:t>‹#›</a:t>
            </a:fld>
            <a:endParaRPr lang="en-GB"/>
          </a:p>
        </p:txBody>
      </p:sp>
    </p:spTree>
    <p:extLst>
      <p:ext uri="{BB962C8B-B14F-4D97-AF65-F5344CB8AC3E}">
        <p14:creationId xmlns:p14="http://schemas.microsoft.com/office/powerpoint/2010/main" val="983740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09023" y="46166"/>
            <a:ext cx="8246562" cy="410369"/>
          </a:xfrm>
          <a:prstGeom prst="rect">
            <a:avLst/>
          </a:prstGeom>
          <a:noFill/>
        </p:spPr>
        <p:txBody>
          <a:bodyPr wrap="square" lIns="132080" tIns="66040" rIns="132080" bIns="66040">
            <a:spAutoFit/>
          </a:bodyPr>
          <a:lstStyle/>
          <a:p>
            <a:pPr algn="ctr"/>
            <a:r>
              <a:rPr lang="en-US" b="1" u="sng" dirty="0">
                <a:ln w="0"/>
                <a:solidFill>
                  <a:srgbClr val="002060"/>
                </a:solidFill>
                <a:effectLst>
                  <a:outerShdw blurRad="38100" dist="25400" dir="5400000" algn="ctr" rotWithShape="0">
                    <a:srgbClr val="6E747A">
                      <a:alpha val="43000"/>
                    </a:srgbClr>
                  </a:outerShdw>
                </a:effectLst>
              </a:rPr>
              <a:t>Year 9 - </a:t>
            </a:r>
            <a:r>
              <a:rPr lang="en-GB" b="1" u="sng" dirty="0">
                <a:ln w="0"/>
                <a:solidFill>
                  <a:srgbClr val="002060"/>
                </a:solidFill>
                <a:effectLst>
                  <a:outerShdw blurRad="38100" dist="25400" dir="5400000" algn="ctr" rotWithShape="0">
                    <a:srgbClr val="6E747A">
                      <a:alpha val="43000"/>
                    </a:srgbClr>
                  </a:outerShdw>
                </a:effectLst>
              </a:rPr>
              <a:t>Circles, Pythagoras &amp; Prisms</a:t>
            </a:r>
            <a:r>
              <a:rPr lang="en-US" b="1" u="sng" dirty="0">
                <a:ln w="0"/>
                <a:solidFill>
                  <a:srgbClr val="002060"/>
                </a:solidFill>
                <a:effectLst>
                  <a:outerShdw blurRad="38100" dist="25400" dir="5400000" algn="ctr" rotWithShape="0">
                    <a:srgbClr val="6E747A">
                      <a:alpha val="43000"/>
                    </a:srgbClr>
                  </a:outerShdw>
                </a:effectLst>
              </a:rPr>
              <a:t>: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398725"/>
            <a:ext cx="7786248" cy="1785104"/>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 </a:t>
            </a:r>
          </a:p>
          <a:p>
            <a:r>
              <a:rPr lang="en-GB" sz="1000" b="1" i="1" dirty="0"/>
              <a:t>Students are guided through the discovery of Pythagoras’ Theorem. They use Pythagoras’ Theorem to find the hypotenuse and shorter side of any right-angled triangle. Students learn how to calculate the circumference and area of circles both as decimals and in terms of π.  Learning progresses from 2D circles to finding the total surface area and volume of cylinders. Students learn how to estimate solutions by rounding and finding the limits of accuracy of rounded numbers.  As learning progresses they are challenged to calculate the upper and lower bounds in calculations</a:t>
            </a:r>
          </a:p>
          <a:p>
            <a:r>
              <a:rPr lang="en-GB" sz="1200" b="1" i="1" dirty="0"/>
              <a:t>Prior knowledge (KS2/KS3)</a:t>
            </a:r>
          </a:p>
          <a:p>
            <a:r>
              <a:rPr lang="en-US" sz="1200" dirty="0"/>
              <a:t>Area formulas, metric conversions</a:t>
            </a:r>
            <a:br>
              <a:rPr lang="en-US" sz="1200" dirty="0"/>
            </a:br>
            <a:r>
              <a:rPr lang="en-US" sz="1200" dirty="0"/>
              <a:t>rounding to </a:t>
            </a:r>
            <a:r>
              <a:rPr lang="en-US" sz="1200"/>
              <a:t>significant figures</a:t>
            </a:r>
            <a:endParaRPr lang="en-US" sz="1200" dirty="0"/>
          </a:p>
          <a:p>
            <a:endParaRPr lang="en-GB" sz="1200"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938524472"/>
              </p:ext>
            </p:extLst>
          </p:nvPr>
        </p:nvGraphicFramePr>
        <p:xfrm>
          <a:off x="121134" y="2362200"/>
          <a:ext cx="12070866" cy="4369526"/>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69526">
                <a:tc>
                  <a:txBody>
                    <a:bodyPr/>
                    <a:lstStyle/>
                    <a:p>
                      <a:pPr marL="0" indent="0" algn="l">
                        <a:buFont typeface="Arial" panose="020B0604020202020204" pitchFamily="34" charset="0"/>
                        <a:buNone/>
                      </a:pPr>
                      <a:r>
                        <a:rPr lang="en-GB" sz="1100" b="1" u="sng" baseline="0" dirty="0">
                          <a:solidFill>
                            <a:srgbClr val="002060"/>
                          </a:solidFill>
                        </a:rPr>
                        <a:t>CORE KNOWLEDGE AND SKILLS</a:t>
                      </a:r>
                    </a:p>
                    <a:p>
                      <a:endParaRPr lang="en-GB" sz="1100" b="1" u="sng" baseline="0" dirty="0">
                        <a:solidFill>
                          <a:srgbClr val="002060"/>
                        </a:solidFill>
                      </a:endParaRPr>
                    </a:p>
                    <a:p>
                      <a:r>
                        <a:rPr lang="en-GB" sz="1100" b="0" u="none" kern="1200" dirty="0">
                          <a:solidFill>
                            <a:srgbClr val="002060"/>
                          </a:solidFill>
                          <a:latin typeface="+mn-lt"/>
                          <a:ea typeface="+mn-ea"/>
                          <a:cs typeface="+mn-cs"/>
                        </a:rPr>
                        <a:t>Calculate the circumference of a circle</a:t>
                      </a:r>
                    </a:p>
                    <a:p>
                      <a:r>
                        <a:rPr lang="en-GB" sz="1100" b="0" u="none" kern="1200" dirty="0">
                          <a:solidFill>
                            <a:srgbClr val="002060"/>
                          </a:solidFill>
                          <a:latin typeface="+mn-lt"/>
                          <a:ea typeface="+mn-ea"/>
                          <a:cs typeface="+mn-cs"/>
                        </a:rPr>
                        <a:t>Estimate calculations involving pi (p)</a:t>
                      </a:r>
                    </a:p>
                    <a:p>
                      <a:r>
                        <a:rPr lang="en-GB" sz="1100" b="0" u="none" kern="1200" dirty="0">
                          <a:solidFill>
                            <a:srgbClr val="002060"/>
                          </a:solidFill>
                          <a:latin typeface="+mn-lt"/>
                          <a:ea typeface="+mn-ea"/>
                          <a:cs typeface="+mn-cs"/>
                        </a:rPr>
                        <a:t>Solve problems involving the circumference of a circle</a:t>
                      </a:r>
                    </a:p>
                    <a:p>
                      <a:r>
                        <a:rPr lang="en-GB" sz="1100" b="0" u="none" kern="1200" dirty="0">
                          <a:solidFill>
                            <a:srgbClr val="002060"/>
                          </a:solidFill>
                          <a:latin typeface="+mn-lt"/>
                          <a:ea typeface="+mn-ea"/>
                          <a:cs typeface="+mn-cs"/>
                        </a:rPr>
                        <a:t>Calculate the area of a circle</a:t>
                      </a:r>
                    </a:p>
                    <a:p>
                      <a:r>
                        <a:rPr lang="en-GB" sz="1100" b="0" u="none" kern="1200" dirty="0">
                          <a:solidFill>
                            <a:srgbClr val="002060"/>
                          </a:solidFill>
                          <a:latin typeface="+mn-lt"/>
                          <a:ea typeface="+mn-ea"/>
                          <a:cs typeface="+mn-cs"/>
                        </a:rPr>
                        <a:t>Solve problems involving the area of a circle</a:t>
                      </a:r>
                    </a:p>
                    <a:p>
                      <a:r>
                        <a:rPr lang="en-GB" sz="1100" b="0" u="none" kern="1200" dirty="0">
                          <a:solidFill>
                            <a:srgbClr val="002060"/>
                          </a:solidFill>
                          <a:latin typeface="+mn-lt"/>
                          <a:ea typeface="+mn-ea"/>
                          <a:cs typeface="+mn-cs"/>
                        </a:rPr>
                        <a:t>Find the length of an unknown side of a right-angled triangle</a:t>
                      </a:r>
                    </a:p>
                    <a:p>
                      <a:r>
                        <a:rPr lang="en-GB" sz="1100" b="0" u="none" kern="1200" dirty="0">
                          <a:solidFill>
                            <a:srgbClr val="002060"/>
                          </a:solidFill>
                          <a:latin typeface="+mn-lt"/>
                          <a:ea typeface="+mn-ea"/>
                          <a:cs typeface="+mn-cs"/>
                        </a:rPr>
                        <a:t>Solve problems involving right-angled triangles</a:t>
                      </a:r>
                    </a:p>
                    <a:p>
                      <a:r>
                        <a:rPr lang="en-GB" sz="1100" b="0" u="none" kern="1200" dirty="0">
                          <a:solidFill>
                            <a:srgbClr val="002060"/>
                          </a:solidFill>
                          <a:latin typeface="+mn-lt"/>
                          <a:ea typeface="+mn-ea"/>
                          <a:cs typeface="+mn-cs"/>
                        </a:rPr>
                        <a:t>Calculate the volume and surface area of a right prism</a:t>
                      </a:r>
                    </a:p>
                    <a:p>
                      <a:r>
                        <a:rPr lang="en-GB" sz="1100" b="0" u="none" kern="1200" dirty="0">
                          <a:solidFill>
                            <a:srgbClr val="002060"/>
                          </a:solidFill>
                          <a:latin typeface="+mn-lt"/>
                          <a:ea typeface="+mn-ea"/>
                          <a:cs typeface="+mn-cs"/>
                        </a:rPr>
                        <a:t>Calculate the volume and surface area of a cylinder</a:t>
                      </a:r>
                    </a:p>
                    <a:p>
                      <a:r>
                        <a:rPr lang="en-GB" sz="1100" b="0" u="none" kern="1200" dirty="0">
                          <a:solidFill>
                            <a:srgbClr val="002060"/>
                          </a:solidFill>
                          <a:latin typeface="+mn-lt"/>
                          <a:ea typeface="+mn-ea"/>
                          <a:cs typeface="+mn-cs"/>
                        </a:rPr>
                        <a:t>Convert between m3, cm3 and mm3</a:t>
                      </a:r>
                    </a:p>
                    <a:p>
                      <a:r>
                        <a:rPr lang="en-GB" sz="1100" b="0" u="none" kern="1200" dirty="0">
                          <a:solidFill>
                            <a:srgbClr val="002060"/>
                          </a:solidFill>
                          <a:latin typeface="+mn-lt"/>
                          <a:ea typeface="+mn-ea"/>
                          <a:cs typeface="+mn-cs"/>
                        </a:rPr>
                        <a:t>Find the lower and upper bounds for a measurement</a:t>
                      </a:r>
                    </a:p>
                    <a:p>
                      <a:r>
                        <a:rPr lang="en-GB" sz="1100" b="0" u="none" kern="1200" dirty="0">
                          <a:solidFill>
                            <a:srgbClr val="002060"/>
                          </a:solidFill>
                          <a:latin typeface="+mn-lt"/>
                          <a:ea typeface="+mn-ea"/>
                          <a:cs typeface="+mn-cs"/>
                        </a:rPr>
                        <a:t>Calculate percentage error intervals</a:t>
                      </a:r>
                    </a:p>
                    <a:p>
                      <a:endParaRPr lang="en-GB" sz="1100" b="0" u="none" kern="1200" dirty="0">
                        <a:solidFill>
                          <a:srgbClr val="002060"/>
                        </a:solidFill>
                        <a:latin typeface="+mn-lt"/>
                        <a:ea typeface="+mn-ea"/>
                        <a:cs typeface="+mn-cs"/>
                      </a:endParaRPr>
                    </a:p>
                    <a:p>
                      <a:endParaRPr lang="en-GB" sz="1600" b="1" u="sng" kern="1200" baseline="0" dirty="0">
                        <a:solidFill>
                          <a:schemeClr val="tx1"/>
                        </a:solidFill>
                        <a:effectLst/>
                        <a:latin typeface="+mn-lt"/>
                        <a:ea typeface="+mn-ea"/>
                        <a:cs typeface="+mn-cs"/>
                      </a:endParaRPr>
                    </a:p>
                    <a:p>
                      <a:endParaRPr lang="en-GB" sz="105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US" sz="1100" b="0" u="none" dirty="0">
                          <a:solidFill>
                            <a:srgbClr val="002060"/>
                          </a:solidFill>
                        </a:rPr>
                        <a:t>Set up and solve equations using volumes of prisms</a:t>
                      </a:r>
                    </a:p>
                    <a:p>
                      <a:pPr marL="0" indent="0" algn="l">
                        <a:buFont typeface="Arial" panose="020B0604020202020204" pitchFamily="34" charset="0"/>
                        <a:buNone/>
                      </a:pPr>
                      <a:r>
                        <a:rPr lang="en-US" sz="1100" b="0" u="none" dirty="0">
                          <a:solidFill>
                            <a:srgbClr val="002060"/>
                          </a:solidFill>
                        </a:rPr>
                        <a:t>Work to appropriate degrees of accuracy</a:t>
                      </a:r>
                      <a:br>
                        <a:rPr lang="en-US" sz="1100" b="1" u="sng" dirty="0">
                          <a:solidFill>
                            <a:srgbClr val="002060"/>
                          </a:solidFill>
                        </a:rPr>
                      </a:b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050" b="1" u="sng" dirty="0">
                        <a:solidFill>
                          <a:srgbClr val="002060"/>
                        </a:solidFill>
                      </a:endParaRPr>
                    </a:p>
                    <a:p>
                      <a:pPr marL="0" indent="0" algn="l">
                        <a:buFont typeface="Arial" panose="020B0604020202020204" pitchFamily="34" charset="0"/>
                        <a:buNone/>
                      </a:pPr>
                      <a:r>
                        <a:rPr lang="en-GB" sz="1100" b="0" u="none" dirty="0">
                          <a:solidFill>
                            <a:srgbClr val="002060"/>
                          </a:solidFill>
                        </a:rPr>
                        <a:t>Volume</a:t>
                      </a:r>
                    </a:p>
                    <a:p>
                      <a:pPr marL="0" indent="0" algn="l">
                        <a:buFont typeface="Arial" panose="020B0604020202020204" pitchFamily="34" charset="0"/>
                        <a:buNone/>
                      </a:pPr>
                      <a:r>
                        <a:rPr lang="en-GB" sz="1100" b="0" u="none" dirty="0">
                          <a:solidFill>
                            <a:srgbClr val="002060"/>
                          </a:solidFill>
                        </a:rPr>
                        <a:t>Cuboid</a:t>
                      </a:r>
                    </a:p>
                    <a:p>
                      <a:pPr marL="0" indent="0" algn="l">
                        <a:buFont typeface="Arial" panose="020B0604020202020204" pitchFamily="34" charset="0"/>
                        <a:buNone/>
                      </a:pPr>
                      <a:r>
                        <a:rPr lang="en-GB" sz="1100" b="0" u="none" dirty="0">
                          <a:solidFill>
                            <a:srgbClr val="002060"/>
                          </a:solidFill>
                        </a:rPr>
                        <a:t>Prism</a:t>
                      </a:r>
                    </a:p>
                    <a:p>
                      <a:pPr marL="0" indent="0" algn="l">
                        <a:buFont typeface="Arial" panose="020B0604020202020204" pitchFamily="34" charset="0"/>
                        <a:buNone/>
                      </a:pPr>
                      <a:r>
                        <a:rPr lang="en-GB" sz="1100" b="0" u="none" dirty="0">
                          <a:solidFill>
                            <a:srgbClr val="002060"/>
                          </a:solidFill>
                        </a:rPr>
                        <a:t>Cross section</a:t>
                      </a:r>
                    </a:p>
                    <a:p>
                      <a:pPr marL="0" indent="0" algn="l">
                        <a:buFont typeface="Arial" panose="020B0604020202020204" pitchFamily="34" charset="0"/>
                        <a:buNone/>
                      </a:pPr>
                      <a:r>
                        <a:rPr lang="en-GB" sz="1100" b="0" u="none" dirty="0">
                          <a:solidFill>
                            <a:srgbClr val="002060"/>
                          </a:solidFill>
                        </a:rPr>
                        <a:t>Circumference</a:t>
                      </a:r>
                    </a:p>
                    <a:p>
                      <a:pPr marL="0" indent="0" algn="l">
                        <a:buFont typeface="Arial" panose="020B0604020202020204" pitchFamily="34" charset="0"/>
                        <a:buNone/>
                      </a:pPr>
                      <a:r>
                        <a:rPr lang="en-GB" sz="1100" b="0" u="none" dirty="0">
                          <a:solidFill>
                            <a:srgbClr val="002060"/>
                          </a:solidFill>
                        </a:rPr>
                        <a:t>Semi-circle</a:t>
                      </a:r>
                    </a:p>
                    <a:p>
                      <a:pPr marL="0" indent="0" algn="l">
                        <a:buFont typeface="Arial" panose="020B0604020202020204" pitchFamily="34" charset="0"/>
                        <a:buNone/>
                      </a:pPr>
                      <a:r>
                        <a:rPr lang="en-GB" sz="1100" b="0" u="none" dirty="0">
                          <a:solidFill>
                            <a:srgbClr val="002060"/>
                          </a:solidFill>
                        </a:rPr>
                        <a:t>Perimeter</a:t>
                      </a:r>
                    </a:p>
                    <a:p>
                      <a:pPr marL="0" indent="0" algn="l">
                        <a:buFont typeface="Arial" panose="020B0604020202020204" pitchFamily="34" charset="0"/>
                        <a:buNone/>
                      </a:pPr>
                      <a:r>
                        <a:rPr lang="en-GB" sz="1100" b="0" u="none" dirty="0">
                          <a:solidFill>
                            <a:srgbClr val="002060"/>
                          </a:solidFill>
                        </a:rPr>
                        <a:t>Hypotenuse</a:t>
                      </a:r>
                    </a:p>
                    <a:p>
                      <a:pPr marL="0" indent="0" algn="l">
                        <a:buFont typeface="Arial" panose="020B0604020202020204" pitchFamily="34" charset="0"/>
                        <a:buNone/>
                      </a:pPr>
                      <a:r>
                        <a:rPr lang="en-GB" sz="1100" b="0" u="none" dirty="0">
                          <a:solidFill>
                            <a:srgbClr val="002060"/>
                          </a:solidFill>
                        </a:rPr>
                        <a:t>Opposite</a:t>
                      </a:r>
                    </a:p>
                    <a:p>
                      <a:pPr marL="0" indent="0" algn="l">
                        <a:buFont typeface="Arial" panose="020B0604020202020204" pitchFamily="34" charset="0"/>
                        <a:buNone/>
                      </a:pPr>
                      <a:r>
                        <a:rPr lang="en-GB" sz="1100" b="0" u="none" dirty="0">
                          <a:solidFill>
                            <a:srgbClr val="002060"/>
                          </a:solidFill>
                        </a:rPr>
                        <a:t>Adjacent</a:t>
                      </a:r>
                    </a:p>
                    <a:p>
                      <a:pPr marL="0" indent="0" algn="l">
                        <a:buFont typeface="Arial" panose="020B0604020202020204" pitchFamily="34" charset="0"/>
                        <a:buNone/>
                      </a:pPr>
                      <a:r>
                        <a:rPr lang="en-GB" sz="1100" b="0" u="none" dirty="0">
                          <a:solidFill>
                            <a:srgbClr val="002060"/>
                          </a:solidFill>
                        </a:rPr>
                        <a:t>Square number</a:t>
                      </a:r>
                    </a:p>
                    <a:p>
                      <a:pPr marL="0" indent="0" algn="l">
                        <a:buFont typeface="Arial" panose="020B0604020202020204" pitchFamily="34" charset="0"/>
                        <a:buNone/>
                      </a:pPr>
                      <a:r>
                        <a:rPr lang="en-GB" sz="1100" b="0" u="none" dirty="0">
                          <a:solidFill>
                            <a:srgbClr val="002060"/>
                          </a:solidFill>
                        </a:rPr>
                        <a:t>Square root</a:t>
                      </a:r>
                    </a:p>
                  </a:txBody>
                  <a:tcPr/>
                </a:tc>
                <a:tc>
                  <a:txBody>
                    <a:bodyPr/>
                    <a:lstStyle/>
                    <a:p>
                      <a:pPr algn="l"/>
                      <a:r>
                        <a:rPr lang="en-GB" sz="1100" b="1" u="sng" dirty="0">
                          <a:solidFill>
                            <a:srgbClr val="002060"/>
                          </a:solidFill>
                        </a:rPr>
                        <a:t>Assessment</a:t>
                      </a:r>
                      <a:r>
                        <a:rPr lang="en-GB" sz="1100" b="1" u="sng" baseline="0" dirty="0">
                          <a:solidFill>
                            <a:srgbClr val="002060"/>
                          </a:solidFill>
                        </a:rPr>
                        <a:t> </a:t>
                      </a:r>
                    </a:p>
                    <a:p>
                      <a:pPr algn="l"/>
                      <a:endParaRPr lang="en-GB" sz="1100" b="1" u="sng" baseline="0" dirty="0">
                        <a:solidFill>
                          <a:srgbClr val="002060"/>
                        </a:solidFill>
                      </a:endParaRPr>
                    </a:p>
                    <a:p>
                      <a:pPr algn="l"/>
                      <a:r>
                        <a:rPr lang="en-GB" sz="1100" b="0" u="none" baseline="0" dirty="0" err="1">
                          <a:solidFill>
                            <a:schemeClr val="tx1"/>
                          </a:solidFill>
                        </a:rPr>
                        <a:t>WoW</a:t>
                      </a:r>
                      <a:r>
                        <a:rPr lang="en-GB" sz="1100" b="0" u="none" baseline="0" dirty="0">
                          <a:solidFill>
                            <a:schemeClr val="tx1"/>
                          </a:solidFill>
                        </a:rPr>
                        <a:t> Zone activity</a:t>
                      </a:r>
                    </a:p>
                    <a:p>
                      <a:pPr algn="l"/>
                      <a:endParaRPr lang="en-GB" sz="1100" b="0" u="none" dirty="0">
                        <a:solidFill>
                          <a:schemeClr val="tx1"/>
                        </a:solidFill>
                      </a:endParaRPr>
                    </a:p>
                    <a:p>
                      <a:pPr algn="l"/>
                      <a:r>
                        <a:rPr lang="en-GB" sz="1100" b="0" u="none" dirty="0">
                          <a:solidFill>
                            <a:schemeClr val="tx1"/>
                          </a:solidFill>
                        </a:rPr>
                        <a:t>End of Unit</a:t>
                      </a:r>
                      <a:r>
                        <a:rPr lang="en-GB" sz="1100" b="0" u="none" baseline="0" dirty="0">
                          <a:solidFill>
                            <a:schemeClr val="tx1"/>
                          </a:solidFill>
                        </a:rPr>
                        <a:t> assessment </a:t>
                      </a:r>
                      <a:endParaRPr lang="en-GB" sz="1100" b="0" u="none" dirty="0">
                        <a:solidFill>
                          <a:schemeClr val="tx1"/>
                        </a:solidFill>
                      </a:endParaRP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1" u="sng" dirty="0">
                        <a:solidFill>
                          <a:srgbClr val="002060"/>
                        </a:solidFill>
                      </a:endParaRPr>
                    </a:p>
                    <a:p>
                      <a:pPr algn="l"/>
                      <a:r>
                        <a:rPr lang="en-US" sz="1100" b="0" u="none" dirty="0">
                          <a:solidFill>
                            <a:srgbClr val="002060"/>
                          </a:solidFill>
                        </a:rPr>
                        <a:t>KS4 volumes of cones and spheres</a:t>
                      </a:r>
                    </a:p>
                    <a:p>
                      <a:pPr algn="l"/>
                      <a:r>
                        <a:rPr lang="en-US" sz="1100" b="0" u="none" dirty="0">
                          <a:solidFill>
                            <a:srgbClr val="002060"/>
                          </a:solidFill>
                        </a:rPr>
                        <a:t>KS4 Trigonometry</a:t>
                      </a:r>
                      <a:endParaRPr lang="en-GB" sz="1100" b="0" u="none"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215991"/>
          </a:xfrm>
          <a:prstGeom prst="rect">
            <a:avLst/>
          </a:prstGeom>
          <a:noFill/>
        </p:spPr>
        <p:txBody>
          <a:bodyPr wrap="square" rtlCol="0">
            <a:spAutoFit/>
          </a:bodyPr>
          <a:lstStyle/>
          <a:p>
            <a:r>
              <a:rPr lang="en-GB" sz="1400" b="1" u="sng" dirty="0"/>
              <a:t>The bigger picture:</a:t>
            </a:r>
          </a:p>
          <a:p>
            <a:r>
              <a:rPr lang="en-GB" sz="1400" i="1" dirty="0"/>
              <a:t>Personal development opportunities.</a:t>
            </a:r>
          </a:p>
          <a:p>
            <a:r>
              <a:rPr lang="en-GB" sz="1400" i="1" dirty="0"/>
              <a:t>Career links.</a:t>
            </a:r>
          </a:p>
          <a:p>
            <a:r>
              <a:rPr lang="en-GB" sz="1400" i="1" dirty="0"/>
              <a:t>RSE</a:t>
            </a:r>
            <a:endParaRPr lang="en-GB" dirty="0"/>
          </a:p>
          <a:p>
            <a:r>
              <a:rPr lang="en-US" sz="1400" dirty="0"/>
              <a:t>Surveyor</a:t>
            </a:r>
          </a:p>
          <a:p>
            <a:endParaRPr lang="en-GB" sz="1400" dirty="0"/>
          </a:p>
          <a:p>
            <a:r>
              <a:rPr lang="en-GB" dirty="0"/>
              <a:t>Mathematician</a:t>
            </a:r>
            <a:r>
              <a:rPr lang="en-GB"/>
              <a:t>: Pythagoras</a:t>
            </a:r>
            <a:endParaRPr lang="en-GB" dirty="0"/>
          </a:p>
          <a:p>
            <a:endParaRPr lang="en-GB" dirty="0"/>
          </a:p>
          <a:p>
            <a:endParaRPr lang="en-GB" dirty="0"/>
          </a:p>
        </p:txBody>
      </p:sp>
    </p:spTree>
    <p:extLst>
      <p:ext uri="{BB962C8B-B14F-4D97-AF65-F5344CB8AC3E}">
        <p14:creationId xmlns:p14="http://schemas.microsoft.com/office/powerpoint/2010/main" val="99093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686506" y="-20554"/>
            <a:ext cx="7851893"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 </a:t>
            </a:r>
            <a:r>
              <a:rPr lang="en-GB" sz="2400" b="1" u="sng" dirty="0">
                <a:ln w="0"/>
                <a:solidFill>
                  <a:srgbClr val="002060"/>
                </a:solidFill>
                <a:effectLst>
                  <a:outerShdw blurRad="38100" dist="25400" dir="5400000" algn="ctr" rotWithShape="0">
                    <a:srgbClr val="6E747A">
                      <a:alpha val="43000"/>
                    </a:srgbClr>
                  </a:outerShdw>
                </a:effectLst>
              </a:rPr>
              <a:t>Circles, Pythagoras &amp; Prisms</a:t>
            </a:r>
            <a:r>
              <a:rPr lang="en-US" sz="2400" b="1" u="sng" dirty="0">
                <a:ln w="0"/>
                <a:solidFill>
                  <a:srgbClr val="002060"/>
                </a:solidFill>
                <a:effectLst>
                  <a:outerShdw blurRad="38100" dist="25400" dir="5400000" algn="ctr" rotWithShape="0">
                    <a:srgbClr val="6E747A">
                      <a:alpha val="43000"/>
                    </a:srgbClr>
                  </a:outerShdw>
                </a:effectLst>
              </a:rPr>
              <a:t>: Journey of Knowledge</a:t>
            </a:r>
          </a:p>
          <a:p>
            <a:pPr algn="ctr"/>
            <a:r>
              <a:rPr lang="en-US" sz="2400" b="1" u="sng" dirty="0">
                <a:ln w="0"/>
                <a:solidFill>
                  <a:srgbClr val="002060"/>
                </a:solidFill>
                <a:effectLst>
                  <a:outerShdw blurRad="38100" dist="25400" dir="5400000" algn="ctr" rotWithShape="0">
                    <a:srgbClr val="6E747A">
                      <a:alpha val="43000"/>
                    </a:srgbClr>
                  </a:outerShdw>
                </a:effectLst>
              </a:rPr>
              <a: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436570638"/>
              </p:ext>
            </p:extLst>
          </p:nvPr>
        </p:nvGraphicFramePr>
        <p:xfrm>
          <a:off x="116958" y="1916968"/>
          <a:ext cx="11969935" cy="4715205"/>
        </p:xfrm>
        <a:graphic>
          <a:graphicData uri="http://schemas.openxmlformats.org/drawingml/2006/table">
            <a:tbl>
              <a:tblPr firstRow="1" bandRow="1">
                <a:tableStyleId>{69CF1AB2-1976-4502-BF36-3FF5EA218861}</a:tableStyleId>
              </a:tblPr>
              <a:tblGrid>
                <a:gridCol w="3356084">
                  <a:extLst>
                    <a:ext uri="{9D8B030D-6E8A-4147-A177-3AD203B41FA5}">
                      <a16:colId xmlns:a16="http://schemas.microsoft.com/office/drawing/2014/main" val="26545288"/>
                    </a:ext>
                  </a:extLst>
                </a:gridCol>
                <a:gridCol w="2642532">
                  <a:extLst>
                    <a:ext uri="{9D8B030D-6E8A-4147-A177-3AD203B41FA5}">
                      <a16:colId xmlns:a16="http://schemas.microsoft.com/office/drawing/2014/main" val="3735789182"/>
                    </a:ext>
                  </a:extLst>
                </a:gridCol>
                <a:gridCol w="3296874">
                  <a:extLst>
                    <a:ext uri="{9D8B030D-6E8A-4147-A177-3AD203B41FA5}">
                      <a16:colId xmlns:a16="http://schemas.microsoft.com/office/drawing/2014/main" val="3033360634"/>
                    </a:ext>
                  </a:extLst>
                </a:gridCol>
                <a:gridCol w="2674445">
                  <a:extLst>
                    <a:ext uri="{9D8B030D-6E8A-4147-A177-3AD203B41FA5}">
                      <a16:colId xmlns:a16="http://schemas.microsoft.com/office/drawing/2014/main" val="2709544202"/>
                    </a:ext>
                  </a:extLst>
                </a:gridCol>
              </a:tblGrid>
              <a:tr h="240358">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27626">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4128499">
                <a:tc>
                  <a:txBody>
                    <a:bodyPr/>
                    <a:lstStyle/>
                    <a:p>
                      <a:r>
                        <a:rPr lang="en-GB" sz="1100" b="1" kern="1200" dirty="0">
                          <a:solidFill>
                            <a:schemeClr val="tx1"/>
                          </a:solidFill>
                          <a:effectLst/>
                          <a:latin typeface="+mn-lt"/>
                          <a:ea typeface="+mn-ea"/>
                          <a:cs typeface="+mn-cs"/>
                        </a:rPr>
                        <a:t>Pupils can use index laws to simplify and calculate the value of numerical expressions.</a:t>
                      </a:r>
                    </a:p>
                    <a:p>
                      <a:endParaRPr lang="en-US" sz="1100" dirty="0">
                        <a:solidFill>
                          <a:schemeClr val="tx1"/>
                        </a:solidFill>
                      </a:endParaRPr>
                    </a:p>
                    <a:p>
                      <a:r>
                        <a:rPr lang="en-GB" sz="1100" dirty="0">
                          <a:solidFill>
                            <a:schemeClr val="tx1"/>
                          </a:solidFill>
                        </a:rPr>
                        <a:t>Calculate the circumference of a circle</a:t>
                      </a:r>
                    </a:p>
                    <a:p>
                      <a:endParaRPr lang="en-GB" sz="1100" dirty="0">
                        <a:solidFill>
                          <a:schemeClr val="tx1"/>
                        </a:solidFill>
                      </a:endParaRPr>
                    </a:p>
                    <a:p>
                      <a:r>
                        <a:rPr lang="en-GB" sz="1100" dirty="0">
                          <a:solidFill>
                            <a:schemeClr val="tx1"/>
                          </a:solidFill>
                        </a:rPr>
                        <a:t>Estimate calculations involving pi (p)</a:t>
                      </a:r>
                    </a:p>
                  </a:txBody>
                  <a:tcPr/>
                </a:tc>
                <a:tc>
                  <a:txBody>
                    <a:bodyPr/>
                    <a:lstStyle/>
                    <a:p>
                      <a:r>
                        <a:rPr lang="en-US" sz="1100" b="1" i="1" dirty="0">
                          <a:solidFill>
                            <a:schemeClr val="tx1"/>
                          </a:solidFill>
                        </a:rPr>
                        <a:t>Pupils must have an understanding of and be able to recall the basics of :</a:t>
                      </a:r>
                    </a:p>
                    <a:p>
                      <a:endParaRPr lang="en-US" sz="1100" b="0"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Solve problems involving the circumference of a circle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Calculate the area of a circle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Find the length of an unknown side of a right-angled triangle</a:t>
                      </a:r>
                    </a:p>
                    <a:p>
                      <a:endParaRPr lang="en-US" sz="1100" b="1" i="1"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Solve problems involving the area of a circle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Solve problems involving right-angled triangles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Calculate the volume and surface area of a right prism</a:t>
                      </a: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Calculate the volume and surface area of a cylinder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Convert between m3, cm3 and mm3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Find the lower and upper bounds for a measurement</a:t>
                      </a:r>
                    </a:p>
                    <a:p>
                      <a:endParaRPr lang="en-US"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Calculate percentage error intervals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537</Words>
  <Application>Microsoft Office PowerPoint</Application>
  <PresentationFormat>Widescreen</PresentationFormat>
  <Paragraphs>100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Pattison, Ryan</dc:creator>
  <cp:lastModifiedBy>Pattison, Ryan</cp:lastModifiedBy>
  <cp:revision>44</cp:revision>
  <dcterms:created xsi:type="dcterms:W3CDTF">2020-02-24T11:24:43Z</dcterms:created>
  <dcterms:modified xsi:type="dcterms:W3CDTF">2022-07-01T12:22:02Z</dcterms:modified>
</cp:coreProperties>
</file>