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7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14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67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8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4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6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9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7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71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1ED82-0796-4CAC-AAAA-3F73B1582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A4044-F0B9-4CE7-9EDF-2D99D6547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74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-109023" y="46166"/>
            <a:ext cx="8246562" cy="410369"/>
          </a:xfrm>
          <a:prstGeom prst="rect">
            <a:avLst/>
          </a:prstGeom>
          <a:noFill/>
        </p:spPr>
        <p:txBody>
          <a:bodyPr wrap="square" lIns="132080" tIns="66040" rIns="132080" bIns="66040">
            <a:spAutoFit/>
          </a:bodyPr>
          <a:lstStyle/>
          <a:p>
            <a:pPr algn="ctr"/>
            <a:r>
              <a:rPr lang="en-US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9 - </a:t>
            </a:r>
            <a:r>
              <a:rPr lang="en-GB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Probability</a:t>
            </a:r>
            <a:r>
              <a:rPr lang="en-US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1134" y="456535"/>
            <a:ext cx="7786248" cy="13080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Unit: </a:t>
            </a:r>
          </a:p>
          <a:p>
            <a:r>
              <a:rPr lang="en-GB" sz="1100" dirty="0">
                <a:solidFill>
                  <a:srgbClr val="002060"/>
                </a:solidFill>
              </a:rPr>
              <a:t>Students learn how to measure the likelihood of an event happening using keywords, fractions, decimals and percentages.  Later, learning progresses on to calculating a sample space to find the probability of two or more events.</a:t>
            </a:r>
          </a:p>
          <a:p>
            <a:r>
              <a:rPr lang="en-GB" sz="1100" dirty="0">
                <a:solidFill>
                  <a:srgbClr val="002060"/>
                </a:solidFill>
              </a:rPr>
              <a:t>Students learn how to calculate the probability of an event happening using sample space and Venn Diagrams.</a:t>
            </a:r>
            <a:endParaRPr lang="en-GB" sz="1200" b="1" i="1" dirty="0"/>
          </a:p>
          <a:p>
            <a:r>
              <a:rPr lang="en-GB" sz="1200" b="1" i="1" dirty="0"/>
              <a:t>Prior knowledge (KS2/KS3)</a:t>
            </a:r>
          </a:p>
          <a:p>
            <a:r>
              <a:rPr lang="en-GB" sz="1100" dirty="0">
                <a:solidFill>
                  <a:srgbClr val="002060"/>
                </a:solidFill>
              </a:rPr>
              <a:t>compare and order fractions whose denominators are all multiples of the same number</a:t>
            </a:r>
          </a:p>
          <a:p>
            <a:r>
              <a:rPr lang="en-GB" sz="1100" dirty="0">
                <a:solidFill>
                  <a:srgbClr val="002060"/>
                </a:solidFill>
              </a:rPr>
              <a:t>identify, name and write equivalent fractions of a given fraction, represented visually, including tenths and hundredths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953407"/>
              </p:ext>
            </p:extLst>
          </p:nvPr>
        </p:nvGraphicFramePr>
        <p:xfrm>
          <a:off x="121134" y="2362200"/>
          <a:ext cx="12070866" cy="4369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3321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52573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74972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36952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 AND SKILLS</a:t>
                      </a:r>
                    </a:p>
                    <a:p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Identify mutually exclusive outcomes and events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Work out the probabilities of mutually exclusive outcomes and events</a:t>
                      </a:r>
                    </a:p>
                    <a:p>
                      <a:endParaRPr lang="en-GB" sz="11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Understand that 'A' and 'not A' are mutually exclusive and so P(A) + P(not A) = 1</a:t>
                      </a:r>
                    </a:p>
                    <a:p>
                      <a:endParaRPr lang="en-GB" sz="11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Understand the importance of knowing whether events are mutually exclusive before attempting to work out P(A or B)</a:t>
                      </a:r>
                    </a:p>
                    <a:p>
                      <a:endParaRPr lang="en-GB" sz="11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Calculate estimates of probability from experiments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Decide whether a dice or spinner is unbiased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List all the possible outcomes of one or two events in a sample space diagram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Decide if a game is fair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Show all the possible outcomes of two events in a two-way table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Calculate probabilities from two-way tables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Draw Venn diagrams</a:t>
                      </a:r>
                    </a:p>
                    <a:p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Calculate probabilities from Venn diagrams</a:t>
                      </a:r>
                    </a:p>
                    <a:p>
                      <a:endParaRPr lang="en-GB" sz="11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b="1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50" b="1" u="sng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br>
                        <a:rPr lang="en-US" sz="1100" b="1" u="sng" dirty="0">
                          <a:solidFill>
                            <a:srgbClr val="002060"/>
                          </a:solidFill>
                        </a:rPr>
                      </a:br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Understand that Venn diagrams represent sets of data that are not mutually exclusive, and allow us to calculate probability of P(A and B) when A and B are not mutually exclusive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Begin to understand that when A and B are not mutually exclusive, P(A) + P(B) counts the intersection of A and B twice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05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Probability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Two way table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Venn diagram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Probability tree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Experimental probability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Theoretical probability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l"/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 err="1">
                          <a:solidFill>
                            <a:schemeClr val="tx1"/>
                          </a:solidFill>
                        </a:rPr>
                        <a:t>WoW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 Zone activity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chemeClr val="tx1"/>
                          </a:solidFill>
                        </a:rPr>
                        <a:t>End of Unit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 assessment </a:t>
                      </a:r>
                      <a:endParaRPr lang="en-GB" sz="1100" b="0" u="none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KS4 probability trees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r>
              <a:rPr lang="en-GB" sz="1400" i="1" dirty="0"/>
              <a:t>Personal development opportunities.</a:t>
            </a:r>
          </a:p>
          <a:p>
            <a:r>
              <a:rPr lang="en-GB" sz="1400" i="1" dirty="0"/>
              <a:t>Career links.</a:t>
            </a:r>
          </a:p>
          <a:p>
            <a:r>
              <a:rPr lang="en-GB" sz="1400" i="1" dirty="0"/>
              <a:t>RSE</a:t>
            </a:r>
            <a:endParaRPr lang="en-GB" dirty="0"/>
          </a:p>
          <a:p>
            <a:r>
              <a:rPr lang="en-US" sz="1400" dirty="0"/>
              <a:t>Meteorology</a:t>
            </a:r>
          </a:p>
          <a:p>
            <a:endParaRPr lang="en-US" sz="1400" dirty="0"/>
          </a:p>
          <a:p>
            <a:r>
              <a:rPr lang="en-US" sz="1400" dirty="0" err="1"/>
              <a:t>Methematician</a:t>
            </a:r>
            <a:r>
              <a:rPr lang="en-US" sz="1400" dirty="0"/>
              <a:t>: Owain </a:t>
            </a:r>
            <a:r>
              <a:rPr lang="en-US" sz="1400"/>
              <a:t>Wyn Evans</a:t>
            </a:r>
            <a:endParaRPr lang="en-GB" sz="1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93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787676" y="-20554"/>
            <a:ext cx="5649560" cy="872034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9 - </a:t>
            </a:r>
            <a:r>
              <a:rPr lang="en-GB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Probability</a:t>
            </a: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Journey of Knowledge</a:t>
            </a:r>
          </a:p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M</a:t>
            </a:r>
            <a:r>
              <a:rPr lang="en-GB" sz="1400" b="1" dirty="0"/>
              <a:t>APs </a:t>
            </a:r>
            <a:r>
              <a:rPr lang="en-GB" sz="1400" dirty="0"/>
              <a:t>– Pupils will complete WOW zone tasks in lessons as well as end of topic tests.  This scores will be recorded and used to contribute towards grades which are reported home.</a:t>
            </a:r>
          </a:p>
          <a:p>
            <a:endParaRPr lang="en-US" sz="1400" dirty="0"/>
          </a:p>
          <a:p>
            <a:r>
              <a:rPr lang="en-US" sz="1400" b="1" dirty="0"/>
              <a:t>S</a:t>
            </a:r>
            <a:r>
              <a:rPr lang="en-GB" sz="1400" b="1" dirty="0" err="1"/>
              <a:t>ummative</a:t>
            </a:r>
            <a:r>
              <a:rPr lang="en-GB" sz="1400" b="1" dirty="0"/>
              <a:t> assessment </a:t>
            </a:r>
            <a:r>
              <a:rPr lang="en-GB" sz="1400" dirty="0"/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581414"/>
              </p:ext>
            </p:extLst>
          </p:nvPr>
        </p:nvGraphicFramePr>
        <p:xfrm>
          <a:off x="116958" y="1916968"/>
          <a:ext cx="11969935" cy="481429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65782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16407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87203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5300543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4035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2762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4128499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can use index laws to simplify and calculate the value of numerical expressions.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Identify mutually exclusive outcomes and events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have an understanding of and be able to recall the basics of :</a:t>
                      </a:r>
                    </a:p>
                    <a:p>
                      <a:endParaRPr lang="en-US" sz="11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Work out the probabilities of mutually exclusive outcomes and events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Understand that 'A' and 'not A' are mutually exclusive and so P(A) + P(not A) =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Decide if a game is fair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Calculate estimates of probability from experiments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List all the possible outcomes of one or two events in a sample space diagram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Decide whether a dice or spinner is unbiased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Show all the possible outcomes of two events in a two-way table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Calculate probabilities from two-way tables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Understand the importance of knowing whether events are mutually exclusive before attempting to work out P(A or 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Draw Venn diagrams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Calculate probabilities from Venn diagrams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Understand that Venn diagrams represent sets of data that are not mutually exclusive, and allow us to calculate probability of P(A and B) when A and B are not mutually exclusive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Begin to understand that when A and B are not mutually exclusive, P(A) + P(B) counts the intersection of A and B twice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685</Words>
  <Application>Microsoft Office PowerPoint</Application>
  <PresentationFormat>Widescreen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Hillside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Pattison, Ryan</dc:creator>
  <cp:lastModifiedBy>Pattison, Ryan</cp:lastModifiedBy>
  <cp:revision>49</cp:revision>
  <dcterms:created xsi:type="dcterms:W3CDTF">2020-02-24T11:24:43Z</dcterms:created>
  <dcterms:modified xsi:type="dcterms:W3CDTF">2022-07-01T12:32:26Z</dcterms:modified>
</cp:coreProperties>
</file>