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1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246A7E-67AA-485B-BA57-EDF2E49A6135}" type="datetimeFigureOut">
              <a:rPr lang="en-GB" smtClean="0"/>
              <a:t>23/06/2022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412CE7-C1A7-460F-9C92-AB5306D106AF}" type="slidenum">
              <a:rPr lang="en-GB" smtClean="0"/>
              <a:t>‹#›</a:t>
            </a:fld>
            <a:endParaRPr lang="en-GB"/>
          </a:p>
        </p:txBody>
      </p:sp>
    </p:spTree>
    <p:extLst>
      <p:ext uri="{BB962C8B-B14F-4D97-AF65-F5344CB8AC3E}">
        <p14:creationId xmlns:p14="http://schemas.microsoft.com/office/powerpoint/2010/main" val="348653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8AA7284-59BF-4ED6-BD78-9136FB39B3E8}"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2972107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AA7284-59BF-4ED6-BD78-9136FB39B3E8}"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398596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AA7284-59BF-4ED6-BD78-9136FB39B3E8}"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2902678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AA7284-59BF-4ED6-BD78-9136FB39B3E8}"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399828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8AA7284-59BF-4ED6-BD78-9136FB39B3E8}"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298786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8AA7284-59BF-4ED6-BD78-9136FB39B3E8}"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3896003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8AA7284-59BF-4ED6-BD78-9136FB39B3E8}" type="datetimeFigureOut">
              <a:rPr lang="en-GB" smtClean="0"/>
              <a:t>23/06/2022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3274552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8AA7284-59BF-4ED6-BD78-9136FB39B3E8}" type="datetimeFigureOut">
              <a:rPr lang="en-GB" smtClean="0"/>
              <a:t>23/06/2022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3710693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A7284-59BF-4ED6-BD78-9136FB39B3E8}" type="datetimeFigureOut">
              <a:rPr lang="en-GB" smtClean="0"/>
              <a:t>23/06/2022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369469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AA7284-59BF-4ED6-BD78-9136FB39B3E8}"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4146272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AA7284-59BF-4ED6-BD78-9136FB39B3E8}"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EB995F-B7F3-4521-919C-91F14191F994}" type="slidenum">
              <a:rPr lang="en-GB" smtClean="0"/>
              <a:t>‹#›</a:t>
            </a:fld>
            <a:endParaRPr lang="en-GB"/>
          </a:p>
        </p:txBody>
      </p:sp>
    </p:spTree>
    <p:extLst>
      <p:ext uri="{BB962C8B-B14F-4D97-AF65-F5344CB8AC3E}">
        <p14:creationId xmlns:p14="http://schemas.microsoft.com/office/powerpoint/2010/main" val="393569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A7284-59BF-4ED6-BD78-9136FB39B3E8}" type="datetimeFigureOut">
              <a:rPr lang="en-GB" smtClean="0"/>
              <a:t>23/06/2022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EB995F-B7F3-4521-919C-91F14191F994}" type="slidenum">
              <a:rPr lang="en-GB" smtClean="0"/>
              <a:t>‹#›</a:t>
            </a:fld>
            <a:endParaRPr lang="en-GB"/>
          </a:p>
        </p:txBody>
      </p:sp>
    </p:spTree>
    <p:extLst>
      <p:ext uri="{BB962C8B-B14F-4D97-AF65-F5344CB8AC3E}">
        <p14:creationId xmlns:p14="http://schemas.microsoft.com/office/powerpoint/2010/main" val="981704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529741" y="153691"/>
            <a:ext cx="6531596"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Year 7 Athletics (Skill Development):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86936"/>
            <a:ext cx="7348811" cy="1685077"/>
          </a:xfrm>
          <a:prstGeom prst="rect">
            <a:avLst/>
          </a:prstGeom>
          <a:solidFill>
            <a:schemeClr val="accent5">
              <a:lumMod val="20000"/>
              <a:lumOff val="80000"/>
            </a:schemeClr>
          </a:solidFill>
          <a:ln w="3175">
            <a:noFill/>
          </a:ln>
        </p:spPr>
        <p:txBody>
          <a:bodyPr wrap="square" rtlCol="0">
            <a:spAutoFit/>
          </a:bodyPr>
          <a:lstStyle/>
          <a:p>
            <a:r>
              <a:rPr lang="en-GB" sz="1150" b="1" dirty="0"/>
              <a:t>Context and Introduction to Unit: </a:t>
            </a:r>
            <a:r>
              <a:rPr lang="en-GB" sz="1150" dirty="0"/>
              <a:t>In this unit, pupils will perform various athletics events which focus on different components of physical fitness – 100/200m, relay, javelin, shot put and long jump. Pupils will learn the definitions of eight components of fitness and evaluate their own levels of fitness based on this knowledge. Pupils will investigate how the bones of the body are used to perform movement in partnership with the voluntary muscles. Pupils will make links between the effects of exercise on their physical, emotional and social wellbeing. </a:t>
            </a:r>
          </a:p>
          <a:p>
            <a:endParaRPr lang="en-GB" sz="1150" b="1" dirty="0"/>
          </a:p>
          <a:p>
            <a:r>
              <a:rPr lang="en-GB" sz="1150" b="1" i="1" dirty="0"/>
              <a:t>Prior knowledge (KS2): </a:t>
            </a:r>
            <a:r>
              <a:rPr lang="en-GB" sz="1150" dirty="0"/>
              <a:t>The Key Stage 2 PE curriculum states that all pupils will develop flexibility, strength, technique, control and balance as well as compare their performances to those completed previously and demonstrate improvement.</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60575443"/>
              </p:ext>
            </p:extLst>
          </p:nvPr>
        </p:nvGraphicFramePr>
        <p:xfrm>
          <a:off x="121134" y="2441261"/>
          <a:ext cx="12070867" cy="4328160"/>
        </p:xfrm>
        <a:graphic>
          <a:graphicData uri="http://schemas.openxmlformats.org/drawingml/2006/table">
            <a:tbl>
              <a:tblPr firstRow="1" bandRow="1">
                <a:tableStyleId>{5940675A-B579-460E-94D1-54222C63F5DA}</a:tableStyleId>
              </a:tblPr>
              <a:tblGrid>
                <a:gridCol w="3727852">
                  <a:extLst>
                    <a:ext uri="{9D8B030D-6E8A-4147-A177-3AD203B41FA5}">
                      <a16:colId xmlns:a16="http://schemas.microsoft.com/office/drawing/2014/main" val="3001272792"/>
                    </a:ext>
                  </a:extLst>
                </a:gridCol>
                <a:gridCol w="2785730">
                  <a:extLst>
                    <a:ext uri="{9D8B030D-6E8A-4147-A177-3AD203B41FA5}">
                      <a16:colId xmlns:a16="http://schemas.microsoft.com/office/drawing/2014/main" val="956244962"/>
                    </a:ext>
                  </a:extLst>
                </a:gridCol>
                <a:gridCol w="338231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1" u="none" baseline="0" dirty="0">
                          <a:solidFill>
                            <a:srgbClr val="002060"/>
                          </a:solidFill>
                          <a:highlight>
                            <a:srgbClr val="00FF00"/>
                          </a:highlight>
                        </a:rPr>
                        <a:t>Physical Me</a:t>
                      </a:r>
                    </a:p>
                    <a:p>
                      <a:pPr marL="171450" indent="-171450" algn="l">
                        <a:buFontTx/>
                        <a:buChar char="-"/>
                      </a:pPr>
                      <a:r>
                        <a:rPr lang="en-US" sz="800" b="1" u="none" baseline="0" dirty="0">
                          <a:solidFill>
                            <a:srgbClr val="002060"/>
                          </a:solidFill>
                        </a:rPr>
                        <a:t>Sprint/sprint start technique 100/200m </a:t>
                      </a:r>
                      <a:r>
                        <a:rPr lang="en-US" sz="800" b="0" u="none" baseline="0" dirty="0">
                          <a:solidFill>
                            <a:srgbClr val="002060"/>
                          </a:solidFill>
                        </a:rPr>
                        <a:t>(Marks/set/go phase, acceleration phase, drive phase, biomechanics of skill.)</a:t>
                      </a:r>
                    </a:p>
                    <a:p>
                      <a:pPr marL="171450" indent="-171450" algn="l">
                        <a:buFontTx/>
                        <a:buChar char="-"/>
                      </a:pPr>
                      <a:r>
                        <a:rPr lang="en-US" sz="800" b="1" u="none" baseline="0" dirty="0">
                          <a:solidFill>
                            <a:srgbClr val="002060"/>
                          </a:solidFill>
                        </a:rPr>
                        <a:t>Relay changeover </a:t>
                      </a:r>
                      <a:r>
                        <a:rPr lang="en-US" sz="800" b="0" u="none" baseline="0" dirty="0">
                          <a:solidFill>
                            <a:srgbClr val="002060"/>
                          </a:solidFill>
                        </a:rPr>
                        <a:t>(Teams of 4, Palm up/palm down technique, start running when partner is 10m behind.)</a:t>
                      </a:r>
                    </a:p>
                    <a:p>
                      <a:pPr marL="171450" indent="-171450" algn="l">
                        <a:buFontTx/>
                        <a:buChar char="-"/>
                      </a:pPr>
                      <a:r>
                        <a:rPr lang="en-US" sz="800" b="1" u="none" baseline="0" dirty="0">
                          <a:solidFill>
                            <a:srgbClr val="002060"/>
                          </a:solidFill>
                        </a:rPr>
                        <a:t>Javelin technique </a:t>
                      </a:r>
                      <a:r>
                        <a:rPr lang="en-US" sz="800" b="0" u="none" baseline="0" dirty="0">
                          <a:solidFill>
                            <a:srgbClr val="002060"/>
                          </a:solidFill>
                        </a:rPr>
                        <a:t>(OK grip, crucifix position, palm up, tip facing the sky, trajectory of throw.)</a:t>
                      </a:r>
                    </a:p>
                    <a:p>
                      <a:pPr marL="171450" indent="-171450" algn="l">
                        <a:buFontTx/>
                        <a:buChar char="-"/>
                      </a:pPr>
                      <a:r>
                        <a:rPr lang="en-US" sz="800" b="1" u="none" baseline="0" dirty="0">
                          <a:solidFill>
                            <a:srgbClr val="002060"/>
                          </a:solidFill>
                        </a:rPr>
                        <a:t>Shot Putt technique </a:t>
                      </a:r>
                      <a:r>
                        <a:rPr lang="en-US" sz="800" b="0" u="none" baseline="0" dirty="0">
                          <a:solidFill>
                            <a:srgbClr val="002060"/>
                          </a:solidFill>
                        </a:rPr>
                        <a:t>(Clean palm/dirty fingers, rotate, extend the elbow on release.)</a:t>
                      </a:r>
                    </a:p>
                    <a:p>
                      <a:pPr marL="171450" indent="-171450" algn="l">
                        <a:buFontTx/>
                        <a:buChar char="-"/>
                      </a:pPr>
                      <a:r>
                        <a:rPr lang="en-US" sz="800" b="1" u="none" baseline="0" dirty="0">
                          <a:solidFill>
                            <a:srgbClr val="002060"/>
                          </a:solidFill>
                        </a:rPr>
                        <a:t>Long jump technique </a:t>
                      </a:r>
                      <a:r>
                        <a:rPr lang="en-US" sz="800" b="0" u="none" baseline="0" dirty="0">
                          <a:solidFill>
                            <a:srgbClr val="002060"/>
                          </a:solidFill>
                        </a:rPr>
                        <a:t>(Run up, take off, landing, measurements.)</a:t>
                      </a:r>
                    </a:p>
                    <a:p>
                      <a:pPr marL="0" indent="0" algn="l">
                        <a:buFontTx/>
                        <a:buNone/>
                      </a:pPr>
                      <a:endParaRPr lang="en-GB" sz="800" b="1" u="none" baseline="0" dirty="0">
                        <a:solidFill>
                          <a:schemeClr val="bg1"/>
                        </a:solidFill>
                      </a:endParaRPr>
                    </a:p>
                    <a:p>
                      <a:pPr marL="0" indent="0" algn="l">
                        <a:buFontTx/>
                        <a:buNone/>
                      </a:pPr>
                      <a:r>
                        <a:rPr lang="en-GB" sz="800" b="1" u="none" baseline="0" dirty="0">
                          <a:solidFill>
                            <a:schemeClr val="bg1"/>
                          </a:solidFill>
                          <a:highlight>
                            <a:srgbClr val="FF0000"/>
                          </a:highlight>
                        </a:rPr>
                        <a:t>Thinking Me</a:t>
                      </a:r>
                    </a:p>
                    <a:p>
                      <a:pPr marL="171450" indent="-171450" algn="l">
                        <a:buFontTx/>
                        <a:buChar char="-"/>
                      </a:pPr>
                      <a:r>
                        <a:rPr lang="en-GB" sz="800" b="1" u="none" baseline="0" dirty="0">
                          <a:solidFill>
                            <a:srgbClr val="002060"/>
                          </a:solidFill>
                        </a:rPr>
                        <a:t>ABC: </a:t>
                      </a:r>
                      <a:r>
                        <a:rPr lang="en-GB" sz="80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GB" sz="800" b="1" u="none" baseline="0" dirty="0">
                          <a:solidFill>
                            <a:srgbClr val="002060"/>
                          </a:solidFill>
                        </a:rPr>
                        <a:t>Bones: </a:t>
                      </a:r>
                      <a:r>
                        <a:rPr lang="en-GB" sz="800" b="0" u="none" baseline="0" dirty="0">
                          <a:solidFill>
                            <a:srgbClr val="002060"/>
                          </a:solidFill>
                        </a:rPr>
                        <a:t>The main bones of the body that are relevant to the movement in sporting activity such as athletics (See bones box in the vocabulary section). Necessary information to include: Whether the relevant bone is long/short/flat/irregular, as well as the main muscles that are attached to the bone.</a:t>
                      </a:r>
                    </a:p>
                    <a:p>
                      <a:pPr marL="0" indent="0" algn="l">
                        <a:buFontTx/>
                        <a:buNone/>
                      </a:pPr>
                      <a:endParaRPr lang="en-GB" sz="800" b="0" u="none" baseline="0" dirty="0">
                        <a:solidFill>
                          <a:srgbClr val="002060"/>
                        </a:solidFill>
                      </a:endParaRPr>
                    </a:p>
                    <a:p>
                      <a:pPr marL="0" indent="0" algn="l">
                        <a:buFontTx/>
                        <a:buNone/>
                      </a:pPr>
                      <a:r>
                        <a:rPr lang="en-GB" sz="800" b="1" u="none" baseline="0" dirty="0">
                          <a:solidFill>
                            <a:srgbClr val="002060"/>
                          </a:solidFill>
                          <a:highlight>
                            <a:srgbClr val="FFFF00"/>
                          </a:highlight>
                        </a:rPr>
                        <a:t>Healthy Me</a:t>
                      </a:r>
                      <a:endParaRPr lang="en-GB" sz="800" b="0" u="none" baseline="0" dirty="0">
                        <a:solidFill>
                          <a:srgbClr val="002060"/>
                        </a:solidFill>
                      </a:endParaRPr>
                    </a:p>
                    <a:p>
                      <a:pPr marL="0" indent="0" algn="l">
                        <a:buFontTx/>
                        <a:buNone/>
                      </a:pPr>
                      <a:r>
                        <a:rPr lang="en-GB" sz="800" b="0" u="none" baseline="0" dirty="0">
                          <a:solidFill>
                            <a:srgbClr val="002060"/>
                          </a:solidFill>
                        </a:rPr>
                        <a:t>Physical health in order to meet the requirements of athletics – Coordination, cardiovascular endurance, agility, balance, speed, power, reaction time.</a:t>
                      </a:r>
                    </a:p>
                    <a:p>
                      <a:pPr marL="0" indent="0" algn="l">
                        <a:buFontTx/>
                        <a:buNone/>
                      </a:pPr>
                      <a:endParaRPr lang="en-GB" sz="800" b="0" u="none" baseline="0" dirty="0">
                        <a:solidFill>
                          <a:srgbClr val="002060"/>
                        </a:solidFill>
                      </a:endParaRPr>
                    </a:p>
                    <a:p>
                      <a:pPr marL="0" indent="0" algn="l">
                        <a:buFontTx/>
                        <a:buNone/>
                      </a:pPr>
                      <a:r>
                        <a:rPr lang="en-GB" sz="800" b="1" u="none" baseline="0" dirty="0">
                          <a:solidFill>
                            <a:srgbClr val="002060"/>
                          </a:solidFill>
                          <a:highlight>
                            <a:srgbClr val="00FFFF"/>
                          </a:highlight>
                        </a:rPr>
                        <a:t>Social Me</a:t>
                      </a:r>
                    </a:p>
                    <a:p>
                      <a:pPr marL="0" indent="0" algn="l">
                        <a:buFontTx/>
                        <a:buNone/>
                      </a:pPr>
                      <a:r>
                        <a:rPr lang="en-GB" sz="800" b="0" u="none" baseline="0" dirty="0">
                          <a:solidFill>
                            <a:srgbClr val="002060"/>
                          </a:solidFill>
                        </a:rPr>
                        <a:t>This takes into account the behaviour/attitude of pupils as well as their ability to support each other and work together as a team. Also when explaining teaching points to each other to assist in each others development.</a:t>
                      </a:r>
                    </a:p>
                    <a:p>
                      <a:pPr marL="0" indent="0" algn="l">
                        <a:buFontTx/>
                        <a:buNone/>
                      </a:pPr>
                      <a:endParaRPr lang="en-GB" sz="800" b="0" u="none" baseline="0" dirty="0">
                        <a:solidFill>
                          <a:srgbClr val="002060"/>
                        </a:solidFill>
                      </a:endParaRPr>
                    </a:p>
                    <a:p>
                      <a:pPr marL="0" indent="0" algn="l">
                        <a:buFontTx/>
                        <a:buNone/>
                      </a:pPr>
                      <a:r>
                        <a:rPr lang="en-GB" sz="800" b="1" u="none" baseline="0" dirty="0">
                          <a:solidFill>
                            <a:schemeClr val="bg1"/>
                          </a:solidFill>
                          <a:highlight>
                            <a:srgbClr val="FF00FF"/>
                          </a:highlight>
                        </a:rPr>
                        <a:t>Resilient Me</a:t>
                      </a:r>
                    </a:p>
                    <a:p>
                      <a:pPr marL="0" indent="0" algn="l">
                        <a:buFontTx/>
                        <a:buNone/>
                      </a:pPr>
                      <a:r>
                        <a:rPr lang="en-GB" sz="800" b="0" u="none" baseline="0" dirty="0">
                          <a:solidFill>
                            <a:srgbClr val="002060"/>
                          </a:solidFill>
                        </a:rPr>
                        <a:t>- Doesn’t give up when skills are challenging and regroups and evaluates well when tactics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Tx/>
                        <a:buNone/>
                      </a:pPr>
                      <a:endParaRPr lang="en-GB" sz="1100" b="1" u="sng" baseline="0" dirty="0">
                        <a:solidFill>
                          <a:srgbClr val="002060"/>
                        </a:solidFill>
                      </a:endParaRPr>
                    </a:p>
                    <a:p>
                      <a:pPr marL="0" indent="0" algn="l">
                        <a:buFontTx/>
                        <a:buNone/>
                      </a:pPr>
                      <a:r>
                        <a:rPr lang="en-GB" sz="800" b="0" u="none" baseline="0" dirty="0">
                          <a:solidFill>
                            <a:srgbClr val="002060"/>
                          </a:solidFill>
                        </a:rPr>
                        <a:t>A range of skills including:</a:t>
                      </a:r>
                    </a:p>
                    <a:p>
                      <a:pPr marL="0" indent="0" algn="l">
                        <a:buFontTx/>
                        <a:buNone/>
                      </a:pPr>
                      <a:r>
                        <a:rPr lang="en-GB" sz="800" b="1" u="none" baseline="0" dirty="0">
                          <a:solidFill>
                            <a:srgbClr val="002060"/>
                          </a:solidFill>
                        </a:rPr>
                        <a:t>Track</a:t>
                      </a:r>
                    </a:p>
                    <a:p>
                      <a:pPr marL="171450" indent="-171450" algn="l">
                        <a:buFontTx/>
                        <a:buChar char="-"/>
                      </a:pPr>
                      <a:r>
                        <a:rPr lang="en-GB" sz="800" b="0" u="none" baseline="0" dirty="0">
                          <a:solidFill>
                            <a:srgbClr val="002060"/>
                          </a:solidFill>
                        </a:rPr>
                        <a:t>100m sprint</a:t>
                      </a:r>
                    </a:p>
                    <a:p>
                      <a:pPr marL="171450" indent="-171450" algn="l">
                        <a:buFontTx/>
                        <a:buChar char="-"/>
                      </a:pPr>
                      <a:r>
                        <a:rPr lang="en-GB" sz="800" b="0" u="none" baseline="0" dirty="0">
                          <a:solidFill>
                            <a:srgbClr val="002060"/>
                          </a:solidFill>
                        </a:rPr>
                        <a:t>200m sprint</a:t>
                      </a:r>
                    </a:p>
                    <a:p>
                      <a:pPr marL="171450" indent="-171450" algn="l">
                        <a:buFontTx/>
                        <a:buChar char="-"/>
                      </a:pPr>
                      <a:r>
                        <a:rPr lang="en-GB" sz="800" b="0" u="none" baseline="0" dirty="0">
                          <a:solidFill>
                            <a:srgbClr val="002060"/>
                          </a:solidFill>
                        </a:rPr>
                        <a:t>800m</a:t>
                      </a:r>
                    </a:p>
                    <a:p>
                      <a:pPr marL="171450" indent="-171450" algn="l">
                        <a:buFontTx/>
                        <a:buChar char="-"/>
                      </a:pPr>
                      <a:r>
                        <a:rPr lang="en-GB" sz="800" b="0" u="none" baseline="0" dirty="0">
                          <a:solidFill>
                            <a:srgbClr val="002060"/>
                          </a:solidFill>
                        </a:rPr>
                        <a:t>Relay</a:t>
                      </a:r>
                    </a:p>
                    <a:p>
                      <a:pPr marL="171450" indent="-171450" algn="l">
                        <a:buFontTx/>
                        <a:buChar char="-"/>
                      </a:pPr>
                      <a:endParaRPr lang="en-GB" sz="800" b="0" u="none" baseline="0" dirty="0">
                        <a:solidFill>
                          <a:srgbClr val="002060"/>
                        </a:solidFill>
                      </a:endParaRPr>
                    </a:p>
                    <a:p>
                      <a:pPr marL="0" indent="0" algn="l">
                        <a:buFontTx/>
                        <a:buNone/>
                      </a:pPr>
                      <a:r>
                        <a:rPr lang="en-GB" sz="800" b="1" u="none" baseline="0" dirty="0">
                          <a:solidFill>
                            <a:srgbClr val="002060"/>
                          </a:solidFill>
                        </a:rPr>
                        <a:t>Field</a:t>
                      </a:r>
                    </a:p>
                    <a:p>
                      <a:pPr marL="171450" indent="-171450" algn="l">
                        <a:buFontTx/>
                        <a:buChar char="-"/>
                      </a:pPr>
                      <a:r>
                        <a:rPr lang="en-GB" sz="800" b="0" u="none" baseline="0" dirty="0">
                          <a:solidFill>
                            <a:srgbClr val="002060"/>
                          </a:solidFill>
                        </a:rPr>
                        <a:t>Javelin</a:t>
                      </a:r>
                    </a:p>
                    <a:p>
                      <a:pPr marL="171450" indent="-171450" algn="l">
                        <a:buFontTx/>
                        <a:buChar char="-"/>
                      </a:pPr>
                      <a:r>
                        <a:rPr lang="en-GB" sz="800" b="0" u="none" baseline="0" dirty="0">
                          <a:solidFill>
                            <a:srgbClr val="002060"/>
                          </a:solidFill>
                        </a:rPr>
                        <a:t>Shot put</a:t>
                      </a:r>
                    </a:p>
                    <a:p>
                      <a:pPr marL="171450" indent="-171450" algn="l">
                        <a:buFontTx/>
                        <a:buChar char="-"/>
                      </a:pPr>
                      <a:r>
                        <a:rPr lang="en-US" sz="800" b="0" u="none" baseline="0" dirty="0">
                          <a:solidFill>
                            <a:srgbClr val="002060"/>
                          </a:solidFill>
                        </a:rPr>
                        <a:t>L</a:t>
                      </a:r>
                      <a:r>
                        <a:rPr lang="en-GB" sz="800" b="0" u="none" baseline="0" dirty="0">
                          <a:solidFill>
                            <a:srgbClr val="002060"/>
                          </a:solidFill>
                        </a:rPr>
                        <a:t>ong Jump</a:t>
                      </a:r>
                    </a:p>
                    <a:p>
                      <a:pPr marL="171450" indent="-171450" algn="l">
                        <a:buFont typeface="Wingdings" panose="05000000000000000000" pitchFamily="2" charset="2"/>
                        <a:buChar char="Ø"/>
                      </a:pPr>
                      <a:endParaRPr lang="en-GB" sz="800" b="0" u="none" baseline="0" dirty="0">
                        <a:solidFill>
                          <a:srgbClr val="002060"/>
                        </a:solidFill>
                      </a:endParaRPr>
                    </a:p>
                    <a:p>
                      <a:pPr marL="171450" indent="-171450" algn="l">
                        <a:buFontTx/>
                        <a:buChar char="-"/>
                      </a:pPr>
                      <a:r>
                        <a:rPr lang="en-GB" sz="800" b="0" u="none" baseline="0" dirty="0">
                          <a:solidFill>
                            <a:srgbClr val="002060"/>
                          </a:solidFill>
                        </a:rPr>
                        <a:t>Identify areas of strength and weakness in pupil’s own fitness through knowledge of components of fitness.</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Working as a collective unit when performing relay changeovers, pupils need to know which position each athlete will start in, when to run and which grip to use in order to pass the baton to the next person in the race.</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Determine the correct distance to jump from when taking off in jumping activities. How to break fall upon landing and how many steps required for the run up.</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Clean palm-dirty fingers for shot putt, spin movement for extra power</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Safety guidelines for throwing – safety zone and throwing zone, never go to retrieve javelin until teacher deems it safe to do so.</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Spring start technique – Find strongest foot for push off,.</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endParaRPr lang="en-GB" sz="800" b="0" u="none" baseline="0" dirty="0">
                        <a:solidFill>
                          <a:srgbClr val="002060"/>
                        </a:solidFill>
                      </a:endParaRPr>
                    </a:p>
                    <a:p>
                      <a:pPr marL="171450" indent="-171450" algn="l">
                        <a:buFontTx/>
                        <a:buChar char="-"/>
                      </a:pPr>
                      <a:r>
                        <a:rPr lang="en-GB" sz="800" b="0" u="none" dirty="0">
                          <a:solidFill>
                            <a:srgbClr val="002060"/>
                          </a:solidFill>
                        </a:rPr>
                        <a:t>Identify a method of training that could be used to develop each event.</a:t>
                      </a:r>
                    </a:p>
                    <a:p>
                      <a:pPr marL="171450" indent="-171450" algn="l">
                        <a:buFontTx/>
                        <a:buChar char="-"/>
                      </a:pPr>
                      <a:r>
                        <a:rPr lang="en-GB" sz="800" b="0" u="none" dirty="0">
                          <a:solidFill>
                            <a:srgbClr val="002060"/>
                          </a:solidFill>
                        </a:rPr>
                        <a:t>Identify meals/food-types that would be appropriate for various athletes.</a:t>
                      </a:r>
                    </a:p>
                    <a:p>
                      <a:pPr marL="171450" indent="-171450" algn="l">
                        <a:buFontTx/>
                        <a:buChar char="-"/>
                      </a:pPr>
                      <a:r>
                        <a:rPr lang="en-GB" sz="800" b="0" u="none" dirty="0">
                          <a:solidFill>
                            <a:srgbClr val="002060"/>
                          </a:solidFill>
                        </a:rPr>
                        <a:t>Effects of exercise on heart</a:t>
                      </a:r>
                      <a:r>
                        <a:rPr lang="en-GB" sz="800" b="0" u="none" baseline="0" dirty="0">
                          <a:solidFill>
                            <a:srgbClr val="002060"/>
                          </a:solidFill>
                        </a:rPr>
                        <a:t> rate </a:t>
                      </a:r>
                      <a:r>
                        <a:rPr lang="en-GB" sz="800" b="1" u="none" baseline="0" dirty="0">
                          <a:solidFill>
                            <a:srgbClr val="002060"/>
                          </a:solidFill>
                        </a:rPr>
                        <a:t>(BPM)</a:t>
                      </a:r>
                    </a:p>
                    <a:p>
                      <a:pPr marL="0" indent="0" algn="l">
                        <a:buFontTx/>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p>
                      <a:pPr marL="0" indent="0" algn="l">
                        <a:buFontTx/>
                        <a:buNone/>
                      </a:pPr>
                      <a:endParaRPr lang="en-GB" sz="1100" b="0" u="none" baseline="0" dirty="0">
                        <a:solidFill>
                          <a:srgbClr val="002060"/>
                        </a:solidFill>
                      </a:endParaRPr>
                    </a:p>
                  </a:txBody>
                  <a:tcPr/>
                </a:tc>
                <a:tc>
                  <a:txBody>
                    <a:bodyPr/>
                    <a:lstStyle/>
                    <a:p>
                      <a:pPr algn="l"/>
                      <a:r>
                        <a:rPr lang="en-GB" sz="1100" b="1" u="sng" dirty="0">
                          <a:solidFill>
                            <a:srgbClr val="002060"/>
                          </a:solidFill>
                        </a:rPr>
                        <a:t>Literacy in PE</a:t>
                      </a:r>
                    </a:p>
                    <a:p>
                      <a:pPr algn="l"/>
                      <a:endParaRPr lang="en-GB" sz="1100" b="1" u="none" dirty="0">
                        <a:solidFill>
                          <a:srgbClr val="002060"/>
                        </a:solidFill>
                      </a:endParaRPr>
                    </a:p>
                    <a:p>
                      <a:pPr algn="l"/>
                      <a:r>
                        <a:rPr lang="en-GB" sz="1100" b="1" u="sng" dirty="0">
                          <a:solidFill>
                            <a:srgbClr val="002060"/>
                          </a:solidFill>
                        </a:rPr>
                        <a:t>‘ABC’ </a:t>
                      </a:r>
                      <a:r>
                        <a:rPr lang="en-GB" sz="800" b="0" u="none" dirty="0">
                          <a:solidFill>
                            <a:srgbClr val="002060"/>
                          </a:solidFill>
                        </a:rPr>
                        <a:t>–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800" b="0" u="none" dirty="0">
                          <a:solidFill>
                            <a:srgbClr val="002060"/>
                          </a:solidFill>
                        </a:rPr>
                        <a:t>-</a:t>
                      </a:r>
                      <a:r>
                        <a:rPr lang="en-GB" sz="800" b="0" u="none" baseline="0" dirty="0">
                          <a:solidFill>
                            <a:srgbClr val="002060"/>
                          </a:solidFill>
                        </a:rPr>
                        <a:t> Identify various methods of training for each component of fitness and which ones would be applicable to selected sports (Football, netball, basketball etc.)</a:t>
                      </a:r>
                      <a:endParaRPr lang="en-GB" sz="8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62103"/>
          </a:xfrm>
          <a:prstGeom prst="rect">
            <a:avLst/>
          </a:prstGeom>
          <a:noFill/>
        </p:spPr>
        <p:txBody>
          <a:bodyPr wrap="square" rtlCol="0">
            <a:spAutoFit/>
          </a:bodyPr>
          <a:lstStyle/>
          <a:p>
            <a:r>
              <a:rPr lang="en-GB" sz="1400" b="1" u="sng" dirty="0"/>
              <a:t>The bigger picture:</a:t>
            </a:r>
          </a:p>
          <a:p>
            <a:endParaRPr lang="en-GB" sz="1200" b="1" dirty="0"/>
          </a:p>
          <a:p>
            <a:r>
              <a:rPr lang="en-GB" sz="1100" b="1" dirty="0"/>
              <a:t>Personal development opportunities – </a:t>
            </a:r>
            <a:r>
              <a:rPr lang="en-GB" sz="1100" dirty="0"/>
              <a:t>Social skills including team work, organisation and planning.</a:t>
            </a:r>
          </a:p>
          <a:p>
            <a:endParaRPr lang="en-GB" sz="1100" b="1" dirty="0"/>
          </a:p>
          <a:p>
            <a:r>
              <a:rPr lang="en-GB" sz="1100" b="1" dirty="0"/>
              <a:t>Career links – </a:t>
            </a:r>
            <a:r>
              <a:rPr lang="en-GB" sz="1100" dirty="0"/>
              <a:t>PE teacher, physiotherapist, sports journalist, outdoor education instructor, coach, professional athlete, personal trainer.</a:t>
            </a:r>
          </a:p>
          <a:p>
            <a:endParaRPr lang="en-GB" sz="1100" b="1" dirty="0"/>
          </a:p>
          <a:p>
            <a:r>
              <a:rPr lang="en-GB" sz="1100" b="1" dirty="0"/>
              <a:t>RSE – </a:t>
            </a:r>
            <a:r>
              <a:rPr lang="en-GB" sz="1100" dirty="0"/>
              <a:t>ethics, compassion.</a:t>
            </a:r>
          </a:p>
          <a:p>
            <a:endParaRPr lang="en-GB" sz="1400" b="1" u="sng" dirty="0"/>
          </a:p>
        </p:txBody>
      </p:sp>
      <p:pic>
        <p:nvPicPr>
          <p:cNvPr id="8" name="Picture 7">
            <a:extLst>
              <a:ext uri="{FF2B5EF4-FFF2-40B4-BE49-F238E27FC236}">
                <a16:creationId xmlns:a16="http://schemas.microsoft.com/office/drawing/2014/main" id="{0BAF2F0A-F27C-4021-881B-C70B00831A98}"/>
              </a:ext>
            </a:extLst>
          </p:cNvPr>
          <p:cNvPicPr>
            <a:picLocks noChangeAspect="1"/>
          </p:cNvPicPr>
          <p:nvPr/>
        </p:nvPicPr>
        <p:blipFill>
          <a:blip r:embed="rId3"/>
          <a:stretch>
            <a:fillRect/>
          </a:stretch>
        </p:blipFill>
        <p:spPr>
          <a:xfrm>
            <a:off x="6954557" y="3506451"/>
            <a:ext cx="2773575" cy="2224492"/>
          </a:xfrm>
          <a:prstGeom prst="rect">
            <a:avLst/>
          </a:prstGeom>
        </p:spPr>
      </p:pic>
      <p:graphicFrame>
        <p:nvGraphicFramePr>
          <p:cNvPr id="9" name="Table 8">
            <a:extLst>
              <a:ext uri="{FF2B5EF4-FFF2-40B4-BE49-F238E27FC236}">
                <a16:creationId xmlns:a16="http://schemas.microsoft.com/office/drawing/2014/main" id="{20D990B4-0D00-4EF8-859D-512CD71A99AE}"/>
              </a:ext>
            </a:extLst>
          </p:cNvPr>
          <p:cNvGraphicFramePr>
            <a:graphicFrameLocks noGrp="1"/>
          </p:cNvGraphicFramePr>
          <p:nvPr>
            <p:extLst>
              <p:ext uri="{D42A27DB-BD31-4B8C-83A1-F6EECF244321}">
                <p14:modId xmlns:p14="http://schemas.microsoft.com/office/powerpoint/2010/main" val="4146977392"/>
              </p:ext>
            </p:extLst>
          </p:nvPr>
        </p:nvGraphicFramePr>
        <p:xfrm>
          <a:off x="6954557" y="5730943"/>
          <a:ext cx="2689174" cy="902358"/>
        </p:xfrm>
        <a:graphic>
          <a:graphicData uri="http://schemas.openxmlformats.org/drawingml/2006/table">
            <a:tbl>
              <a:tblPr firstRow="1" bandRow="1">
                <a:tableStyleId>{5C22544A-7EE6-4342-B048-85BDC9FD1C3A}</a:tableStyleId>
              </a:tblPr>
              <a:tblGrid>
                <a:gridCol w="1343949">
                  <a:extLst>
                    <a:ext uri="{9D8B030D-6E8A-4147-A177-3AD203B41FA5}">
                      <a16:colId xmlns:a16="http://schemas.microsoft.com/office/drawing/2014/main" val="1439846796"/>
                    </a:ext>
                  </a:extLst>
                </a:gridCol>
                <a:gridCol w="1345225">
                  <a:extLst>
                    <a:ext uri="{9D8B030D-6E8A-4147-A177-3AD203B41FA5}">
                      <a16:colId xmlns:a16="http://schemas.microsoft.com/office/drawing/2014/main" val="4177732355"/>
                    </a:ext>
                  </a:extLst>
                </a:gridCol>
              </a:tblGrid>
              <a:tr h="399438">
                <a:tc gridSpan="2">
                  <a:txBody>
                    <a:bodyPr/>
                    <a:lstStyle/>
                    <a:p>
                      <a:pPr algn="ctr"/>
                      <a:r>
                        <a:rPr lang="en-GB" sz="1000" dirty="0"/>
                        <a:t>Word-rich Focus – Summer Term:</a:t>
                      </a:r>
                    </a:p>
                    <a:p>
                      <a:pPr algn="ctr"/>
                      <a:r>
                        <a:rPr lang="en-GB" sz="1000" dirty="0"/>
                        <a:t>Bones</a:t>
                      </a:r>
                    </a:p>
                  </a:txBody>
                  <a:tcPr>
                    <a:solidFill>
                      <a:srgbClr val="0070C0"/>
                    </a:solidFill>
                  </a:tcPr>
                </a:tc>
                <a:tc hMerge="1">
                  <a:txBody>
                    <a:bodyPr/>
                    <a:lstStyle/>
                    <a:p>
                      <a:endParaRPr lang="en-GB" sz="800" dirty="0"/>
                    </a:p>
                  </a:txBody>
                  <a:tcPr/>
                </a:tc>
                <a:extLst>
                  <a:ext uri="{0D108BD9-81ED-4DB2-BD59-A6C34878D82A}">
                    <a16:rowId xmlns:a16="http://schemas.microsoft.com/office/drawing/2014/main" val="2161463732"/>
                  </a:ext>
                </a:extLst>
              </a:tr>
              <a:tr h="493703">
                <a:tc>
                  <a:txBody>
                    <a:bodyPr/>
                    <a:lstStyle/>
                    <a:p>
                      <a:r>
                        <a:rPr lang="en-GB" sz="900" dirty="0">
                          <a:solidFill>
                            <a:srgbClr val="002060"/>
                          </a:solidFill>
                        </a:rPr>
                        <a:t>Cranium</a:t>
                      </a:r>
                    </a:p>
                    <a:p>
                      <a:r>
                        <a:rPr lang="en-GB" sz="900" dirty="0">
                          <a:solidFill>
                            <a:srgbClr val="002060"/>
                          </a:solidFill>
                        </a:rPr>
                        <a:t>Sternum</a:t>
                      </a:r>
                    </a:p>
                    <a:p>
                      <a:r>
                        <a:rPr lang="en-GB" sz="900" dirty="0">
                          <a:solidFill>
                            <a:srgbClr val="002060"/>
                          </a:solidFill>
                        </a:rPr>
                        <a:t>Vertebrae</a:t>
                      </a:r>
                    </a:p>
                  </a:txBody>
                  <a:tcPr/>
                </a:tc>
                <a:tc>
                  <a:txBody>
                    <a:bodyPr/>
                    <a:lstStyle/>
                    <a:p>
                      <a:r>
                        <a:rPr lang="en-GB" sz="900" dirty="0">
                          <a:solidFill>
                            <a:srgbClr val="002060"/>
                          </a:solidFill>
                        </a:rPr>
                        <a:t>Femur</a:t>
                      </a:r>
                    </a:p>
                    <a:p>
                      <a:r>
                        <a:rPr lang="en-GB" sz="900" dirty="0">
                          <a:solidFill>
                            <a:srgbClr val="002060"/>
                          </a:solidFill>
                        </a:rPr>
                        <a:t>Humerus</a:t>
                      </a:r>
                    </a:p>
                    <a:p>
                      <a:r>
                        <a:rPr lang="en-GB" sz="900" dirty="0">
                          <a:solidFill>
                            <a:srgbClr val="002060"/>
                          </a:solidFill>
                        </a:rPr>
                        <a:t>Ribs</a:t>
                      </a:r>
                    </a:p>
                  </a:txBody>
                  <a:tcPr/>
                </a:tc>
                <a:extLst>
                  <a:ext uri="{0D108BD9-81ED-4DB2-BD59-A6C34878D82A}">
                    <a16:rowId xmlns:a16="http://schemas.microsoft.com/office/drawing/2014/main" val="1929662695"/>
                  </a:ext>
                </a:extLst>
              </a:tr>
            </a:tbl>
          </a:graphicData>
        </a:graphic>
      </p:graphicFrame>
      <p:pic>
        <p:nvPicPr>
          <p:cNvPr id="12" name="Picture 11">
            <a:extLst>
              <a:ext uri="{FF2B5EF4-FFF2-40B4-BE49-F238E27FC236}">
                <a16:creationId xmlns:a16="http://schemas.microsoft.com/office/drawing/2014/main" id="{EC68B28A-7EED-4337-90DB-D4F6ED7816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2529" y="5396865"/>
            <a:ext cx="1918337" cy="1079064"/>
          </a:xfrm>
          <a:prstGeom prst="rect">
            <a:avLst/>
          </a:prstGeom>
        </p:spPr>
      </p:pic>
    </p:spTree>
    <p:extLst>
      <p:ext uri="{BB962C8B-B14F-4D97-AF65-F5344CB8AC3E}">
        <p14:creationId xmlns:p14="http://schemas.microsoft.com/office/powerpoint/2010/main" val="4112265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320960" y="-20554"/>
            <a:ext cx="458298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Athletics: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18064" y="482148"/>
            <a:ext cx="11750215" cy="1631216"/>
          </a:xfrm>
          <a:prstGeom prst="rect">
            <a:avLst/>
          </a:prstGeom>
          <a:solidFill>
            <a:schemeClr val="accent5">
              <a:lumMod val="20000"/>
              <a:lumOff val="80000"/>
            </a:schemeClr>
          </a:solidFill>
          <a:ln w="3175">
            <a:noFill/>
          </a:ln>
        </p:spPr>
        <p:txBody>
          <a:bodyPr wrap="square" rtlCol="0">
            <a:spAutoFit/>
          </a:bodyPr>
          <a:lstStyle/>
          <a:p>
            <a:r>
              <a:rPr lang="en-GB" sz="1000" b="1" dirty="0"/>
              <a:t>MAPs</a:t>
            </a:r>
            <a:r>
              <a:rPr lang="en-GB" sz="1000" dirty="0"/>
              <a:t> – Pupils will be assessed at the end of each topic via the Me in PE assessment model:</a:t>
            </a:r>
          </a:p>
          <a:p>
            <a:r>
              <a:rPr lang="en-GB" sz="1000" b="1" dirty="0">
                <a:solidFill>
                  <a:srgbClr val="002060"/>
                </a:solidFill>
              </a:rPr>
              <a:t>Physical Me: </a:t>
            </a:r>
            <a:r>
              <a:rPr lang="en-GB" sz="1000" dirty="0">
                <a:solidFill>
                  <a:srgbClr val="002060"/>
                </a:solidFill>
              </a:rPr>
              <a:t>Skills and application of these into a competitive situation.</a:t>
            </a:r>
          </a:p>
          <a:p>
            <a:r>
              <a:rPr lang="en-GB" sz="1000" b="1" dirty="0">
                <a:solidFill>
                  <a:srgbClr val="002060"/>
                </a:solidFill>
              </a:rPr>
              <a:t>Thinking Me: </a:t>
            </a:r>
            <a:r>
              <a:rPr lang="en-GB" sz="1000" dirty="0">
                <a:solidFill>
                  <a:srgbClr val="002060"/>
                </a:solidFill>
              </a:rPr>
              <a:t>ABC/Bones</a:t>
            </a:r>
          </a:p>
          <a:p>
            <a:r>
              <a:rPr lang="en-GB" sz="1000" b="1" dirty="0">
                <a:solidFill>
                  <a:srgbClr val="002060"/>
                </a:solidFill>
              </a:rPr>
              <a:t>Healthy Me: </a:t>
            </a:r>
            <a:r>
              <a:rPr lang="en-GB" sz="1000" dirty="0">
                <a:solidFill>
                  <a:srgbClr val="002060"/>
                </a:solidFill>
              </a:rPr>
              <a:t>Physical attributes that are relevant to the activity.</a:t>
            </a:r>
          </a:p>
          <a:p>
            <a:r>
              <a:rPr lang="en-GB" sz="1000" b="1" dirty="0">
                <a:solidFill>
                  <a:srgbClr val="002060"/>
                </a:solidFill>
              </a:rPr>
              <a:t>Social Me: </a:t>
            </a:r>
            <a:r>
              <a:rPr lang="en-GB" sz="1000" dirty="0">
                <a:solidFill>
                  <a:srgbClr val="002060"/>
                </a:solidFill>
              </a:rPr>
              <a:t>Behaviour, attitudes and support towards other pupils.</a:t>
            </a:r>
          </a:p>
          <a:p>
            <a:r>
              <a:rPr lang="en-GB" sz="1000" b="1" dirty="0">
                <a:solidFill>
                  <a:srgbClr val="002060"/>
                </a:solidFill>
              </a:rPr>
              <a:t>Resilient Me: </a:t>
            </a:r>
            <a:r>
              <a:rPr lang="en-GB" sz="1000" dirty="0">
                <a:solidFill>
                  <a:srgbClr val="002060"/>
                </a:solidFill>
              </a:rPr>
              <a:t>Never giving up despite the challenge of the task that is presented to pupils.</a:t>
            </a:r>
          </a:p>
          <a:p>
            <a:endParaRPr lang="en-GB" sz="1000" dirty="0"/>
          </a:p>
          <a:p>
            <a:r>
              <a:rPr lang="en-GB" sz="1000" b="1" dirty="0"/>
              <a:t>Summative assessment (Me in PE) </a:t>
            </a:r>
            <a:r>
              <a:rPr lang="en-GB" sz="10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692813199"/>
              </p:ext>
            </p:extLst>
          </p:nvPr>
        </p:nvGraphicFramePr>
        <p:xfrm>
          <a:off x="118064" y="2161516"/>
          <a:ext cx="11750215" cy="4420501"/>
        </p:xfrm>
        <a:graphic>
          <a:graphicData uri="http://schemas.openxmlformats.org/drawingml/2006/table">
            <a:tbl>
              <a:tblPr firstRow="1" bandRow="1">
                <a:tableStyleId>{69CF1AB2-1976-4502-BF36-3FF5EA218861}</a:tableStyleId>
              </a:tblPr>
              <a:tblGrid>
                <a:gridCol w="2998115">
                  <a:extLst>
                    <a:ext uri="{9D8B030D-6E8A-4147-A177-3AD203B41FA5}">
                      <a16:colId xmlns:a16="http://schemas.microsoft.com/office/drawing/2014/main" val="26545288"/>
                    </a:ext>
                  </a:extLst>
                </a:gridCol>
                <a:gridCol w="2971800">
                  <a:extLst>
                    <a:ext uri="{9D8B030D-6E8A-4147-A177-3AD203B41FA5}">
                      <a16:colId xmlns:a16="http://schemas.microsoft.com/office/drawing/2014/main" val="3735789182"/>
                    </a:ext>
                  </a:extLst>
                </a:gridCol>
                <a:gridCol w="2995863">
                  <a:extLst>
                    <a:ext uri="{9D8B030D-6E8A-4147-A177-3AD203B41FA5}">
                      <a16:colId xmlns:a16="http://schemas.microsoft.com/office/drawing/2014/main" val="3033360634"/>
                    </a:ext>
                  </a:extLst>
                </a:gridCol>
                <a:gridCol w="2784437">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pPr algn="l"/>
                      <a:r>
                        <a:rPr lang="en-GB" sz="900" b="1" dirty="0">
                          <a:solidFill>
                            <a:schemeClr val="tx1"/>
                          </a:solidFill>
                        </a:rPr>
                        <a:t>Pupils display basic levels of athletic ability on a very inconsistent basis. Pupils articulation is very limited and requires a lot of support, physical health in relation to the activity is very limited, social skills are poor and resilience may be lacking:</a:t>
                      </a:r>
                    </a:p>
                    <a:p>
                      <a:pPr algn="l"/>
                      <a:endParaRPr lang="en-GB" sz="900" b="1" dirty="0">
                        <a:solidFill>
                          <a:schemeClr val="tx1"/>
                        </a:solidFill>
                      </a:endParaRPr>
                    </a:p>
                    <a:p>
                      <a:pPr marL="171450" indent="-171450" algn="l">
                        <a:buFontTx/>
                        <a:buChar char="-"/>
                      </a:pPr>
                      <a:r>
                        <a:rPr lang="en-GB" sz="900" b="0" dirty="0">
                          <a:solidFill>
                            <a:schemeClr val="tx1"/>
                          </a:solidFill>
                        </a:rPr>
                        <a:t>Able to run/jump/throw with very limited levels of coordination and agility.</a:t>
                      </a:r>
                    </a:p>
                    <a:p>
                      <a:pPr algn="l"/>
                      <a:endParaRPr lang="en-GB" sz="900" b="0" dirty="0">
                        <a:solidFill>
                          <a:schemeClr val="tx1"/>
                        </a:solidFill>
                      </a:endParaRPr>
                    </a:p>
                    <a:p>
                      <a:pPr marL="171450" indent="-171450" algn="l">
                        <a:buFontTx/>
                        <a:buChar char="-"/>
                      </a:pPr>
                      <a:r>
                        <a:rPr lang="en-GB" sz="900" b="0" dirty="0">
                          <a:solidFill>
                            <a:schemeClr val="tx1"/>
                          </a:solidFill>
                        </a:rPr>
                        <a:t>Lacks fluidity in movements.</a:t>
                      </a:r>
                    </a:p>
                    <a:p>
                      <a:pPr algn="l"/>
                      <a:endParaRPr lang="en-GB" sz="900" b="0" dirty="0">
                        <a:solidFill>
                          <a:schemeClr val="tx1"/>
                        </a:solidFill>
                      </a:endParaRPr>
                    </a:p>
                    <a:p>
                      <a:pPr marL="171450" indent="-171450" algn="l">
                        <a:buFontTx/>
                        <a:buChar char="-"/>
                      </a:pPr>
                      <a:r>
                        <a:rPr lang="en-GB" sz="900" b="0" dirty="0">
                          <a:solidFill>
                            <a:schemeClr val="tx1"/>
                          </a:solidFill>
                        </a:rPr>
                        <a:t>Articulation is very limited when explaining teaching points and how they are applied into a competitive situation.</a:t>
                      </a:r>
                    </a:p>
                    <a:p>
                      <a:pPr algn="l"/>
                      <a:endParaRPr lang="en-GB" sz="900" b="0" dirty="0">
                        <a:solidFill>
                          <a:schemeClr val="tx1"/>
                        </a:solidFill>
                      </a:endParaRPr>
                    </a:p>
                    <a:p>
                      <a:pPr marL="171450" indent="-171450" algn="l">
                        <a:buFontTx/>
                        <a:buChar char="-"/>
                      </a:pPr>
                      <a:r>
                        <a:rPr lang="en-GB" sz="900" b="0" dirty="0">
                          <a:solidFill>
                            <a:schemeClr val="tx1"/>
                          </a:solidFill>
                        </a:rPr>
                        <a:t>Very limited knowledge of bones in the body.</a:t>
                      </a:r>
                    </a:p>
                    <a:p>
                      <a:pPr algn="l"/>
                      <a:endParaRPr lang="en-GB" sz="900" b="0" dirty="0">
                        <a:solidFill>
                          <a:schemeClr val="tx1"/>
                        </a:solidFill>
                      </a:endParaRPr>
                    </a:p>
                    <a:p>
                      <a:pPr marL="171450" indent="-171450" algn="l">
                        <a:buFontTx/>
                        <a:buChar char="-"/>
                      </a:pPr>
                      <a:r>
                        <a:rPr lang="en-GB" sz="900" b="0" dirty="0">
                          <a:solidFill>
                            <a:schemeClr val="tx1"/>
                          </a:solidFill>
                        </a:rPr>
                        <a:t>Very limited speed, power, agility, reaction time and coordination.</a:t>
                      </a:r>
                    </a:p>
                    <a:p>
                      <a:pPr algn="l"/>
                      <a:endParaRPr lang="en-GB" sz="900" b="0" dirty="0">
                        <a:solidFill>
                          <a:schemeClr val="tx1"/>
                        </a:solidFill>
                      </a:endParaRPr>
                    </a:p>
                    <a:p>
                      <a:pPr marL="171450" indent="-171450" algn="l">
                        <a:buFontTx/>
                        <a:buChar char="-"/>
                      </a:pPr>
                      <a:r>
                        <a:rPr lang="en-GB" sz="900" b="0" dirty="0">
                          <a:solidFill>
                            <a:schemeClr val="tx1"/>
                          </a:solidFill>
                        </a:rPr>
                        <a:t>Social skills are very limited as well as communication between peers.</a:t>
                      </a:r>
                    </a:p>
                    <a:p>
                      <a:pPr algn="l"/>
                      <a:endParaRPr lang="en-GB" sz="900" b="0" dirty="0">
                        <a:solidFill>
                          <a:schemeClr val="tx1"/>
                        </a:solidFill>
                      </a:endParaRPr>
                    </a:p>
                    <a:p>
                      <a:pPr marL="171450" indent="-171450" algn="l">
                        <a:buFontTx/>
                        <a:buChar char="-"/>
                      </a:pPr>
                      <a:r>
                        <a:rPr lang="en-GB" sz="900" b="0" dirty="0">
                          <a:solidFill>
                            <a:schemeClr val="tx1"/>
                          </a:solidFill>
                        </a:rPr>
                        <a:t>Unwilling to persist with difficult challenges.</a:t>
                      </a:r>
                    </a:p>
                  </a:txBody>
                  <a:tcPr/>
                </a:tc>
                <a:tc>
                  <a:txBody>
                    <a:bodyPr/>
                    <a:lstStyle/>
                    <a:p>
                      <a:pPr algn="l"/>
                      <a:r>
                        <a:rPr lang="en-GB" sz="900" b="1" i="0" dirty="0">
                          <a:solidFill>
                            <a:schemeClr val="tx1"/>
                          </a:solidFill>
                        </a:rPr>
                        <a:t>Pupils display developing levels of athletic ability on an inconsistent basis. Pupils articulation is fairly limited and requires some support, physical health in relation to the activity is average, social skills are developing and resilience is inconsistent:</a:t>
                      </a:r>
                    </a:p>
                    <a:p>
                      <a:pPr algn="l"/>
                      <a:endParaRPr lang="en-GB" sz="900" b="0" i="0" dirty="0">
                        <a:solidFill>
                          <a:schemeClr val="tx1"/>
                        </a:solidFill>
                      </a:endParaRPr>
                    </a:p>
                    <a:p>
                      <a:pPr marL="171450" indent="-171450" algn="l">
                        <a:buFontTx/>
                        <a:buChar char="-"/>
                      </a:pPr>
                      <a:r>
                        <a:rPr lang="en-GB" sz="900" b="0" i="0" dirty="0">
                          <a:solidFill>
                            <a:schemeClr val="tx1"/>
                          </a:solidFill>
                        </a:rPr>
                        <a:t>Able to run/jump/throw with limited levels of coordination and agility.</a:t>
                      </a:r>
                    </a:p>
                    <a:p>
                      <a:pPr algn="l"/>
                      <a:endParaRPr lang="en-GB" sz="900" b="0" i="0" dirty="0">
                        <a:solidFill>
                          <a:schemeClr val="tx1"/>
                        </a:solidFill>
                      </a:endParaRPr>
                    </a:p>
                    <a:p>
                      <a:pPr marL="171450" indent="-171450" algn="l">
                        <a:buFontTx/>
                        <a:buChar char="-"/>
                      </a:pPr>
                      <a:r>
                        <a:rPr lang="en-GB" sz="900" b="0" i="0" dirty="0">
                          <a:solidFill>
                            <a:schemeClr val="tx1"/>
                          </a:solidFill>
                        </a:rPr>
                        <a:t>Fluidity of movement is inconsistent.</a:t>
                      </a:r>
                    </a:p>
                    <a:p>
                      <a:pPr algn="l"/>
                      <a:endParaRPr lang="en-GB" sz="900" b="0" i="0" dirty="0">
                        <a:solidFill>
                          <a:schemeClr val="tx1"/>
                        </a:solidFill>
                      </a:endParaRPr>
                    </a:p>
                    <a:p>
                      <a:pPr marL="171450" indent="-171450" algn="l">
                        <a:buFontTx/>
                        <a:buChar char="-"/>
                      </a:pPr>
                      <a:r>
                        <a:rPr lang="en-GB" sz="900" b="0" i="0" dirty="0">
                          <a:solidFill>
                            <a:schemeClr val="tx1"/>
                          </a:solidFill>
                        </a:rPr>
                        <a:t>Articulation is limited when explaining teaching points and how they are applied into a competitive situation. Sometimes uses relevant terminology and tier 3 words.</a:t>
                      </a:r>
                    </a:p>
                    <a:p>
                      <a:pPr algn="l"/>
                      <a:endParaRPr lang="en-GB" sz="900" b="0" i="0" dirty="0">
                        <a:solidFill>
                          <a:schemeClr val="tx1"/>
                        </a:solidFill>
                      </a:endParaRPr>
                    </a:p>
                    <a:p>
                      <a:pPr marL="171450" indent="-171450" algn="l">
                        <a:buFontTx/>
                        <a:buChar char="-"/>
                      </a:pPr>
                      <a:r>
                        <a:rPr lang="en-GB" sz="900" b="0" i="0" dirty="0">
                          <a:solidFill>
                            <a:schemeClr val="tx1"/>
                          </a:solidFill>
                        </a:rPr>
                        <a:t>Limited knowledge of bones in the body.</a:t>
                      </a:r>
                    </a:p>
                    <a:p>
                      <a:pPr algn="l"/>
                      <a:endParaRPr lang="en-GB" sz="900" b="0" i="0" dirty="0">
                        <a:solidFill>
                          <a:schemeClr val="tx1"/>
                        </a:solidFill>
                      </a:endParaRPr>
                    </a:p>
                    <a:p>
                      <a:pPr marL="171450" indent="-171450" algn="l">
                        <a:buFontTx/>
                        <a:buChar char="-"/>
                      </a:pPr>
                      <a:r>
                        <a:rPr lang="en-GB" sz="900" b="0" i="0" dirty="0">
                          <a:solidFill>
                            <a:schemeClr val="tx1"/>
                          </a:solidFill>
                        </a:rPr>
                        <a:t>Limited speed, power, agility, reaction time and coordination.</a:t>
                      </a:r>
                    </a:p>
                    <a:p>
                      <a:pPr algn="l"/>
                      <a:endParaRPr lang="en-GB" sz="900" b="0" i="0" dirty="0">
                        <a:solidFill>
                          <a:schemeClr val="tx1"/>
                        </a:solidFill>
                      </a:endParaRPr>
                    </a:p>
                    <a:p>
                      <a:pPr marL="171450" indent="-171450" algn="l">
                        <a:buFontTx/>
                        <a:buChar char="-"/>
                      </a:pPr>
                      <a:r>
                        <a:rPr lang="en-GB" sz="900" b="0" i="0" dirty="0">
                          <a:solidFill>
                            <a:schemeClr val="tx1"/>
                          </a:solidFill>
                        </a:rPr>
                        <a:t>Social skills are inconsistent as well as communication between peers which can sometimes be limited.</a:t>
                      </a:r>
                    </a:p>
                    <a:p>
                      <a:pPr algn="l"/>
                      <a:endParaRPr lang="en-GB" sz="900" b="0" i="0" dirty="0">
                        <a:solidFill>
                          <a:schemeClr val="tx1"/>
                        </a:solidFill>
                      </a:endParaRPr>
                    </a:p>
                    <a:p>
                      <a:pPr marL="171450" indent="-171450" algn="l">
                        <a:buFontTx/>
                        <a:buChar char="-"/>
                      </a:pPr>
                      <a:r>
                        <a:rPr lang="en-GB" sz="900" b="0" i="0" dirty="0">
                          <a:solidFill>
                            <a:schemeClr val="tx1"/>
                          </a:solidFill>
                        </a:rPr>
                        <a:t>Gives up occasionally when faced with difficult challenges.</a:t>
                      </a:r>
                    </a:p>
                  </a:txBody>
                  <a:tcPr/>
                </a:tc>
                <a:tc>
                  <a:txBody>
                    <a:bodyPr/>
                    <a:lstStyle/>
                    <a:p>
                      <a:pPr algn="l"/>
                      <a:r>
                        <a:rPr lang="en-GB" sz="900" b="1" dirty="0">
                          <a:solidFill>
                            <a:schemeClr val="tx1"/>
                          </a:solidFill>
                        </a:rPr>
                        <a:t>Pupils display consistently good levels of athletic ability. Pupils articulation is good, physical health in relation to the activity is well developed, social skills are developed displaying levels of confidence, and resilience is clear:</a:t>
                      </a:r>
                    </a:p>
                    <a:p>
                      <a:pPr algn="l"/>
                      <a:endParaRPr lang="en-GB" sz="900" dirty="0">
                        <a:solidFill>
                          <a:schemeClr val="tx1"/>
                        </a:solidFill>
                      </a:endParaRPr>
                    </a:p>
                    <a:p>
                      <a:pPr marL="171450" indent="-171450" algn="l">
                        <a:buFontTx/>
                        <a:buChar char="-"/>
                      </a:pPr>
                      <a:r>
                        <a:rPr lang="en-GB" sz="900" dirty="0">
                          <a:solidFill>
                            <a:schemeClr val="tx1"/>
                          </a:solidFill>
                        </a:rPr>
                        <a:t>Performs all runs/jumps/throws from the scheme of learning with coordination and agility.</a:t>
                      </a:r>
                    </a:p>
                    <a:p>
                      <a:pPr marL="0" indent="0" algn="l">
                        <a:buFontTx/>
                        <a:buNone/>
                      </a:pPr>
                      <a:endParaRPr lang="en-GB" sz="900" dirty="0">
                        <a:solidFill>
                          <a:schemeClr val="tx1"/>
                        </a:solidFill>
                      </a:endParaRPr>
                    </a:p>
                    <a:p>
                      <a:pPr marL="171450" indent="-171450" algn="l">
                        <a:buFontTx/>
                        <a:buChar char="-"/>
                      </a:pPr>
                      <a:r>
                        <a:rPr lang="en-GB" sz="900" dirty="0">
                          <a:solidFill>
                            <a:schemeClr val="tx1"/>
                          </a:solidFill>
                        </a:rPr>
                        <a:t>Fluidity of movement is consistent and results in times and distances that are consistent with national average.</a:t>
                      </a:r>
                    </a:p>
                    <a:p>
                      <a:pPr algn="l"/>
                      <a:endParaRPr lang="en-GB" sz="900" dirty="0">
                        <a:solidFill>
                          <a:schemeClr val="tx1"/>
                        </a:solidFill>
                      </a:endParaRPr>
                    </a:p>
                    <a:p>
                      <a:pPr marL="171450" indent="-171450" algn="l">
                        <a:buFontTx/>
                        <a:buChar char="-"/>
                      </a:pPr>
                      <a:r>
                        <a:rPr lang="en-GB" sz="900" dirty="0">
                          <a:solidFill>
                            <a:schemeClr val="tx1"/>
                          </a:solidFill>
                        </a:rPr>
                        <a:t>Articulation of performance is good. Pupils are able to link the relevant terminology and tier 3 words into sentences without much support from the teacher/peers.</a:t>
                      </a:r>
                    </a:p>
                    <a:p>
                      <a:pPr algn="l"/>
                      <a:endParaRPr lang="en-GB" sz="900" dirty="0">
                        <a:solidFill>
                          <a:schemeClr val="tx1"/>
                        </a:solidFill>
                      </a:endParaRPr>
                    </a:p>
                    <a:p>
                      <a:pPr marL="171450" indent="-171450" algn="l">
                        <a:buFontTx/>
                        <a:buChar char="-"/>
                      </a:pPr>
                      <a:r>
                        <a:rPr lang="en-GB" sz="900" dirty="0">
                          <a:solidFill>
                            <a:schemeClr val="tx1"/>
                          </a:solidFill>
                        </a:rPr>
                        <a:t>Good knowledge of the bones of the body.</a:t>
                      </a:r>
                    </a:p>
                    <a:p>
                      <a:pPr algn="l"/>
                      <a:endParaRPr lang="en-GB" sz="900" dirty="0">
                        <a:solidFill>
                          <a:schemeClr val="tx1"/>
                        </a:solidFill>
                      </a:endParaRPr>
                    </a:p>
                    <a:p>
                      <a:pPr marL="171450" indent="-171450" algn="l">
                        <a:buFontTx/>
                        <a:buChar char="-"/>
                      </a:pPr>
                      <a:r>
                        <a:rPr lang="en-GB" sz="900" dirty="0">
                          <a:solidFill>
                            <a:schemeClr val="tx1"/>
                          </a:solidFill>
                        </a:rPr>
                        <a:t>Secure levels of speed, power, agility, reaction time and coordination.</a:t>
                      </a:r>
                    </a:p>
                    <a:p>
                      <a:pPr algn="l"/>
                      <a:endParaRPr lang="en-GB" sz="900" dirty="0">
                        <a:solidFill>
                          <a:schemeClr val="tx1"/>
                        </a:solidFill>
                      </a:endParaRPr>
                    </a:p>
                    <a:p>
                      <a:pPr marL="171450" indent="-171450" algn="l">
                        <a:buFontTx/>
                        <a:buChar char="-"/>
                      </a:pPr>
                      <a:r>
                        <a:rPr lang="en-GB" sz="900" dirty="0">
                          <a:solidFill>
                            <a:schemeClr val="tx1"/>
                          </a:solidFill>
                        </a:rPr>
                        <a:t>Displays confidence in their social skills with good communication between their peers that often requires little to no support from the teacher.</a:t>
                      </a:r>
                    </a:p>
                    <a:p>
                      <a:pPr algn="l"/>
                      <a:endParaRPr lang="en-GB" sz="900" dirty="0">
                        <a:solidFill>
                          <a:schemeClr val="tx1"/>
                        </a:solidFill>
                      </a:endParaRPr>
                    </a:p>
                    <a:p>
                      <a:pPr marL="171450" indent="-171450" algn="l">
                        <a:buFontTx/>
                        <a:buChar char="-"/>
                      </a:pPr>
                      <a:r>
                        <a:rPr lang="en-GB" sz="900" dirty="0">
                          <a:solidFill>
                            <a:schemeClr val="tx1"/>
                          </a:solidFill>
                        </a:rPr>
                        <a:t>Rarely gives up when faced with a difficult challenge and persists with the task at hand.</a:t>
                      </a:r>
                    </a:p>
                  </a:txBody>
                  <a:tcPr/>
                </a:tc>
                <a:tc>
                  <a:txBody>
                    <a:bodyPr/>
                    <a:lstStyle/>
                    <a:p>
                      <a:pPr algn="l"/>
                      <a:r>
                        <a:rPr lang="en-GB" sz="900" b="1" i="0" dirty="0">
                          <a:solidFill>
                            <a:schemeClr val="tx1"/>
                          </a:solidFill>
                        </a:rPr>
                        <a:t>Pupils display consistently high levels of athletic ability. Pupils articulation is clear, concise and developed, physical health in relation to the activity is elite, social skills are confident and supportive, and pupils enjoy difficult challenges:</a:t>
                      </a:r>
                    </a:p>
                    <a:p>
                      <a:pPr algn="l"/>
                      <a:endParaRPr lang="en-GB" sz="900" b="0" i="0" dirty="0">
                        <a:solidFill>
                          <a:schemeClr val="tx1"/>
                        </a:solidFill>
                      </a:endParaRPr>
                    </a:p>
                    <a:p>
                      <a:pPr marL="171450" indent="-171450" algn="l">
                        <a:buFontTx/>
                        <a:buChar char="-"/>
                      </a:pPr>
                      <a:r>
                        <a:rPr lang="en-GB" sz="900" b="0" i="0" dirty="0">
                          <a:solidFill>
                            <a:schemeClr val="tx1"/>
                          </a:solidFill>
                        </a:rPr>
                        <a:t>Performs all events from the scheme of learning with all relevant components of fitness.</a:t>
                      </a:r>
                    </a:p>
                    <a:p>
                      <a:pPr algn="l"/>
                      <a:endParaRPr lang="en-GB" sz="900" b="0" i="0" dirty="0">
                        <a:solidFill>
                          <a:schemeClr val="tx1"/>
                        </a:solidFill>
                      </a:endParaRPr>
                    </a:p>
                    <a:p>
                      <a:pPr marL="171450" indent="-171450" algn="l">
                        <a:buFontTx/>
                        <a:buChar char="-"/>
                      </a:pPr>
                      <a:r>
                        <a:rPr lang="en-GB" sz="900" b="0" i="0" dirty="0">
                          <a:solidFill>
                            <a:schemeClr val="tx1"/>
                          </a:solidFill>
                        </a:rPr>
                        <a:t>Fluidity of movement is consistent in results of times and distances that exceed national average.</a:t>
                      </a:r>
                    </a:p>
                    <a:p>
                      <a:pPr algn="l"/>
                      <a:endParaRPr lang="en-GB" sz="900" b="0" i="0" dirty="0">
                        <a:solidFill>
                          <a:schemeClr val="tx1"/>
                        </a:solidFill>
                      </a:endParaRPr>
                    </a:p>
                    <a:p>
                      <a:pPr marL="171450" indent="-171450" algn="l">
                        <a:buFontTx/>
                        <a:buChar char="-"/>
                      </a:pPr>
                      <a:r>
                        <a:rPr lang="en-GB" sz="900" b="0" i="0" dirty="0">
                          <a:solidFill>
                            <a:schemeClr val="tx1"/>
                          </a:solidFill>
                        </a:rPr>
                        <a:t>Articulation of performance is clear, concise and developed. Pupils are able to link the relevant terminology and tier 3 words into sentences unsupported.</a:t>
                      </a:r>
                    </a:p>
                    <a:p>
                      <a:pPr algn="l"/>
                      <a:endParaRPr lang="en-GB" sz="900" b="0" i="0" dirty="0">
                        <a:solidFill>
                          <a:schemeClr val="tx1"/>
                        </a:solidFill>
                      </a:endParaRPr>
                    </a:p>
                    <a:p>
                      <a:pPr marL="171450" indent="-171450" algn="l">
                        <a:buFontTx/>
                        <a:buChar char="-"/>
                      </a:pPr>
                      <a:r>
                        <a:rPr lang="en-GB" sz="900" b="0" i="0" dirty="0">
                          <a:solidFill>
                            <a:schemeClr val="tx1"/>
                          </a:solidFill>
                        </a:rPr>
                        <a:t>Excellent knowledge of the bones of the body.</a:t>
                      </a:r>
                    </a:p>
                    <a:p>
                      <a:pPr algn="l"/>
                      <a:endParaRPr lang="en-GB" sz="900" b="0" i="0" dirty="0">
                        <a:solidFill>
                          <a:schemeClr val="tx1"/>
                        </a:solidFill>
                      </a:endParaRPr>
                    </a:p>
                    <a:p>
                      <a:pPr marL="171450" indent="-171450" algn="l">
                        <a:buFontTx/>
                        <a:buChar char="-"/>
                      </a:pPr>
                      <a:r>
                        <a:rPr lang="en-GB" sz="900" b="0" i="0" dirty="0">
                          <a:solidFill>
                            <a:schemeClr val="tx1"/>
                          </a:solidFill>
                        </a:rPr>
                        <a:t>Elite levels of speed, power, agility, reaction time and coordination.</a:t>
                      </a:r>
                    </a:p>
                    <a:p>
                      <a:pPr algn="l"/>
                      <a:endParaRPr lang="en-GB" sz="900" b="0" i="0" dirty="0">
                        <a:solidFill>
                          <a:schemeClr val="tx1"/>
                        </a:solidFill>
                      </a:endParaRPr>
                    </a:p>
                    <a:p>
                      <a:pPr marL="171450" indent="-171450" algn="l">
                        <a:buFontTx/>
                        <a:buChar char="-"/>
                      </a:pPr>
                      <a:r>
                        <a:rPr lang="en-GB" sz="900" b="0" i="0" dirty="0">
                          <a:solidFill>
                            <a:schemeClr val="tx1"/>
                          </a:solidFill>
                        </a:rPr>
                        <a:t>Displays confidence in their social skills and can lead small groups during drills.</a:t>
                      </a:r>
                    </a:p>
                    <a:p>
                      <a:pPr algn="l"/>
                      <a:endParaRPr lang="en-GB" sz="900" b="0" i="0" dirty="0">
                        <a:solidFill>
                          <a:schemeClr val="tx1"/>
                        </a:solidFill>
                      </a:endParaRPr>
                    </a:p>
                    <a:p>
                      <a:pPr marL="171450" indent="-171450" algn="l">
                        <a:buFontTx/>
                        <a:buChar char="-"/>
                      </a:pPr>
                      <a:r>
                        <a:rPr lang="en-GB" sz="900" b="0" i="0" dirty="0">
                          <a:solidFill>
                            <a:schemeClr val="tx1"/>
                          </a:solidFill>
                        </a:rPr>
                        <a:t>Never gives up when faced with a difficult challenge and enjoys these circumstances.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1580</Words>
  <Application>Microsoft Office PowerPoint</Application>
  <PresentationFormat>Widescreen</PresentationFormat>
  <Paragraphs>171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Hillside High School</dc:creator>
  <cp:lastModifiedBy>Ward, Matthew</cp:lastModifiedBy>
  <cp:revision>33</cp:revision>
  <dcterms:created xsi:type="dcterms:W3CDTF">2020-02-24T12:32:34Z</dcterms:created>
  <dcterms:modified xsi:type="dcterms:W3CDTF">2022-06-23T15:56:57Z</dcterms:modified>
</cp:coreProperties>
</file>