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90" d="100"/>
          <a:sy n="90" d="100"/>
        </p:scale>
        <p:origin x="1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B9C4547-D209-49F3-9B26-6C7F562A2214}" type="datetimeFigureOut">
              <a:rPr lang="en-GB" smtClean="0"/>
              <a:t>23/06/2022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3388E85-556D-4EDE-8106-3354BB4F6434}" type="slidenum">
              <a:rPr lang="en-GB" smtClean="0"/>
              <a:t>‹#›</a:t>
            </a:fld>
            <a:endParaRPr lang="en-GB"/>
          </a:p>
        </p:txBody>
      </p:sp>
    </p:spTree>
    <p:extLst>
      <p:ext uri="{BB962C8B-B14F-4D97-AF65-F5344CB8AC3E}">
        <p14:creationId xmlns:p14="http://schemas.microsoft.com/office/powerpoint/2010/main" val="492020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23/06/2022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23/06/2022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23/06/2022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23/06/2022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570557" y="105508"/>
            <a:ext cx="6651308"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Year 8 Athletics (Tactics &amp; Strategies):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89906"/>
            <a:ext cx="7348811" cy="1685077"/>
          </a:xfrm>
          <a:prstGeom prst="rect">
            <a:avLst/>
          </a:prstGeom>
          <a:solidFill>
            <a:schemeClr val="accent5">
              <a:lumMod val="20000"/>
              <a:lumOff val="80000"/>
            </a:schemeClr>
          </a:solidFill>
          <a:ln w="3175">
            <a:noFill/>
          </a:ln>
        </p:spPr>
        <p:txBody>
          <a:bodyPr wrap="square" rtlCol="0">
            <a:spAutoFit/>
          </a:bodyPr>
          <a:lstStyle/>
          <a:p>
            <a:r>
              <a:rPr lang="en-GB" sz="1150" b="1" dirty="0"/>
              <a:t>Context and Introduction to Unit: </a:t>
            </a:r>
            <a:r>
              <a:rPr lang="en-GB" sz="1150" dirty="0"/>
              <a:t>In this unit, pupils will build on their knowledge of each athletics event practiced in Y7 by focusing on how they can apply tactics to them to outwit their opposition – 800m, 100m, high jump, triple jump, discus and javelin. Pupils will explain the organs and functions of the cardiovascular system and make links to how they are affected during athletic performance. Pupils will be introduced to a wide range of tactics and strategies such as when to speed up, slow down, overtake etc. In order to defeat an opponent using their mind and their own strengths.</a:t>
            </a:r>
          </a:p>
          <a:p>
            <a:endParaRPr lang="en-GB" sz="1150" b="1" dirty="0"/>
          </a:p>
          <a:p>
            <a:r>
              <a:rPr lang="en-GB" sz="1150" b="1" i="1" dirty="0"/>
              <a:t>Prior knowledge (Y7): </a:t>
            </a:r>
            <a:r>
              <a:rPr lang="en-GB" sz="1150" dirty="0"/>
              <a:t>Pupils have developed knowledge of the components of fitness in Y7 to highlight their own strengths and weaknesses. Pupils have developed a knowledge of the various track and field events as well as practiced a sprinting, relay, javelin and long jump.</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838441073"/>
              </p:ext>
            </p:extLst>
          </p:nvPr>
        </p:nvGraphicFramePr>
        <p:xfrm>
          <a:off x="121134" y="2441261"/>
          <a:ext cx="12070867" cy="4311231"/>
        </p:xfrm>
        <a:graphic>
          <a:graphicData uri="http://schemas.openxmlformats.org/drawingml/2006/table">
            <a:tbl>
              <a:tblPr firstRow="1" bandRow="1">
                <a:tableStyleId>{5940675A-B579-460E-94D1-54222C63F5DA}</a:tableStyleId>
              </a:tblPr>
              <a:tblGrid>
                <a:gridCol w="2756537">
                  <a:extLst>
                    <a:ext uri="{9D8B030D-6E8A-4147-A177-3AD203B41FA5}">
                      <a16:colId xmlns:a16="http://schemas.microsoft.com/office/drawing/2014/main" val="3001272792"/>
                    </a:ext>
                  </a:extLst>
                </a:gridCol>
                <a:gridCol w="3240741">
                  <a:extLst>
                    <a:ext uri="{9D8B030D-6E8A-4147-A177-3AD203B41FA5}">
                      <a16:colId xmlns:a16="http://schemas.microsoft.com/office/drawing/2014/main" val="956244962"/>
                    </a:ext>
                  </a:extLst>
                </a:gridCol>
                <a:gridCol w="3213847">
                  <a:extLst>
                    <a:ext uri="{9D8B030D-6E8A-4147-A177-3AD203B41FA5}">
                      <a16:colId xmlns:a16="http://schemas.microsoft.com/office/drawing/2014/main" val="1897910160"/>
                    </a:ext>
                  </a:extLst>
                </a:gridCol>
                <a:gridCol w="285974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pPr marL="0" indent="0" algn="l">
                        <a:buFontTx/>
                        <a:buNone/>
                      </a:pPr>
                      <a:r>
                        <a:rPr lang="en-GB" sz="750" b="1" u="none" baseline="0" dirty="0">
                          <a:solidFill>
                            <a:srgbClr val="002060"/>
                          </a:solidFill>
                          <a:highlight>
                            <a:srgbClr val="00FF00"/>
                          </a:highlight>
                        </a:rPr>
                        <a:t>Physical Me</a:t>
                      </a:r>
                    </a:p>
                    <a:p>
                      <a:pPr marL="171450" indent="-171450" algn="l">
                        <a:buFontTx/>
                        <a:buChar char="-"/>
                      </a:pPr>
                      <a:r>
                        <a:rPr lang="en-GB" sz="750" b="1" u="none" baseline="0" dirty="0">
                          <a:solidFill>
                            <a:srgbClr val="002060"/>
                          </a:solidFill>
                        </a:rPr>
                        <a:t>800m </a:t>
                      </a:r>
                      <a:r>
                        <a:rPr lang="en-GB" sz="750" b="0" u="none" baseline="0" dirty="0">
                          <a:solidFill>
                            <a:srgbClr val="002060"/>
                          </a:solidFill>
                        </a:rPr>
                        <a:t>(Pacing and Running technique)</a:t>
                      </a:r>
                    </a:p>
                    <a:p>
                      <a:pPr marL="171450" indent="-171450" algn="l">
                        <a:buFontTx/>
                        <a:buChar char="-"/>
                      </a:pPr>
                      <a:r>
                        <a:rPr lang="en-GB" sz="750" b="1" u="none" baseline="0" dirty="0">
                          <a:solidFill>
                            <a:srgbClr val="002060"/>
                          </a:solidFill>
                        </a:rPr>
                        <a:t>100m </a:t>
                      </a:r>
                      <a:r>
                        <a:rPr lang="en-GB" sz="750" b="0" u="none" baseline="0" dirty="0">
                          <a:solidFill>
                            <a:srgbClr val="002060"/>
                          </a:solidFill>
                        </a:rPr>
                        <a:t>(Sprint start, acceleration phase, drive phase, pacing)</a:t>
                      </a:r>
                    </a:p>
                    <a:p>
                      <a:pPr marL="171450" indent="-171450" algn="l">
                        <a:buFontTx/>
                        <a:buChar char="-"/>
                      </a:pPr>
                      <a:r>
                        <a:rPr lang="en-GB" sz="750" b="1" u="none" baseline="0" dirty="0">
                          <a:solidFill>
                            <a:srgbClr val="002060"/>
                          </a:solidFill>
                        </a:rPr>
                        <a:t>High Jump </a:t>
                      </a:r>
                      <a:r>
                        <a:rPr lang="en-GB" sz="750" b="0" u="none" baseline="0" dirty="0">
                          <a:solidFill>
                            <a:srgbClr val="002060"/>
                          </a:solidFill>
                        </a:rPr>
                        <a:t>(Scissor kick/Fosbury flop)</a:t>
                      </a:r>
                    </a:p>
                    <a:p>
                      <a:pPr marL="171450" indent="-171450" algn="l">
                        <a:buFontTx/>
                        <a:buChar char="-"/>
                      </a:pPr>
                      <a:r>
                        <a:rPr lang="en-US" sz="750" b="1" u="none" baseline="0" dirty="0">
                          <a:solidFill>
                            <a:srgbClr val="002060"/>
                          </a:solidFill>
                        </a:rPr>
                        <a:t>T</a:t>
                      </a:r>
                      <a:r>
                        <a:rPr lang="en-GB" sz="750" b="1" u="none" baseline="0" dirty="0">
                          <a:solidFill>
                            <a:srgbClr val="002060"/>
                          </a:solidFill>
                        </a:rPr>
                        <a:t>riple Jump </a:t>
                      </a:r>
                      <a:r>
                        <a:rPr lang="en-GB" sz="750" b="0" u="none" baseline="0" dirty="0">
                          <a:solidFill>
                            <a:srgbClr val="002060"/>
                          </a:solidFill>
                        </a:rPr>
                        <a:t>(Hop-step-jump)</a:t>
                      </a:r>
                    </a:p>
                    <a:p>
                      <a:pPr marL="171450" indent="-171450" algn="l">
                        <a:buFontTx/>
                        <a:buChar char="-"/>
                      </a:pPr>
                      <a:r>
                        <a:rPr lang="en-US" sz="750" b="1" u="none" baseline="0" dirty="0">
                          <a:solidFill>
                            <a:srgbClr val="002060"/>
                          </a:solidFill>
                        </a:rPr>
                        <a:t>D</a:t>
                      </a:r>
                      <a:r>
                        <a:rPr lang="en-GB" sz="750" b="1" u="none" baseline="0" dirty="0">
                          <a:solidFill>
                            <a:srgbClr val="002060"/>
                          </a:solidFill>
                        </a:rPr>
                        <a:t>iscus </a:t>
                      </a:r>
                      <a:r>
                        <a:rPr lang="en-GB" sz="750" b="0" u="none" baseline="0" dirty="0">
                          <a:solidFill>
                            <a:srgbClr val="002060"/>
                          </a:solidFill>
                        </a:rPr>
                        <a:t>(Handling/rotation/throw)</a:t>
                      </a:r>
                    </a:p>
                    <a:p>
                      <a:pPr marL="171450" indent="-171450" algn="l">
                        <a:buFontTx/>
                        <a:buChar char="-"/>
                      </a:pPr>
                      <a:r>
                        <a:rPr lang="en-US" sz="750" b="1" u="none" baseline="0" dirty="0">
                          <a:solidFill>
                            <a:srgbClr val="002060"/>
                          </a:solidFill>
                        </a:rPr>
                        <a:t>J</a:t>
                      </a:r>
                      <a:r>
                        <a:rPr lang="en-GB" sz="750" b="1" u="none" baseline="0" dirty="0">
                          <a:solidFill>
                            <a:srgbClr val="002060"/>
                          </a:solidFill>
                        </a:rPr>
                        <a:t>avelin </a:t>
                      </a:r>
                      <a:r>
                        <a:rPr lang="en-GB" sz="750" b="0" u="none" baseline="0" dirty="0">
                          <a:solidFill>
                            <a:srgbClr val="002060"/>
                          </a:solidFill>
                        </a:rPr>
                        <a:t>(Crucifix/run up)</a:t>
                      </a:r>
                    </a:p>
                    <a:p>
                      <a:pPr marL="0" indent="0" algn="l">
                        <a:buFontTx/>
                        <a:buNone/>
                      </a:pPr>
                      <a:endParaRPr lang="en-US" sz="750" b="1" u="none" baseline="0" dirty="0">
                        <a:solidFill>
                          <a:srgbClr val="002060"/>
                        </a:solidFill>
                      </a:endParaRPr>
                    </a:p>
                    <a:p>
                      <a:pPr marL="0" indent="0" algn="l">
                        <a:buFontTx/>
                        <a:buNone/>
                      </a:pPr>
                      <a:r>
                        <a:rPr lang="en-US" sz="750" b="1" u="none" baseline="0" dirty="0">
                          <a:solidFill>
                            <a:schemeClr val="bg1"/>
                          </a:solidFill>
                          <a:highlight>
                            <a:srgbClr val="FF0000"/>
                          </a:highlight>
                        </a:rPr>
                        <a:t>Thinking Me</a:t>
                      </a:r>
                    </a:p>
                    <a:p>
                      <a:pPr marL="0" indent="0" algn="l">
                        <a:buFontTx/>
                        <a:buNone/>
                      </a:pPr>
                      <a:r>
                        <a:rPr lang="en-GB" sz="750" b="1" u="none" baseline="0" dirty="0">
                          <a:solidFill>
                            <a:srgbClr val="002060"/>
                          </a:solidFill>
                        </a:rPr>
                        <a:t>Tactics &amp; Strategies: </a:t>
                      </a:r>
                      <a:r>
                        <a:rPr lang="en-GB" sz="750" b="0" u="none" baseline="0" dirty="0">
                          <a:solidFill>
                            <a:srgbClr val="002060"/>
                          </a:solidFill>
                        </a:rPr>
                        <a:t>Pupils knowing how to gain an advantage e.g. angle of throw, when to speed up, how many steps to take on a run up.</a:t>
                      </a:r>
                    </a:p>
                    <a:p>
                      <a:pPr marL="0" indent="0" algn="l">
                        <a:buFontTx/>
                        <a:buNone/>
                      </a:pPr>
                      <a:r>
                        <a:rPr lang="en-GB" sz="750" b="1" u="none" baseline="0" dirty="0">
                          <a:solidFill>
                            <a:srgbClr val="002060"/>
                          </a:solidFill>
                        </a:rPr>
                        <a:t>ABC: </a:t>
                      </a:r>
                      <a:r>
                        <a:rPr lang="en-GB" sz="750" b="0" u="none" baseline="0" dirty="0">
                          <a:solidFill>
                            <a:srgbClr val="002060"/>
                          </a:solidFill>
                        </a:rPr>
                        <a:t>Pupils are asked relevant questions about their lesson focus by the teacher (teaching points/tactics) and other pupils are asked to A, B or C their responses.</a:t>
                      </a:r>
                    </a:p>
                    <a:p>
                      <a:pPr marL="0" indent="0" algn="l">
                        <a:buFontTx/>
                        <a:buNone/>
                      </a:pPr>
                      <a:r>
                        <a:rPr lang="en-GB" sz="750" b="1" u="none" baseline="0" dirty="0">
                          <a:solidFill>
                            <a:srgbClr val="002060"/>
                          </a:solidFill>
                        </a:rPr>
                        <a:t>CV System: </a:t>
                      </a:r>
                      <a:r>
                        <a:rPr lang="en-GB" sz="750" b="0" u="none" baseline="0" dirty="0">
                          <a:solidFill>
                            <a:srgbClr val="002060"/>
                          </a:solidFill>
                        </a:rPr>
                        <a:t>Explain the organs/functions of the CV system in relation to athletics.</a:t>
                      </a:r>
                    </a:p>
                    <a:p>
                      <a:pPr marL="0" indent="0" algn="l">
                        <a:buFontTx/>
                        <a:buNone/>
                      </a:pPr>
                      <a:endParaRPr lang="en-GB" sz="750" b="0" u="none" baseline="0" dirty="0">
                        <a:solidFill>
                          <a:srgbClr val="002060"/>
                        </a:solidFill>
                      </a:endParaRPr>
                    </a:p>
                    <a:p>
                      <a:pPr marL="0" indent="0" algn="l">
                        <a:buFontTx/>
                        <a:buNone/>
                      </a:pPr>
                      <a:r>
                        <a:rPr lang="en-GB" sz="750" b="1" u="none" baseline="0" dirty="0">
                          <a:solidFill>
                            <a:srgbClr val="002060"/>
                          </a:solidFill>
                          <a:highlight>
                            <a:srgbClr val="FFFF00"/>
                          </a:highlight>
                        </a:rPr>
                        <a:t>Healthy Me</a:t>
                      </a:r>
                    </a:p>
                    <a:p>
                      <a:pPr marL="0" indent="0" algn="l">
                        <a:buFontTx/>
                        <a:buNone/>
                      </a:pPr>
                      <a:r>
                        <a:rPr lang="en-GB" sz="750" b="0" u="none" baseline="0" dirty="0">
                          <a:solidFill>
                            <a:srgbClr val="002060"/>
                          </a:solidFill>
                        </a:rPr>
                        <a:t>Physical health in order to meet the requirements </a:t>
                      </a:r>
                      <a:r>
                        <a:rPr lang="en-GB" sz="750" b="0" u="none" baseline="0">
                          <a:solidFill>
                            <a:srgbClr val="002060"/>
                          </a:solidFill>
                        </a:rPr>
                        <a:t>of athletics </a:t>
                      </a:r>
                      <a:r>
                        <a:rPr lang="en-GB" sz="750" b="0" u="none" baseline="0" dirty="0">
                          <a:solidFill>
                            <a:srgbClr val="002060"/>
                          </a:solidFill>
                        </a:rPr>
                        <a:t>– Coordination, cardiovascular endurance, agility, balance, speed power, reaction time.</a:t>
                      </a:r>
                    </a:p>
                    <a:p>
                      <a:pPr marL="0" indent="0" algn="l">
                        <a:buFontTx/>
                        <a:buNone/>
                      </a:pPr>
                      <a:endParaRPr lang="en-GB" sz="750" b="0" u="none" baseline="0" dirty="0">
                        <a:solidFill>
                          <a:srgbClr val="002060"/>
                        </a:solidFill>
                      </a:endParaRPr>
                    </a:p>
                    <a:p>
                      <a:pPr marL="0" indent="0" algn="l">
                        <a:buFontTx/>
                        <a:buNone/>
                      </a:pPr>
                      <a:r>
                        <a:rPr lang="en-GB" sz="750" b="0" u="none" baseline="0" dirty="0">
                          <a:solidFill>
                            <a:srgbClr val="002060"/>
                          </a:solidFill>
                          <a:highlight>
                            <a:srgbClr val="00FFFF"/>
                          </a:highlight>
                        </a:rPr>
                        <a:t>Social Me</a:t>
                      </a:r>
                    </a:p>
                    <a:p>
                      <a:pPr marL="0" indent="0" algn="l">
                        <a:buFontTx/>
                        <a:buNone/>
                      </a:pPr>
                      <a:r>
                        <a:rPr lang="en-GB" sz="750" b="0" u="none" baseline="0" dirty="0">
                          <a:solidFill>
                            <a:srgbClr val="002060"/>
                          </a:solidFill>
                        </a:rPr>
                        <a:t>This takes into account the behaviour/attitude of pupils as well as their ability to support each other and work together as a team. Also when explaining tactics to each other in order to outwit an opponent and set themselves up for a particular shot.</a:t>
                      </a:r>
                    </a:p>
                    <a:p>
                      <a:pPr marL="0" indent="0" algn="l">
                        <a:buFontTx/>
                        <a:buNone/>
                      </a:pPr>
                      <a:endParaRPr lang="en-GB" sz="750" b="0" u="none" baseline="0" dirty="0">
                        <a:solidFill>
                          <a:srgbClr val="002060"/>
                        </a:solidFill>
                      </a:endParaRPr>
                    </a:p>
                    <a:p>
                      <a:pPr marL="0" indent="0" algn="l">
                        <a:buFontTx/>
                        <a:buNone/>
                      </a:pPr>
                      <a:r>
                        <a:rPr lang="en-GB" sz="750" b="1" u="none" baseline="0" dirty="0">
                          <a:solidFill>
                            <a:schemeClr val="bg1"/>
                          </a:solidFill>
                          <a:highlight>
                            <a:srgbClr val="FF00FF"/>
                          </a:highlight>
                        </a:rPr>
                        <a:t>Resilient Me</a:t>
                      </a:r>
                    </a:p>
                    <a:p>
                      <a:pPr marL="0" indent="0" algn="l">
                        <a:buFontTx/>
                        <a:buNone/>
                      </a:pPr>
                      <a:r>
                        <a:rPr lang="en-GB" sz="750" b="0" u="none" baseline="0" dirty="0">
                          <a:solidFill>
                            <a:srgbClr val="002060"/>
                          </a:solidFill>
                        </a:rPr>
                        <a:t>Doesn’t give up when skills are challenging and regroups and evaluates well when tactics are not working successfully.</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 range of skills including:</a:t>
                      </a:r>
                    </a:p>
                    <a:p>
                      <a:pPr marL="0" indent="0" algn="l">
                        <a:buFont typeface="Arial" panose="020B0604020202020204" pitchFamily="34" charset="0"/>
                        <a:buNone/>
                      </a:pPr>
                      <a:r>
                        <a:rPr lang="en-GB" sz="800" b="1" u="none" baseline="0" dirty="0">
                          <a:solidFill>
                            <a:srgbClr val="002060"/>
                          </a:solidFill>
                        </a:rPr>
                        <a:t>Track</a:t>
                      </a:r>
                    </a:p>
                    <a:p>
                      <a:pPr marL="171450" indent="-171450" algn="l">
                        <a:buFontTx/>
                        <a:buChar char="-"/>
                      </a:pPr>
                      <a:r>
                        <a:rPr lang="en-GB" sz="800" b="0" u="none" baseline="0" dirty="0">
                          <a:solidFill>
                            <a:srgbClr val="002060"/>
                          </a:solidFill>
                        </a:rPr>
                        <a:t>100m sprint</a:t>
                      </a:r>
                    </a:p>
                    <a:p>
                      <a:pPr marL="171450" indent="-171450" algn="l">
                        <a:buFontTx/>
                        <a:buChar char="-"/>
                      </a:pPr>
                      <a:r>
                        <a:rPr lang="en-GB" sz="800" b="0" u="none" baseline="0" dirty="0">
                          <a:solidFill>
                            <a:srgbClr val="002060"/>
                          </a:solidFill>
                        </a:rPr>
                        <a:t>800m</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1" u="none" baseline="0" dirty="0">
                          <a:solidFill>
                            <a:srgbClr val="002060"/>
                          </a:solidFill>
                        </a:rPr>
                        <a:t>Field</a:t>
                      </a:r>
                    </a:p>
                    <a:p>
                      <a:pPr marL="171450" indent="-171450" algn="l">
                        <a:buFontTx/>
                        <a:buChar char="-"/>
                      </a:pPr>
                      <a:r>
                        <a:rPr lang="en-GB" sz="800" b="0" u="none" baseline="0" dirty="0">
                          <a:solidFill>
                            <a:srgbClr val="002060"/>
                          </a:solidFill>
                        </a:rPr>
                        <a:t>Javelin</a:t>
                      </a:r>
                    </a:p>
                    <a:p>
                      <a:pPr marL="171450" indent="-171450" algn="l">
                        <a:buFontTx/>
                        <a:buChar char="-"/>
                      </a:pPr>
                      <a:r>
                        <a:rPr lang="en-GB" sz="800" b="0" u="none" baseline="0" dirty="0">
                          <a:solidFill>
                            <a:srgbClr val="002060"/>
                          </a:solidFill>
                        </a:rPr>
                        <a:t>Discus</a:t>
                      </a:r>
                    </a:p>
                    <a:p>
                      <a:pPr marL="171450" indent="-171450" algn="l">
                        <a:buFontTx/>
                        <a:buChar char="-"/>
                      </a:pPr>
                      <a:r>
                        <a:rPr lang="en-GB" sz="800" b="0" u="none" baseline="0" dirty="0">
                          <a:solidFill>
                            <a:srgbClr val="002060"/>
                          </a:solidFill>
                        </a:rPr>
                        <a:t>Triple jump</a:t>
                      </a:r>
                    </a:p>
                    <a:p>
                      <a:pPr marL="171450" indent="-171450" algn="l">
                        <a:buFontTx/>
                        <a:buChar char="-"/>
                      </a:pPr>
                      <a:r>
                        <a:rPr lang="en-GB" sz="800" b="0" u="none" baseline="0" dirty="0">
                          <a:solidFill>
                            <a:srgbClr val="002060"/>
                          </a:solidFill>
                        </a:rPr>
                        <a:t>High jump</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Identify areas of strength and weakness in pupil’s own fitness through knowledge of components of fitness.</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1" u="sng" baseline="0" dirty="0">
                          <a:solidFill>
                            <a:srgbClr val="002060"/>
                          </a:solidFill>
                        </a:rPr>
                        <a:t>Tactics</a:t>
                      </a:r>
                      <a:r>
                        <a:rPr lang="en-GB" sz="800" b="0" u="none" baseline="0" dirty="0">
                          <a:solidFill>
                            <a:srgbClr val="002060"/>
                          </a:solidFill>
                        </a:rPr>
                        <a:t> – Identify methods to outwit an opponent such as knowing when to enter inside lane for long distance run, which angle to throw in a field event, positions as a team in relay racing.</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Determine the correct distance to jump from when taking off in jumping activities. How to break fall upon landing and how many steps required for the run up. Hop/Step/Jump in triple jump.</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Scissor kick and Fosbury flop for high jump.</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Safety guidelines for throwing – safety zone and throwing zone, never go to retrieve javelin until teacher deems it safe to do so.</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Spring start technique – Find strongest foot for push off.</a:t>
                      </a:r>
                    </a:p>
                    <a:p>
                      <a:pPr marL="171450" indent="-171450" algn="l">
                        <a:buFontTx/>
                        <a:buChar char="-"/>
                      </a:pPr>
                      <a:endParaRPr lang="en-GB" sz="1100" b="0" u="none" baseline="0" dirty="0">
                        <a:solidFill>
                          <a:srgbClr val="002060"/>
                        </a:solidFill>
                      </a:endParaRP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800" b="0" u="none" dirty="0">
                          <a:solidFill>
                            <a:srgbClr val="002060"/>
                          </a:solidFill>
                        </a:rPr>
                        <a:t>- Compare performances to national average data per event.</a:t>
                      </a:r>
                    </a:p>
                    <a:p>
                      <a:pPr marL="0" indent="0" algn="l">
                        <a:buFont typeface="Arial" panose="020B0604020202020204" pitchFamily="34" charset="0"/>
                        <a:buNone/>
                      </a:pPr>
                      <a:r>
                        <a:rPr lang="en-GB" sz="800" b="0" u="none" dirty="0">
                          <a:solidFill>
                            <a:srgbClr val="002060"/>
                          </a:solidFill>
                        </a:rPr>
                        <a:t>- Identify a method of training that could be used to develop each event.</a:t>
                      </a:r>
                    </a:p>
                    <a:p>
                      <a:pPr marL="0" indent="0" algn="l">
                        <a:buFont typeface="Arial" panose="020B0604020202020204" pitchFamily="34" charset="0"/>
                        <a:buNone/>
                      </a:pPr>
                      <a:r>
                        <a:rPr lang="en-GB" sz="800" b="0" u="none" dirty="0">
                          <a:solidFill>
                            <a:srgbClr val="002060"/>
                          </a:solidFill>
                        </a:rPr>
                        <a:t>- Identify meals/food-types that would be appropriate for various athletes.</a:t>
                      </a:r>
                    </a:p>
                    <a:p>
                      <a:pPr marL="0" indent="0" algn="l">
                        <a:buFont typeface="Arial" panose="020B0604020202020204" pitchFamily="34" charset="0"/>
                        <a:buNone/>
                      </a:pPr>
                      <a:r>
                        <a:rPr lang="en-GB" sz="800" b="0" u="none" dirty="0">
                          <a:solidFill>
                            <a:srgbClr val="002060"/>
                          </a:solidFill>
                        </a:rPr>
                        <a:t>- Effects of exercise on heart rate </a:t>
                      </a:r>
                      <a:r>
                        <a:rPr lang="en-GB" sz="800" b="1" u="none" dirty="0">
                          <a:solidFill>
                            <a:srgbClr val="002060"/>
                          </a:solidFill>
                        </a:rPr>
                        <a:t>(BPM)</a:t>
                      </a:r>
                    </a:p>
                    <a:p>
                      <a:pPr marL="0" indent="0" algn="l">
                        <a:buFont typeface="Arial" panose="020B0604020202020204" pitchFamily="34" charset="0"/>
                        <a:buNone/>
                      </a:pPr>
                      <a:r>
                        <a:rPr lang="en-GB" sz="800" b="0" u="none" dirty="0">
                          <a:solidFill>
                            <a:srgbClr val="002060"/>
                          </a:solidFill>
                        </a:rPr>
                        <a:t>- Identify which events would be best suited to each of the  somatotypes.</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txBody>
                  <a:tcPr/>
                </a:tc>
                <a:tc>
                  <a:txBody>
                    <a:bodyPr/>
                    <a:lstStyle/>
                    <a:p>
                      <a:pPr algn="l"/>
                      <a:r>
                        <a:rPr lang="en-GB" sz="1100" b="1" u="sng" dirty="0">
                          <a:solidFill>
                            <a:srgbClr val="002060"/>
                          </a:solidFill>
                        </a:rPr>
                        <a:t>Literacy in PE</a:t>
                      </a:r>
                    </a:p>
                    <a:p>
                      <a:pPr algn="l"/>
                      <a:endParaRPr lang="en-GB" sz="1100" b="1" u="none" dirty="0">
                        <a:solidFill>
                          <a:srgbClr val="002060"/>
                        </a:solidFill>
                      </a:endParaRPr>
                    </a:p>
                    <a:p>
                      <a:pPr algn="l"/>
                      <a:r>
                        <a:rPr lang="en-GB" sz="1100" b="1" u="sng" dirty="0">
                          <a:solidFill>
                            <a:srgbClr val="002060"/>
                          </a:solidFill>
                        </a:rPr>
                        <a:t>‘ABC’ </a:t>
                      </a:r>
                      <a:r>
                        <a:rPr lang="en-GB" sz="800" b="0" u="none" dirty="0">
                          <a:solidFill>
                            <a:srgbClr val="002060"/>
                          </a:solidFill>
                        </a:rPr>
                        <a:t>– </a:t>
                      </a:r>
                      <a:r>
                        <a:rPr lang="en-GB" sz="1000" b="0" u="none" dirty="0">
                          <a:solidFill>
                            <a:srgbClr val="002060"/>
                          </a:solidFill>
                        </a:rPr>
                        <a:t>Agree with/Build on/Contradict</a:t>
                      </a:r>
                    </a:p>
                    <a:p>
                      <a:pPr algn="l"/>
                      <a:r>
                        <a:rPr lang="en-GB" sz="10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000" b="0" u="none" dirty="0">
                          <a:solidFill>
                            <a:srgbClr val="002060"/>
                          </a:solidFill>
                        </a:rPr>
                        <a:t>-</a:t>
                      </a:r>
                      <a:r>
                        <a:rPr lang="en-GB" sz="1000" b="0" u="none" baseline="0" dirty="0">
                          <a:solidFill>
                            <a:srgbClr val="002060"/>
                          </a:solidFill>
                        </a:rPr>
                        <a:t> Analysis and feedback of performances in year 9.</a:t>
                      </a:r>
                      <a:endParaRPr lang="en-GB" sz="10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4232"/>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092881"/>
          </a:xfrm>
          <a:prstGeom prst="rect">
            <a:avLst/>
          </a:prstGeom>
          <a:noFill/>
        </p:spPr>
        <p:txBody>
          <a:bodyPr wrap="square" rtlCol="0">
            <a:spAutoFit/>
          </a:bodyPr>
          <a:lstStyle/>
          <a:p>
            <a:r>
              <a:rPr lang="en-GB" sz="1400" b="1" u="sng" dirty="0"/>
              <a:t>The bigger picture:</a:t>
            </a:r>
          </a:p>
          <a:p>
            <a:endParaRPr lang="en-GB" sz="1400" b="1" u="sng" dirty="0"/>
          </a:p>
          <a:p>
            <a:r>
              <a:rPr lang="en-GB" sz="1100" b="1" dirty="0"/>
              <a:t>Personal development opportunities </a:t>
            </a:r>
            <a:r>
              <a:rPr lang="en-GB" sz="1100" dirty="0"/>
              <a:t>– Social skills including team work, organisation and planning.</a:t>
            </a:r>
          </a:p>
          <a:p>
            <a:endParaRPr lang="en-GB" sz="1100" dirty="0"/>
          </a:p>
          <a:p>
            <a:r>
              <a:rPr lang="en-GB" sz="1100" b="1" dirty="0"/>
              <a:t>Career links </a:t>
            </a:r>
            <a:r>
              <a:rPr lang="en-GB" sz="1100" dirty="0"/>
              <a:t>– PE teacher, physiotherapist, sports journalist, outdoor education instructor, coach, professional athlete, personal trainer</a:t>
            </a:r>
          </a:p>
          <a:p>
            <a:endParaRPr lang="en-GB" sz="1100" dirty="0"/>
          </a:p>
          <a:p>
            <a:r>
              <a:rPr lang="en-GB" sz="1100" b="1" dirty="0"/>
              <a:t>RSE</a:t>
            </a:r>
            <a:r>
              <a:rPr lang="en-GB" sz="1100" dirty="0"/>
              <a:t> – ethics, compassion.</a:t>
            </a:r>
          </a:p>
          <a:p>
            <a:endParaRPr lang="en-GB" sz="1400" dirty="0"/>
          </a:p>
        </p:txBody>
      </p:sp>
      <p:graphicFrame>
        <p:nvGraphicFramePr>
          <p:cNvPr id="7" name="Table 6">
            <a:extLst>
              <a:ext uri="{FF2B5EF4-FFF2-40B4-BE49-F238E27FC236}">
                <a16:creationId xmlns:a16="http://schemas.microsoft.com/office/drawing/2014/main" id="{AFAC72F2-5B5F-42BC-94E7-6266263FC43F}"/>
              </a:ext>
            </a:extLst>
          </p:cNvPr>
          <p:cNvGraphicFramePr>
            <a:graphicFrameLocks noGrp="1"/>
          </p:cNvGraphicFramePr>
          <p:nvPr>
            <p:extLst>
              <p:ext uri="{D42A27DB-BD31-4B8C-83A1-F6EECF244321}">
                <p14:modId xmlns:p14="http://schemas.microsoft.com/office/powerpoint/2010/main" val="3624244947"/>
              </p:ext>
            </p:extLst>
          </p:nvPr>
        </p:nvGraphicFramePr>
        <p:xfrm>
          <a:off x="6250696" y="5673183"/>
          <a:ext cx="2952216" cy="1005840"/>
        </p:xfrm>
        <a:graphic>
          <a:graphicData uri="http://schemas.openxmlformats.org/drawingml/2006/table">
            <a:tbl>
              <a:tblPr firstRow="1" bandRow="1">
                <a:tableStyleId>{5C22544A-7EE6-4342-B048-85BDC9FD1C3A}</a:tableStyleId>
              </a:tblPr>
              <a:tblGrid>
                <a:gridCol w="1476108">
                  <a:extLst>
                    <a:ext uri="{9D8B030D-6E8A-4147-A177-3AD203B41FA5}">
                      <a16:colId xmlns:a16="http://schemas.microsoft.com/office/drawing/2014/main" val="2454115216"/>
                    </a:ext>
                  </a:extLst>
                </a:gridCol>
                <a:gridCol w="1476108">
                  <a:extLst>
                    <a:ext uri="{9D8B030D-6E8A-4147-A177-3AD203B41FA5}">
                      <a16:colId xmlns:a16="http://schemas.microsoft.com/office/drawing/2014/main" val="875695230"/>
                    </a:ext>
                  </a:extLst>
                </a:gridCol>
              </a:tblGrid>
              <a:tr h="220703">
                <a:tc gridSpan="2">
                  <a:txBody>
                    <a:bodyPr/>
                    <a:lstStyle/>
                    <a:p>
                      <a:pPr algn="ctr"/>
                      <a:r>
                        <a:rPr lang="en-GB" sz="900" dirty="0"/>
                        <a:t>Word-rich Focus – Summer Term:</a:t>
                      </a:r>
                    </a:p>
                    <a:p>
                      <a:pPr algn="ctr"/>
                      <a:r>
                        <a:rPr lang="en-GB" sz="900" dirty="0"/>
                        <a:t>Cardiovascular System</a:t>
                      </a:r>
                    </a:p>
                  </a:txBody>
                  <a:tcPr/>
                </a:tc>
                <a:tc hMerge="1">
                  <a:txBody>
                    <a:bodyPr/>
                    <a:lstStyle/>
                    <a:p>
                      <a:pPr algn="ctr"/>
                      <a:endParaRPr lang="en-GB" sz="800" dirty="0"/>
                    </a:p>
                  </a:txBody>
                  <a:tcPr/>
                </a:tc>
                <a:extLst>
                  <a:ext uri="{0D108BD9-81ED-4DB2-BD59-A6C34878D82A}">
                    <a16:rowId xmlns:a16="http://schemas.microsoft.com/office/drawing/2014/main" val="2573574342"/>
                  </a:ext>
                </a:extLst>
              </a:tr>
              <a:tr h="420146">
                <a:tc>
                  <a:txBody>
                    <a:bodyPr/>
                    <a:lstStyle/>
                    <a:p>
                      <a:r>
                        <a:rPr lang="en-GB" sz="900" dirty="0">
                          <a:solidFill>
                            <a:srgbClr val="002060"/>
                          </a:solidFill>
                        </a:rPr>
                        <a:t>Heart</a:t>
                      </a:r>
                    </a:p>
                    <a:p>
                      <a:r>
                        <a:rPr lang="en-GB" sz="900" dirty="0">
                          <a:solidFill>
                            <a:srgbClr val="002060"/>
                          </a:solidFill>
                        </a:rPr>
                        <a:t>Oxygenated Blood</a:t>
                      </a:r>
                    </a:p>
                    <a:p>
                      <a:r>
                        <a:rPr lang="en-GB" sz="900" dirty="0">
                          <a:solidFill>
                            <a:srgbClr val="002060"/>
                          </a:solidFill>
                        </a:rPr>
                        <a:t>Deoxygenated bllod</a:t>
                      </a:r>
                    </a:p>
                    <a:p>
                      <a:r>
                        <a:rPr lang="en-GB" sz="900" dirty="0">
                          <a:solidFill>
                            <a:srgbClr val="002060"/>
                          </a:solidFill>
                        </a:rPr>
                        <a:t>Oxygen</a:t>
                      </a:r>
                    </a:p>
                  </a:txBody>
                  <a:tcPr/>
                </a:tc>
                <a:tc>
                  <a:txBody>
                    <a:bodyPr/>
                    <a:lstStyle/>
                    <a:p>
                      <a:r>
                        <a:rPr lang="en-GB" sz="900" dirty="0">
                          <a:solidFill>
                            <a:srgbClr val="002060"/>
                          </a:solidFill>
                        </a:rPr>
                        <a:t>Red blood cells</a:t>
                      </a:r>
                    </a:p>
                    <a:p>
                      <a:r>
                        <a:rPr lang="en-GB" sz="900" dirty="0">
                          <a:solidFill>
                            <a:srgbClr val="002060"/>
                          </a:solidFill>
                        </a:rPr>
                        <a:t>Veins</a:t>
                      </a:r>
                    </a:p>
                    <a:p>
                      <a:r>
                        <a:rPr lang="en-GB" sz="900" dirty="0">
                          <a:solidFill>
                            <a:srgbClr val="002060"/>
                          </a:solidFill>
                        </a:rPr>
                        <a:t>Arteries</a:t>
                      </a:r>
                    </a:p>
                    <a:p>
                      <a:r>
                        <a:rPr lang="en-GB" sz="900" dirty="0">
                          <a:solidFill>
                            <a:srgbClr val="002060"/>
                          </a:solidFill>
                        </a:rPr>
                        <a:t>Capillaries</a:t>
                      </a:r>
                    </a:p>
                  </a:txBody>
                  <a:tcPr/>
                </a:tc>
                <a:extLst>
                  <a:ext uri="{0D108BD9-81ED-4DB2-BD59-A6C34878D82A}">
                    <a16:rowId xmlns:a16="http://schemas.microsoft.com/office/drawing/2014/main" val="3577838048"/>
                  </a:ext>
                </a:extLst>
              </a:tr>
            </a:tbl>
          </a:graphicData>
        </a:graphic>
      </p:graphicFrame>
      <p:pic>
        <p:nvPicPr>
          <p:cNvPr id="9" name="Picture 8">
            <a:extLst>
              <a:ext uri="{FF2B5EF4-FFF2-40B4-BE49-F238E27FC236}">
                <a16:creationId xmlns:a16="http://schemas.microsoft.com/office/drawing/2014/main" id="{B7774347-AC0D-4AAA-A342-A545012EC2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1734" y="5045590"/>
            <a:ext cx="2231440" cy="1255185"/>
          </a:xfrm>
          <a:prstGeom prst="rect">
            <a:avLst/>
          </a:prstGeom>
        </p:spPr>
      </p:pic>
      <p:pic>
        <p:nvPicPr>
          <p:cNvPr id="8" name="Picture 7">
            <a:extLst>
              <a:ext uri="{FF2B5EF4-FFF2-40B4-BE49-F238E27FC236}">
                <a16:creationId xmlns:a16="http://schemas.microsoft.com/office/drawing/2014/main" id="{97380092-A02C-4B11-9BDF-F0B02882AC45}"/>
              </a:ext>
            </a:extLst>
          </p:cNvPr>
          <p:cNvPicPr>
            <a:picLocks noChangeAspect="1"/>
          </p:cNvPicPr>
          <p:nvPr/>
        </p:nvPicPr>
        <p:blipFill>
          <a:blip r:embed="rId4"/>
          <a:stretch>
            <a:fillRect/>
          </a:stretch>
        </p:blipFill>
        <p:spPr>
          <a:xfrm>
            <a:off x="6250695" y="3778577"/>
            <a:ext cx="2952215" cy="1797578"/>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355425" y="-20554"/>
            <a:ext cx="4514056"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Athletics: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554272"/>
          </a:xfrm>
          <a:prstGeom prst="rect">
            <a:avLst/>
          </a:prstGeom>
          <a:solidFill>
            <a:schemeClr val="accent5">
              <a:lumMod val="20000"/>
              <a:lumOff val="80000"/>
            </a:schemeClr>
          </a:solidFill>
          <a:ln w="3175">
            <a:noFill/>
          </a:ln>
        </p:spPr>
        <p:txBody>
          <a:bodyPr wrap="square" rtlCol="0">
            <a:spAutoFit/>
          </a:bodyPr>
          <a:lstStyle/>
          <a:p>
            <a:r>
              <a:rPr lang="en-GB" sz="950" b="1" dirty="0"/>
              <a:t>MAPs</a:t>
            </a:r>
            <a:r>
              <a:rPr lang="en-GB" sz="950" dirty="0"/>
              <a:t> – Pupils will be assessed at the end of each topic via the Me in PE assessment model:</a:t>
            </a:r>
          </a:p>
          <a:p>
            <a:r>
              <a:rPr lang="en-GB" sz="950" b="1" dirty="0">
                <a:solidFill>
                  <a:srgbClr val="002060"/>
                </a:solidFill>
              </a:rPr>
              <a:t>Physical Me: </a:t>
            </a:r>
            <a:r>
              <a:rPr lang="en-GB" sz="950" dirty="0">
                <a:solidFill>
                  <a:srgbClr val="002060"/>
                </a:solidFill>
              </a:rPr>
              <a:t>Skills and application of these into a competitive situation.</a:t>
            </a:r>
          </a:p>
          <a:p>
            <a:r>
              <a:rPr lang="en-GB" sz="950" b="1" dirty="0">
                <a:solidFill>
                  <a:srgbClr val="002060"/>
                </a:solidFill>
              </a:rPr>
              <a:t>Thinking Me: </a:t>
            </a:r>
            <a:r>
              <a:rPr lang="en-GB" sz="950" dirty="0">
                <a:solidFill>
                  <a:srgbClr val="002060"/>
                </a:solidFill>
              </a:rPr>
              <a:t>ABC/CV System/Tactics &amp; strategies</a:t>
            </a:r>
          </a:p>
          <a:p>
            <a:r>
              <a:rPr lang="en-GB" sz="950" b="1" dirty="0">
                <a:solidFill>
                  <a:srgbClr val="002060"/>
                </a:solidFill>
              </a:rPr>
              <a:t>Healthy Me: </a:t>
            </a:r>
            <a:r>
              <a:rPr lang="en-GB" sz="950" dirty="0">
                <a:solidFill>
                  <a:srgbClr val="002060"/>
                </a:solidFill>
              </a:rPr>
              <a:t>Physical attributes that are relevant to the activity.</a:t>
            </a:r>
          </a:p>
          <a:p>
            <a:r>
              <a:rPr lang="en-GB" sz="950" b="1" dirty="0">
                <a:solidFill>
                  <a:srgbClr val="002060"/>
                </a:solidFill>
              </a:rPr>
              <a:t>Social Me: </a:t>
            </a:r>
            <a:r>
              <a:rPr lang="en-GB" sz="950" dirty="0">
                <a:solidFill>
                  <a:srgbClr val="002060"/>
                </a:solidFill>
              </a:rPr>
              <a:t>Behaviour, attitudes and support towards other pupils.</a:t>
            </a:r>
          </a:p>
          <a:p>
            <a:r>
              <a:rPr lang="en-GB" sz="950" b="1" dirty="0">
                <a:solidFill>
                  <a:srgbClr val="002060"/>
                </a:solidFill>
              </a:rPr>
              <a:t>Resilient Me: </a:t>
            </a:r>
            <a:r>
              <a:rPr lang="en-GB" sz="950" dirty="0">
                <a:solidFill>
                  <a:srgbClr val="002060"/>
                </a:solidFill>
              </a:rPr>
              <a:t>Never giving up despite the challenge of the task that is presented to pupils.</a:t>
            </a:r>
          </a:p>
          <a:p>
            <a:endParaRPr lang="en-GB" sz="950" dirty="0"/>
          </a:p>
          <a:p>
            <a:r>
              <a:rPr lang="en-GB" sz="950" b="1" dirty="0"/>
              <a:t>Summative assessment (Me in PE) </a:t>
            </a:r>
            <a:r>
              <a:rPr lang="en-GB" sz="95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902808838"/>
              </p:ext>
            </p:extLst>
          </p:nvPr>
        </p:nvGraphicFramePr>
        <p:xfrm>
          <a:off x="139435" y="2034625"/>
          <a:ext cx="11750214" cy="4732921"/>
        </p:xfrm>
        <a:graphic>
          <a:graphicData uri="http://schemas.openxmlformats.org/drawingml/2006/table">
            <a:tbl>
              <a:tblPr firstRow="1" bandRow="1">
                <a:tableStyleId>{69CF1AB2-1976-4502-BF36-3FF5EA218861}</a:tableStyleId>
              </a:tblPr>
              <a:tblGrid>
                <a:gridCol w="2974760">
                  <a:extLst>
                    <a:ext uri="{9D8B030D-6E8A-4147-A177-3AD203B41FA5}">
                      <a16:colId xmlns:a16="http://schemas.microsoft.com/office/drawing/2014/main" val="26545288"/>
                    </a:ext>
                  </a:extLst>
                </a:gridCol>
                <a:gridCol w="2958352">
                  <a:extLst>
                    <a:ext uri="{9D8B030D-6E8A-4147-A177-3AD203B41FA5}">
                      <a16:colId xmlns:a16="http://schemas.microsoft.com/office/drawing/2014/main" val="3735789182"/>
                    </a:ext>
                  </a:extLst>
                </a:gridCol>
                <a:gridCol w="2944906">
                  <a:extLst>
                    <a:ext uri="{9D8B030D-6E8A-4147-A177-3AD203B41FA5}">
                      <a16:colId xmlns:a16="http://schemas.microsoft.com/office/drawing/2014/main" val="3033360634"/>
                    </a:ext>
                  </a:extLst>
                </a:gridCol>
                <a:gridCol w="2872196">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GB" sz="850" b="1" i="1" dirty="0">
                          <a:solidFill>
                            <a:schemeClr val="tx1"/>
                          </a:solidFill>
                        </a:rPr>
                        <a:t>Pupils display basic levels of athletic ability and running/jumping/throwing is shown on a very inconsistent basis with little to no tactical awareness. Pupils articulation is very limited and requires a lot of support, physical health in relation to the activity is very limited, social skills are poor and resilience may be lacking:</a:t>
                      </a:r>
                    </a:p>
                    <a:p>
                      <a:endParaRPr lang="en-GB" sz="850" dirty="0">
                        <a:solidFill>
                          <a:schemeClr val="tx1"/>
                        </a:solidFill>
                      </a:endParaRPr>
                    </a:p>
                    <a:p>
                      <a:pPr marL="171450" indent="-171450">
                        <a:buFontTx/>
                        <a:buChar char="-"/>
                      </a:pPr>
                      <a:r>
                        <a:rPr lang="en-GB" sz="850" dirty="0">
                          <a:solidFill>
                            <a:schemeClr val="tx1"/>
                          </a:solidFill>
                        </a:rPr>
                        <a:t>Able to perform run/jump/throw with very limited levels of coordination, reaction time, speed, power and agility.</a:t>
                      </a:r>
                    </a:p>
                    <a:p>
                      <a:endParaRPr lang="en-GB" sz="850" dirty="0">
                        <a:solidFill>
                          <a:schemeClr val="tx1"/>
                        </a:solidFill>
                      </a:endParaRPr>
                    </a:p>
                    <a:p>
                      <a:pPr marL="171450" indent="-171450">
                        <a:buFontTx/>
                        <a:buChar char="-"/>
                      </a:pPr>
                      <a:r>
                        <a:rPr lang="en-GB" sz="850" dirty="0">
                          <a:solidFill>
                            <a:schemeClr val="tx1"/>
                          </a:solidFill>
                        </a:rPr>
                        <a:t>Tactical awareness is very limited (speeding up, take off for a jump, throwing technique etc.)</a:t>
                      </a:r>
                    </a:p>
                    <a:p>
                      <a:endParaRPr lang="en-GB" sz="850" dirty="0">
                        <a:solidFill>
                          <a:schemeClr val="tx1"/>
                        </a:solidFill>
                      </a:endParaRPr>
                    </a:p>
                    <a:p>
                      <a:pPr marL="171450" indent="-171450">
                        <a:buFontTx/>
                        <a:buChar char="-"/>
                      </a:pPr>
                      <a:r>
                        <a:rPr lang="en-GB" sz="850" dirty="0">
                          <a:solidFill>
                            <a:schemeClr val="tx1"/>
                          </a:solidFill>
                        </a:rPr>
                        <a:t>Articulation is very limited when explaining teaching points and how they are applied into a competitive situation.</a:t>
                      </a:r>
                    </a:p>
                    <a:p>
                      <a:endParaRPr lang="en-GB" sz="850" dirty="0">
                        <a:solidFill>
                          <a:schemeClr val="tx1"/>
                        </a:solidFill>
                      </a:endParaRPr>
                    </a:p>
                    <a:p>
                      <a:pPr marL="171450" indent="-171450">
                        <a:buFontTx/>
                        <a:buChar char="-"/>
                      </a:pPr>
                      <a:r>
                        <a:rPr lang="en-GB" sz="850" dirty="0">
                          <a:solidFill>
                            <a:schemeClr val="tx1"/>
                          </a:solidFill>
                        </a:rPr>
                        <a:t>Very limited knowledge of CV system.</a:t>
                      </a:r>
                    </a:p>
                    <a:p>
                      <a:endParaRPr lang="en-GB" sz="850" dirty="0">
                        <a:solidFill>
                          <a:schemeClr val="tx1"/>
                        </a:solidFill>
                      </a:endParaRPr>
                    </a:p>
                    <a:p>
                      <a:pPr marL="171450" indent="-171450">
                        <a:buFontTx/>
                        <a:buChar char="-"/>
                      </a:pPr>
                      <a:r>
                        <a:rPr lang="en-GB" sz="850" dirty="0">
                          <a:solidFill>
                            <a:schemeClr val="tx1"/>
                          </a:solidFill>
                        </a:rPr>
                        <a:t>Very limited speed, power, agility, reaction time and coordination.</a:t>
                      </a:r>
                    </a:p>
                    <a:p>
                      <a:endParaRPr lang="en-GB" sz="850" dirty="0">
                        <a:solidFill>
                          <a:schemeClr val="tx1"/>
                        </a:solidFill>
                      </a:endParaRPr>
                    </a:p>
                    <a:p>
                      <a:pPr marL="171450" indent="-171450">
                        <a:buFontTx/>
                        <a:buChar char="-"/>
                      </a:pPr>
                      <a:r>
                        <a:rPr lang="en-GB" sz="850" dirty="0">
                          <a:solidFill>
                            <a:schemeClr val="tx1"/>
                          </a:solidFill>
                        </a:rPr>
                        <a:t>Social skills are very limited as well as communication between peers.</a:t>
                      </a:r>
                    </a:p>
                    <a:p>
                      <a:endParaRPr lang="en-GB" sz="850" dirty="0">
                        <a:solidFill>
                          <a:schemeClr val="tx1"/>
                        </a:solidFill>
                      </a:endParaRPr>
                    </a:p>
                    <a:p>
                      <a:pPr marL="171450" indent="-171450">
                        <a:buFontTx/>
                        <a:buChar char="-"/>
                      </a:pPr>
                      <a:r>
                        <a:rPr lang="en-GB" sz="850" dirty="0">
                          <a:solidFill>
                            <a:schemeClr val="tx1"/>
                          </a:solidFill>
                        </a:rPr>
                        <a:t>Unwilling to persist with difficult challenges.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b="1" i="1" dirty="0">
                          <a:solidFill>
                            <a:schemeClr val="tx1"/>
                          </a:solidFill>
                        </a:rPr>
                        <a:t>Pupils display developing levels of athletic ability and running/jumping/throwing is shown on an inconsistent basis with some tactical awareness. Pupils articulation is fairly limited and requires some support, physical health in relation to the activity is average, social skills are developing and resilience is inconsistent: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5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50" dirty="0">
                          <a:solidFill>
                            <a:schemeClr val="tx1"/>
                          </a:solidFill>
                        </a:rPr>
                        <a:t>Able to perform run/jump/throw with limited levels of coordination, reaction time, speed, power and agility.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50" dirty="0">
                        <a:solidFill>
                          <a:schemeClr val="tx1"/>
                        </a:solidFill>
                      </a:endParaRPr>
                    </a:p>
                    <a:p>
                      <a:pPr marL="171450" indent="-171450">
                        <a:buFontTx/>
                        <a:buChar char="-"/>
                      </a:pPr>
                      <a:r>
                        <a:rPr lang="en-US" sz="850" dirty="0">
                          <a:solidFill>
                            <a:schemeClr val="tx1"/>
                          </a:solidFill>
                        </a:rPr>
                        <a:t>Tactical awareness is limited </a:t>
                      </a:r>
                      <a:r>
                        <a:rPr lang="en-GB" sz="850" dirty="0">
                          <a:solidFill>
                            <a:schemeClr val="tx1"/>
                          </a:solidFill>
                        </a:rPr>
                        <a:t>(speeding up, take off for a jump, throwing technique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50" dirty="0">
                          <a:solidFill>
                            <a:schemeClr val="tx1"/>
                          </a:solidFill>
                        </a:rPr>
                        <a:t>Articulation is limited when explaining teaching points and how they are applied into a drill/game. Sometimes uses relevant terminology and tier 3 words.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50" b="0" i="0" dirty="0">
                          <a:solidFill>
                            <a:schemeClr val="tx1"/>
                          </a:solidFill>
                        </a:rPr>
                        <a:t>Limited knowledge of CV system.</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50" b="0" i="0" dirty="0">
                          <a:solidFill>
                            <a:schemeClr val="tx1"/>
                          </a:solidFill>
                        </a:rPr>
                        <a:t>Limited speed, power, agility, reaction time and coordination.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5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50" b="0" i="0" dirty="0">
                          <a:solidFill>
                            <a:schemeClr val="tx1"/>
                          </a:solidFill>
                        </a:rPr>
                        <a:t>Gives up occasionally when faced with difficult challenges.</a:t>
                      </a:r>
                    </a:p>
                    <a:p>
                      <a:endParaRPr lang="en-US" sz="85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b="1" i="1" dirty="0">
                          <a:solidFill>
                            <a:schemeClr val="tx1"/>
                          </a:solidFill>
                        </a:rPr>
                        <a:t>Pupils display consistent levels of athletic ability and good tactical awareness. Pupils articulation is good, physical health in relation to the activity is well developed, social skills are developed displaying levels of confidence, and resilience is clear:</a:t>
                      </a:r>
                    </a:p>
                    <a:p>
                      <a:endParaRPr lang="en-US" sz="850" b="0" i="0" dirty="0">
                        <a:solidFill>
                          <a:schemeClr val="tx1"/>
                        </a:solidFill>
                      </a:endParaRPr>
                    </a:p>
                    <a:p>
                      <a:pPr marL="171450" indent="-171450">
                        <a:buFontTx/>
                        <a:buChar char="-"/>
                      </a:pPr>
                      <a:r>
                        <a:rPr lang="en-US" sz="850" b="0" i="0" dirty="0">
                          <a:solidFill>
                            <a:schemeClr val="tx1"/>
                          </a:solidFill>
                        </a:rPr>
                        <a:t>Performs all relevant athletic disciplines from the scheme of learning with accuracy, precision, coordination and agility.</a:t>
                      </a:r>
                    </a:p>
                    <a:p>
                      <a:pPr marL="0" indent="0">
                        <a:buFontTx/>
                        <a:buNone/>
                      </a:pPr>
                      <a:endParaRPr lang="en-US" sz="850" b="0" i="0" dirty="0">
                        <a:solidFill>
                          <a:schemeClr val="tx1"/>
                        </a:solidFill>
                      </a:endParaRPr>
                    </a:p>
                    <a:p>
                      <a:pPr marL="171450" indent="-171450">
                        <a:buFontTx/>
                        <a:buChar char="-"/>
                      </a:pPr>
                      <a:r>
                        <a:rPr lang="en-US" sz="850" dirty="0">
                          <a:solidFill>
                            <a:schemeClr val="tx1"/>
                          </a:solidFill>
                        </a:rPr>
                        <a:t>Tactical awareness is good </a:t>
                      </a:r>
                      <a:r>
                        <a:rPr lang="en-GB" sz="850" dirty="0">
                          <a:solidFill>
                            <a:schemeClr val="tx1"/>
                          </a:solidFill>
                        </a:rPr>
                        <a:t>(speeding up, take off for a jump, throwing technique etc.)</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Articulation of skills and performance is good. Pupils are able to link the relevant terminology and tier 3 words into sentences without much support from the teacher/peers.</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Good knowledge of CV system linking it to performance in athletics and the various events.</a:t>
                      </a:r>
                    </a:p>
                    <a:p>
                      <a:pPr marL="0" indent="0">
                        <a:buFontTx/>
                        <a:buNone/>
                      </a:pPr>
                      <a:endParaRPr lang="en-US" sz="850" b="0" i="0" dirty="0">
                        <a:solidFill>
                          <a:schemeClr val="tx1"/>
                        </a:solidFill>
                      </a:endParaRPr>
                    </a:p>
                    <a:p>
                      <a:pPr marL="171450" indent="-171450">
                        <a:buFontTx/>
                        <a:buChar char="-"/>
                      </a:pPr>
                      <a:r>
                        <a:rPr lang="en-US" sz="850" b="0" i="0" dirty="0">
                          <a:solidFill>
                            <a:schemeClr val="tx1"/>
                          </a:solidFill>
                        </a:rPr>
                        <a:t>Secure levels of speed, power, agility, reaction time and coordination.</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Rarely gives up when faced with a difficult challenge and persists with the task at hand.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b="1" i="1" dirty="0">
                          <a:solidFill>
                            <a:schemeClr val="tx1"/>
                          </a:solidFill>
                        </a:rPr>
                        <a:t>Pupils display consistently high levels of athletic ability in all events in the scheme of learning. A tactical approach is adopted during every performance. Pupils articulation is clear, concise and developed, physical health in relation to the activity is elite, social skills are confident and supportive, and pupils enjoy difficult challenges:</a:t>
                      </a:r>
                    </a:p>
                    <a:p>
                      <a:endParaRPr lang="en-US" sz="850" b="0" i="0" dirty="0">
                        <a:solidFill>
                          <a:schemeClr val="tx1"/>
                        </a:solidFill>
                      </a:endParaRPr>
                    </a:p>
                    <a:p>
                      <a:pPr marL="171450" indent="-171450">
                        <a:buFontTx/>
                        <a:buChar char="-"/>
                      </a:pPr>
                      <a:r>
                        <a:rPr lang="en-US" sz="850" b="0" i="0" dirty="0">
                          <a:solidFill>
                            <a:schemeClr val="tx1"/>
                          </a:solidFill>
                        </a:rPr>
                        <a:t>Performs all relevant events from the scheme of learning, as well as advanced skills with accuracy, precision, coordination and agility.</a:t>
                      </a:r>
                    </a:p>
                    <a:p>
                      <a:pPr marL="0" indent="0">
                        <a:buFontTx/>
                        <a:buNone/>
                      </a:pPr>
                      <a:endParaRPr lang="en-US" sz="850" b="0" i="0" dirty="0">
                        <a:solidFill>
                          <a:schemeClr val="tx1"/>
                        </a:solidFill>
                      </a:endParaRPr>
                    </a:p>
                    <a:p>
                      <a:pPr marL="171450" indent="-171450">
                        <a:buFontTx/>
                        <a:buChar char="-"/>
                      </a:pPr>
                      <a:r>
                        <a:rPr lang="en-US" sz="850" dirty="0">
                          <a:solidFill>
                            <a:schemeClr val="tx1"/>
                          </a:solidFill>
                        </a:rPr>
                        <a:t>Tactical awareness is excellent </a:t>
                      </a:r>
                      <a:r>
                        <a:rPr lang="en-GB" sz="850" dirty="0">
                          <a:solidFill>
                            <a:schemeClr val="tx1"/>
                          </a:solidFill>
                        </a:rPr>
                        <a:t>(speeding up, take off for a jump, throwing technique etc.)</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Articulation of skills and performance is clear, concise and developed. Pupils are able to link the relevant terminology and tier 3 words into sentences unsupported.</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Excellent knowledge of the CV system and the effects athletics can have on this.</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Elite levels of speed, power, agility, reaction time and coordination.</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Displays confidence in their social skills and can lead small groups during drills.</a:t>
                      </a:r>
                    </a:p>
                    <a:p>
                      <a:pPr marL="171450" indent="-171450">
                        <a:buFontTx/>
                        <a:buChar char="-"/>
                      </a:pPr>
                      <a:endParaRPr lang="en-US" sz="850" b="0" i="0" dirty="0">
                        <a:solidFill>
                          <a:schemeClr val="tx1"/>
                        </a:solidFill>
                      </a:endParaRPr>
                    </a:p>
                    <a:p>
                      <a:pPr marL="171450" indent="-171450">
                        <a:buFontTx/>
                        <a:buChar char="-"/>
                      </a:pPr>
                      <a:r>
                        <a:rPr lang="en-US" sz="850" b="0" i="0" dirty="0">
                          <a:solidFill>
                            <a:schemeClr val="tx1"/>
                          </a:solidFill>
                        </a:rPr>
                        <a:t>Never gives up when faced with a difficult challenge and enjoys these circumstances.</a:t>
                      </a:r>
                    </a:p>
                    <a:p>
                      <a:endParaRPr lang="en-US" sz="850" b="0" i="0"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724</TotalTime>
  <Words>1689</Words>
  <Application>Microsoft Office PowerPoint</Application>
  <PresentationFormat>Widescreen</PresentationFormat>
  <Paragraphs>164</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70</cp:revision>
  <cp:lastPrinted>2020-02-24T07:40:48Z</cp:lastPrinted>
  <dcterms:created xsi:type="dcterms:W3CDTF">2019-12-19T05:38:14Z</dcterms:created>
  <dcterms:modified xsi:type="dcterms:W3CDTF">2022-06-23T15:56:20Z</dcterms:modified>
</cp:coreProperties>
</file>