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38" autoAdjust="0"/>
    <p:restoredTop sz="94660"/>
  </p:normalViewPr>
  <p:slideViewPr>
    <p:cSldViewPr snapToGrid="0">
      <p:cViewPr varScale="1">
        <p:scale>
          <a:sx n="114" d="100"/>
          <a:sy n="114"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F88E376-443C-4302-B9C6-682C6CA8E10F}" type="datetimeFigureOut">
              <a:rPr lang="en-GB" smtClean="0"/>
              <a:t>20/06/2022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254D46B-42A6-4200-B12C-070902108BBF}" type="slidenum">
              <a:rPr lang="en-GB" smtClean="0"/>
              <a:t>‹#›</a:t>
            </a:fld>
            <a:endParaRPr lang="en-GB"/>
          </a:p>
        </p:txBody>
      </p:sp>
    </p:spTree>
    <p:extLst>
      <p:ext uri="{BB962C8B-B14F-4D97-AF65-F5344CB8AC3E}">
        <p14:creationId xmlns:p14="http://schemas.microsoft.com/office/powerpoint/2010/main" val="589570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20/06/2022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20/06/2022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20/06/2022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20/06/2022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20/06/2022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20/06/2022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408394" y="116203"/>
            <a:ext cx="6774290"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Year 9 Athletics (Analysis &amp; Feedback): Journey of Knowledge</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3" y="656386"/>
            <a:ext cx="7348811" cy="1685077"/>
          </a:xfrm>
          <a:prstGeom prst="rect">
            <a:avLst/>
          </a:prstGeom>
          <a:solidFill>
            <a:schemeClr val="accent5">
              <a:lumMod val="20000"/>
              <a:lumOff val="80000"/>
            </a:schemeClr>
          </a:solidFill>
          <a:ln w="3175">
            <a:noFill/>
          </a:ln>
        </p:spPr>
        <p:txBody>
          <a:bodyPr wrap="square" rtlCol="0">
            <a:spAutoFit/>
          </a:bodyPr>
          <a:lstStyle/>
          <a:p>
            <a:r>
              <a:rPr lang="en-GB" sz="1150" b="1" dirty="0"/>
              <a:t>Context and Introduction to Unit: </a:t>
            </a:r>
          </a:p>
          <a:p>
            <a:r>
              <a:rPr lang="en-GB" sz="1150" dirty="0"/>
              <a:t>In this unit, pupils will build on their athletics technique &amp; knowledge of the components of fitness in Y7 and tactical awareness in Y8 </a:t>
            </a:r>
            <a:r>
              <a:rPr lang="en-GB" sz="1150" b="1" u="sng" dirty="0"/>
              <a:t>by analysing the athletic performance of themselves and their peers</a:t>
            </a:r>
            <a:r>
              <a:rPr lang="en-GB" sz="1150" dirty="0"/>
              <a:t> – 100m, relay, long jump, javelin, shot put &amp; triple jump</a:t>
            </a:r>
            <a:r>
              <a:rPr lang="en-GB" sz="1150" b="1" dirty="0"/>
              <a:t>. </a:t>
            </a:r>
            <a:r>
              <a:rPr lang="en-GB" sz="1150" dirty="0"/>
              <a:t>Pupils will analyse normative data and make evaluations based on this compared with their own and their partners results. Pupils will make links between technique and results and identify ways to improve. Pupils will also gain a basic understanding of movement analysis, specifically in relation to planes of movement.</a:t>
            </a:r>
          </a:p>
          <a:p>
            <a:endParaRPr lang="en-GB" sz="1150" b="1" dirty="0"/>
          </a:p>
          <a:p>
            <a:r>
              <a:rPr lang="en-GB" sz="1150" b="1" i="1" dirty="0"/>
              <a:t>Prior knowledge (Y8): </a:t>
            </a:r>
            <a:r>
              <a:rPr lang="en-GB" sz="1150" dirty="0"/>
              <a:t>Pupils have developed knowledge of tactical awareness for athletics in Y8 which will provide them with ways in which to achieve targets based on national normative data against the listed events.</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1972377051"/>
              </p:ext>
            </p:extLst>
          </p:nvPr>
        </p:nvGraphicFramePr>
        <p:xfrm>
          <a:off x="121134" y="2441261"/>
          <a:ext cx="12070867" cy="4404360"/>
        </p:xfrm>
        <a:graphic>
          <a:graphicData uri="http://schemas.openxmlformats.org/drawingml/2006/table">
            <a:tbl>
              <a:tblPr firstRow="1" bandRow="1">
                <a:tableStyleId>{5940675A-B579-460E-94D1-54222C63F5DA}</a:tableStyleId>
              </a:tblPr>
              <a:tblGrid>
                <a:gridCol w="3645523">
                  <a:extLst>
                    <a:ext uri="{9D8B030D-6E8A-4147-A177-3AD203B41FA5}">
                      <a16:colId xmlns:a16="http://schemas.microsoft.com/office/drawing/2014/main" val="3001272792"/>
                    </a:ext>
                  </a:extLst>
                </a:gridCol>
                <a:gridCol w="2357306">
                  <a:extLst>
                    <a:ext uri="{9D8B030D-6E8A-4147-A177-3AD203B41FA5}">
                      <a16:colId xmlns:a16="http://schemas.microsoft.com/office/drawing/2014/main" val="956244962"/>
                    </a:ext>
                  </a:extLst>
                </a:gridCol>
                <a:gridCol w="3489820">
                  <a:extLst>
                    <a:ext uri="{9D8B030D-6E8A-4147-A177-3AD203B41FA5}">
                      <a16:colId xmlns:a16="http://schemas.microsoft.com/office/drawing/2014/main" val="1897910160"/>
                    </a:ext>
                  </a:extLst>
                </a:gridCol>
                <a:gridCol w="2578218">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100" b="1" u="sng" baseline="0" dirty="0">
                          <a:solidFill>
                            <a:srgbClr val="002060"/>
                          </a:solidFill>
                        </a:rPr>
                        <a:t>CORE KNOWLEDGE</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1" u="sng" baseline="0" dirty="0">
                          <a:solidFill>
                            <a:srgbClr val="002060"/>
                          </a:solidFill>
                          <a:highlight>
                            <a:srgbClr val="00FF00"/>
                          </a:highlight>
                        </a:rPr>
                        <a:t>Physical Me</a:t>
                      </a:r>
                    </a:p>
                    <a:p>
                      <a:pPr marL="171450" indent="-171450" algn="l">
                        <a:buFontTx/>
                        <a:buChar char="-"/>
                      </a:pPr>
                      <a:r>
                        <a:rPr lang="en-GB" sz="800" b="0" u="none" baseline="0" dirty="0">
                          <a:solidFill>
                            <a:srgbClr val="002060"/>
                          </a:solidFill>
                        </a:rPr>
                        <a:t>Evaluate a your own/partners technique focusing on the components of fitness in Year 7 and tactical awareness from Year 8 in order to make progress.</a:t>
                      </a:r>
                    </a:p>
                    <a:p>
                      <a:pPr marL="171450" indent="-171450" algn="l">
                        <a:buFontTx/>
                        <a:buChar char="-"/>
                      </a:pPr>
                      <a:r>
                        <a:rPr lang="en-GB" sz="800" b="1" u="none" baseline="0" dirty="0">
                          <a:solidFill>
                            <a:srgbClr val="002060"/>
                          </a:solidFill>
                        </a:rPr>
                        <a:t>100m analysis </a:t>
                      </a:r>
                      <a:r>
                        <a:rPr lang="en-GB" sz="800" b="0" u="none" baseline="0" dirty="0">
                          <a:solidFill>
                            <a:srgbClr val="002060"/>
                          </a:solidFill>
                        </a:rPr>
                        <a:t>(Sprint start/Sprint technique).</a:t>
                      </a:r>
                    </a:p>
                    <a:p>
                      <a:pPr marL="171450" indent="-171450" algn="l">
                        <a:buFontTx/>
                        <a:buChar char="-"/>
                      </a:pPr>
                      <a:r>
                        <a:rPr lang="en-GB" sz="800" b="1" u="none" baseline="0" dirty="0">
                          <a:solidFill>
                            <a:srgbClr val="002060"/>
                          </a:solidFill>
                        </a:rPr>
                        <a:t>Relay analysis </a:t>
                      </a:r>
                      <a:r>
                        <a:rPr lang="en-GB" sz="800" b="0" u="none" baseline="0" dirty="0">
                          <a:solidFill>
                            <a:srgbClr val="002060"/>
                          </a:solidFill>
                        </a:rPr>
                        <a:t>(Relay changeover, sprint technique).</a:t>
                      </a:r>
                    </a:p>
                    <a:p>
                      <a:pPr marL="171450" indent="-171450" algn="l">
                        <a:buFontTx/>
                        <a:buChar char="-"/>
                      </a:pPr>
                      <a:r>
                        <a:rPr lang="en-GB" sz="800" b="1" u="none" baseline="0" dirty="0">
                          <a:solidFill>
                            <a:srgbClr val="002060"/>
                          </a:solidFill>
                        </a:rPr>
                        <a:t>Long jump analysis </a:t>
                      </a:r>
                      <a:r>
                        <a:rPr lang="en-GB" sz="800" b="0" u="none" baseline="0" dirty="0">
                          <a:solidFill>
                            <a:srgbClr val="002060"/>
                          </a:solidFill>
                        </a:rPr>
                        <a:t>(Run up, take-off, landing).</a:t>
                      </a:r>
                    </a:p>
                    <a:p>
                      <a:pPr marL="171450" indent="-171450" algn="l">
                        <a:buFontTx/>
                        <a:buChar char="-"/>
                      </a:pPr>
                      <a:r>
                        <a:rPr lang="en-GB" sz="800" b="1" u="none" baseline="0" dirty="0">
                          <a:solidFill>
                            <a:srgbClr val="002060"/>
                          </a:solidFill>
                        </a:rPr>
                        <a:t>Javelin analysis </a:t>
                      </a:r>
                      <a:r>
                        <a:rPr lang="en-GB" sz="800" b="0" u="none" baseline="0" dirty="0">
                          <a:solidFill>
                            <a:srgbClr val="002060"/>
                          </a:solidFill>
                        </a:rPr>
                        <a:t>(Stance, crucifix, release, run up).</a:t>
                      </a:r>
                    </a:p>
                    <a:p>
                      <a:pPr marL="171450" indent="-171450" algn="l">
                        <a:buFontTx/>
                        <a:buChar char="-"/>
                      </a:pPr>
                      <a:r>
                        <a:rPr lang="en-GB" sz="800" b="1" u="none" baseline="0" dirty="0">
                          <a:solidFill>
                            <a:srgbClr val="002060"/>
                          </a:solidFill>
                        </a:rPr>
                        <a:t>Shot put analysis </a:t>
                      </a:r>
                      <a:r>
                        <a:rPr lang="en-GB" sz="800" b="0" u="none" baseline="0" dirty="0">
                          <a:solidFill>
                            <a:srgbClr val="002060"/>
                          </a:solidFill>
                        </a:rPr>
                        <a:t>(Shuffle, grip, push).</a:t>
                      </a:r>
                    </a:p>
                    <a:p>
                      <a:pPr marL="171450" indent="-171450" algn="l">
                        <a:buFontTx/>
                        <a:buChar char="-"/>
                      </a:pPr>
                      <a:r>
                        <a:rPr lang="en-GB" sz="800" b="1" u="none" baseline="0" dirty="0">
                          <a:solidFill>
                            <a:srgbClr val="002060"/>
                          </a:solidFill>
                        </a:rPr>
                        <a:t>Triple Jump analysis </a:t>
                      </a:r>
                      <a:r>
                        <a:rPr lang="en-GB" sz="800" b="0" u="none" baseline="0" dirty="0">
                          <a:solidFill>
                            <a:srgbClr val="002060"/>
                          </a:solidFill>
                        </a:rPr>
                        <a:t>(Run up, hop/step/jump, landing).</a:t>
                      </a:r>
                    </a:p>
                    <a:p>
                      <a:pPr marL="171450" indent="-171450" algn="l">
                        <a:buFontTx/>
                        <a:buChar char="-"/>
                      </a:pPr>
                      <a:endParaRPr lang="en-GB" sz="800" b="1" u="none" baseline="0" dirty="0">
                        <a:solidFill>
                          <a:srgbClr val="002060"/>
                        </a:solidFill>
                      </a:endParaRPr>
                    </a:p>
                    <a:p>
                      <a:pPr marL="0" indent="0" algn="l">
                        <a:buFontTx/>
                        <a:buNone/>
                      </a:pPr>
                      <a:r>
                        <a:rPr lang="en-GB" sz="800" b="1" u="sng" baseline="0" dirty="0">
                          <a:solidFill>
                            <a:schemeClr val="bg1"/>
                          </a:solidFill>
                          <a:highlight>
                            <a:srgbClr val="FF0000"/>
                          </a:highlight>
                        </a:rPr>
                        <a:t>Thinking Me</a:t>
                      </a:r>
                      <a:endParaRPr lang="en-US" sz="800" b="1" u="sng" baseline="0" dirty="0">
                        <a:solidFill>
                          <a:schemeClr val="bg1"/>
                        </a:solidFill>
                      </a:endParaRPr>
                    </a:p>
                    <a:p>
                      <a:pPr marL="171450" indent="-171450" algn="l">
                        <a:buFontTx/>
                        <a:buChar char="-"/>
                      </a:pPr>
                      <a:r>
                        <a:rPr lang="en-US" sz="800" b="1" u="none" baseline="0" dirty="0">
                          <a:solidFill>
                            <a:srgbClr val="002060"/>
                          </a:solidFill>
                        </a:rPr>
                        <a:t>Analysis &amp; Feedback: </a:t>
                      </a:r>
                      <a:r>
                        <a:rPr lang="en-US" sz="800" b="0" u="none" baseline="0" dirty="0">
                          <a:solidFill>
                            <a:srgbClr val="002060"/>
                          </a:solidFill>
                        </a:rPr>
                        <a:t>Pupils being able to analyse their own/peers performances against the professional model and feedback in a supportive and constructive manner.</a:t>
                      </a:r>
                    </a:p>
                    <a:p>
                      <a:pPr marL="171450" indent="-171450" algn="l">
                        <a:buFontTx/>
                        <a:buChar char="-"/>
                      </a:pPr>
                      <a:r>
                        <a:rPr lang="en-US" sz="800" b="1" u="none" baseline="0" dirty="0">
                          <a:solidFill>
                            <a:srgbClr val="002060"/>
                          </a:solidFill>
                        </a:rPr>
                        <a:t>ABC: </a:t>
                      </a:r>
                      <a:r>
                        <a:rPr lang="en-US" sz="800" b="0" u="none" baseline="0" dirty="0">
                          <a:solidFill>
                            <a:srgbClr val="002060"/>
                          </a:solidFill>
                        </a:rPr>
                        <a:t>Pupils are asked relevant questions about their lesson focus by the teacher (teaching points/tactics) and other pupils are asked to A, B or C their responses.</a:t>
                      </a:r>
                    </a:p>
                    <a:p>
                      <a:pPr marL="171450" indent="-171450" algn="l">
                        <a:buFontTx/>
                        <a:buChar char="-"/>
                      </a:pPr>
                      <a:r>
                        <a:rPr lang="en-US" sz="800" b="1" u="none" baseline="0" dirty="0">
                          <a:solidFill>
                            <a:srgbClr val="002060"/>
                          </a:solidFill>
                        </a:rPr>
                        <a:t>Long-term effects of exercise: </a:t>
                      </a:r>
                      <a:r>
                        <a:rPr lang="en-US" sz="800" b="0" u="none" baseline="0" dirty="0">
                          <a:solidFill>
                            <a:srgbClr val="002060"/>
                          </a:solidFill>
                        </a:rPr>
                        <a:t>Hypertrophy, cardiac output, heart rate, stroke volume and vital capacity.</a:t>
                      </a:r>
                    </a:p>
                    <a:p>
                      <a:pPr marL="171450" indent="-171450" algn="l">
                        <a:buFontTx/>
                        <a:buChar char="-"/>
                      </a:pPr>
                      <a:endParaRPr lang="en-US" sz="800" b="0" u="none" baseline="0" dirty="0">
                        <a:solidFill>
                          <a:srgbClr val="002060"/>
                        </a:solidFill>
                      </a:endParaRPr>
                    </a:p>
                    <a:p>
                      <a:pPr marL="0" indent="0" algn="l">
                        <a:buFontTx/>
                        <a:buNone/>
                      </a:pPr>
                      <a:r>
                        <a:rPr lang="en-US" sz="800" b="1" u="sng" baseline="0" dirty="0">
                          <a:solidFill>
                            <a:srgbClr val="002060"/>
                          </a:solidFill>
                          <a:highlight>
                            <a:srgbClr val="FFFF00"/>
                          </a:highlight>
                        </a:rPr>
                        <a:t>Healthy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baseline="0" dirty="0">
                          <a:solidFill>
                            <a:srgbClr val="002060"/>
                          </a:solidFill>
                        </a:rPr>
                        <a:t>Physical health in order to meet the requirements of athletics – Coordination, cardiovascular endurance, agility, balance, speed power, reaction time.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rgbClr val="002060"/>
                          </a:solidFill>
                          <a:highlight>
                            <a:srgbClr val="00FFFF"/>
                          </a:highlight>
                        </a:rPr>
                        <a:t>Social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u="none" baseline="0" dirty="0">
                          <a:solidFill>
                            <a:srgbClr val="002060"/>
                          </a:solidFill>
                        </a:rPr>
                        <a:t>This takes into account the behaviour/attitude of pupils as well as their ability to support each other and work together as a team. Also when analysing skills/tactics to each other in order to outperform another opponent in any athletic discipline.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0" u="sng" baseline="0" dirty="0">
                          <a:solidFill>
                            <a:schemeClr val="bg1"/>
                          </a:solidFill>
                          <a:highlight>
                            <a:srgbClr val="FF00FF"/>
                          </a:highlight>
                        </a:rPr>
                        <a:t>Resilient Me</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dirty="0">
                          <a:solidFill>
                            <a:schemeClr val="accent1">
                              <a:lumMod val="50000"/>
                            </a:schemeClr>
                          </a:solidFill>
                          <a:latin typeface="Blue Ridge Heavy SF" pitchFamily="34" charset="0"/>
                        </a:rPr>
                        <a:t>Doesn’t give up when skills are challenging and regroups and evaluates well when analysis is not as effective as it could be.</a:t>
                      </a: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indent="0" algn="l">
                        <a:buFontTx/>
                        <a:buNone/>
                      </a:pPr>
                      <a:r>
                        <a:rPr lang="en-GB" sz="800" b="0" u="none" baseline="0" dirty="0">
                          <a:solidFill>
                            <a:srgbClr val="002060"/>
                          </a:solidFill>
                        </a:rPr>
                        <a:t>A range of skills including:</a:t>
                      </a:r>
                    </a:p>
                    <a:p>
                      <a:pPr marL="0" indent="0" algn="l">
                        <a:buFont typeface="Arial" panose="020B0604020202020204" pitchFamily="34" charset="0"/>
                        <a:buNone/>
                      </a:pPr>
                      <a:r>
                        <a:rPr lang="en-GB" sz="800" b="1" u="none" baseline="0" dirty="0">
                          <a:solidFill>
                            <a:srgbClr val="002060"/>
                          </a:solidFill>
                        </a:rPr>
                        <a:t>Track</a:t>
                      </a:r>
                    </a:p>
                    <a:p>
                      <a:pPr marL="0" indent="0" algn="l">
                        <a:buFont typeface="Arial" panose="020B0604020202020204" pitchFamily="34" charset="0"/>
                        <a:buNone/>
                      </a:pPr>
                      <a:r>
                        <a:rPr lang="en-GB" sz="800" b="0" u="none" baseline="0" dirty="0">
                          <a:solidFill>
                            <a:srgbClr val="002060"/>
                          </a:solidFill>
                        </a:rPr>
                        <a:t>100m sprint (Speed, power &amp; reaction time)</a:t>
                      </a:r>
                    </a:p>
                    <a:p>
                      <a:pPr marL="0" indent="0" algn="l">
                        <a:buFont typeface="Arial" panose="020B0604020202020204" pitchFamily="34" charset="0"/>
                        <a:buNone/>
                      </a:pPr>
                      <a:r>
                        <a:rPr lang="en-US" sz="800" b="0" u="none" baseline="0" dirty="0">
                          <a:solidFill>
                            <a:srgbClr val="002060"/>
                          </a:solidFill>
                        </a:rPr>
                        <a:t>R</a:t>
                      </a:r>
                      <a:r>
                        <a:rPr lang="en-GB" sz="800" b="0" u="none" baseline="0" dirty="0">
                          <a:solidFill>
                            <a:srgbClr val="002060"/>
                          </a:solidFill>
                        </a:rPr>
                        <a:t>elay (Speed, coordination &amp; communication)</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1" u="none" baseline="0" dirty="0">
                          <a:solidFill>
                            <a:srgbClr val="002060"/>
                          </a:solidFill>
                        </a:rPr>
                        <a:t>Field</a:t>
                      </a:r>
                    </a:p>
                    <a:p>
                      <a:pPr marL="0" indent="0" algn="l">
                        <a:buFont typeface="Arial" panose="020B0604020202020204" pitchFamily="34" charset="0"/>
                        <a:buNone/>
                      </a:pPr>
                      <a:r>
                        <a:rPr lang="en-GB" sz="800" b="0" u="none" baseline="0" dirty="0">
                          <a:solidFill>
                            <a:srgbClr val="002060"/>
                          </a:solidFill>
                        </a:rPr>
                        <a:t>Javelin (Coordination &amp; power)</a:t>
                      </a:r>
                    </a:p>
                    <a:p>
                      <a:pPr marL="0" indent="0" algn="l">
                        <a:buFont typeface="Arial" panose="020B0604020202020204" pitchFamily="34" charset="0"/>
                        <a:buNone/>
                      </a:pPr>
                      <a:r>
                        <a:rPr lang="en-GB" sz="800" b="0" u="none" baseline="0" dirty="0">
                          <a:solidFill>
                            <a:srgbClr val="002060"/>
                          </a:solidFill>
                        </a:rPr>
                        <a:t>Discus (Coordination, power &amp; strength)</a:t>
                      </a:r>
                    </a:p>
                    <a:p>
                      <a:pPr marL="0" indent="0" algn="l">
                        <a:buFont typeface="Arial" panose="020B0604020202020204" pitchFamily="34" charset="0"/>
                        <a:buNone/>
                      </a:pPr>
                      <a:r>
                        <a:rPr lang="en-GB" sz="800" b="0" u="none" baseline="0" dirty="0">
                          <a:solidFill>
                            <a:srgbClr val="002060"/>
                          </a:solidFill>
                        </a:rPr>
                        <a:t>Triple jump (Power, coordination &amp; speed)</a:t>
                      </a:r>
                    </a:p>
                    <a:p>
                      <a:pPr marL="0" indent="0" algn="l">
                        <a:buFont typeface="Arial" panose="020B0604020202020204" pitchFamily="34" charset="0"/>
                        <a:buNone/>
                      </a:pPr>
                      <a:r>
                        <a:rPr lang="en-US" sz="800" b="0" u="none" baseline="0" dirty="0">
                          <a:solidFill>
                            <a:srgbClr val="002060"/>
                          </a:solidFill>
                        </a:rPr>
                        <a:t>L</a:t>
                      </a:r>
                      <a:r>
                        <a:rPr lang="en-GB" sz="800" b="0" u="none" baseline="0" dirty="0">
                          <a:solidFill>
                            <a:srgbClr val="002060"/>
                          </a:solidFill>
                        </a:rPr>
                        <a:t>ong Jump (Speed &amp; power)</a:t>
                      </a:r>
                    </a:p>
                    <a:p>
                      <a:pPr marL="171450" indent="-171450" algn="l">
                        <a:buFontTx/>
                        <a:buChar char="-"/>
                      </a:pPr>
                      <a:endParaRPr lang="en-GB" sz="800" b="1" u="none" baseline="0" dirty="0">
                        <a:solidFill>
                          <a:srgbClr val="002060"/>
                        </a:solidFill>
                      </a:endParaRPr>
                    </a:p>
                    <a:p>
                      <a:pPr marL="0" indent="0" algn="l">
                        <a:buFontTx/>
                        <a:buNone/>
                      </a:pPr>
                      <a:r>
                        <a:rPr lang="en-US" sz="800" b="1" u="sng" baseline="0" dirty="0">
                          <a:solidFill>
                            <a:srgbClr val="002060"/>
                          </a:solidFill>
                        </a:rPr>
                        <a:t>Analysis &amp; Feedback</a:t>
                      </a:r>
                      <a:endParaRPr lang="en-GB" sz="800" b="1" u="sng" baseline="0" dirty="0">
                        <a:solidFill>
                          <a:srgbClr val="002060"/>
                        </a:solidFill>
                      </a:endParaRPr>
                    </a:p>
                    <a:p>
                      <a:pPr marL="171450" indent="-171450" algn="l">
                        <a:buFontTx/>
                        <a:buChar char="-"/>
                      </a:pPr>
                      <a:r>
                        <a:rPr lang="en-GB" sz="800" b="1" u="none" baseline="0" dirty="0">
                          <a:solidFill>
                            <a:srgbClr val="002060"/>
                          </a:solidFill>
                        </a:rPr>
                        <a:t>Analyse and interpret data: </a:t>
                      </a:r>
                      <a:r>
                        <a:rPr lang="en-GB" sz="800" b="0" u="none" baseline="0" dirty="0">
                          <a:solidFill>
                            <a:srgbClr val="002060"/>
                          </a:solidFill>
                        </a:rPr>
                        <a:t>Normative data in comparison to personal data.</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Self-assessment and peer assessment linked to athletic performance and provide detailed feedback on how to improve.</a:t>
                      </a:r>
                    </a:p>
                    <a:p>
                      <a:pPr marL="171450" indent="-171450" algn="l">
                        <a:buFontTx/>
                        <a:buChar char="-"/>
                      </a:pPr>
                      <a:endParaRPr lang="en-US" sz="800" b="0" u="none" baseline="0" dirty="0">
                        <a:solidFill>
                          <a:srgbClr val="002060"/>
                        </a:solidFill>
                      </a:endParaRPr>
                    </a:p>
                    <a:p>
                      <a:pPr marL="171450" indent="-171450" algn="l">
                        <a:buFontTx/>
                        <a:buChar char="-"/>
                      </a:pPr>
                      <a:r>
                        <a:rPr lang="en-US" sz="800" b="0" u="none" baseline="0" dirty="0">
                          <a:solidFill>
                            <a:srgbClr val="002060"/>
                          </a:solidFill>
                        </a:rPr>
                        <a:t>Identify strengths and weaknesses in your own performance as well as others.</a:t>
                      </a:r>
                      <a:endParaRPr lang="en-GB" sz="800" b="0" u="none" baseline="0" dirty="0">
                        <a:solidFill>
                          <a:srgbClr val="002060"/>
                        </a:solidFill>
                      </a:endParaRPr>
                    </a:p>
                    <a:p>
                      <a:pPr marL="0" indent="0" algn="l">
                        <a:buFontTx/>
                        <a:buNone/>
                      </a:pPr>
                      <a:endParaRPr lang="en-GB" sz="800" b="0" u="none" baseline="0" dirty="0">
                        <a:solidFill>
                          <a:srgbClr val="002060"/>
                        </a:solidFill>
                      </a:endParaRPr>
                    </a:p>
                    <a:p>
                      <a:pPr marL="171450" indent="-171450" algn="l">
                        <a:buFontTx/>
                        <a:buChar char="-"/>
                      </a:pPr>
                      <a:r>
                        <a:rPr lang="en-GB" sz="800" b="0" u="none" baseline="0" dirty="0">
                          <a:solidFill>
                            <a:srgbClr val="002060"/>
                          </a:solidFill>
                        </a:rPr>
                        <a:t>Articulate knowledge of technique using oracy in order for your partner to understand and make progress.</a:t>
                      </a:r>
                    </a:p>
                    <a:p>
                      <a:pPr marL="171450" indent="-171450" algn="l">
                        <a:buFontTx/>
                        <a:buChar char="-"/>
                      </a:pPr>
                      <a:endParaRPr lang="en-GB" sz="800" b="0" u="none" baseline="0" dirty="0">
                        <a:solidFill>
                          <a:srgbClr val="002060"/>
                        </a:solidFill>
                      </a:endParaRPr>
                    </a:p>
                    <a:p>
                      <a:pPr marL="171450" indent="-171450" algn="l">
                        <a:buFontTx/>
                        <a:buChar char="-"/>
                      </a:pPr>
                      <a:r>
                        <a:rPr lang="en-GB" sz="800" b="0" u="none" baseline="0" dirty="0">
                          <a:solidFill>
                            <a:srgbClr val="002060"/>
                          </a:solidFill>
                        </a:rPr>
                        <a:t>Ability to analyse and safely judge the safety procedures in place for you and your partner when setting up and event – particularly throwing events which needs a safety zone and a throwing zone to ensure that no body gets hurt.</a:t>
                      </a: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171450" indent="-171450" algn="l">
                        <a:buFontTx/>
                        <a:buChar char="-"/>
                      </a:pPr>
                      <a:r>
                        <a:rPr lang="en-GB" sz="800" b="0" u="none" dirty="0">
                          <a:solidFill>
                            <a:srgbClr val="002060"/>
                          </a:solidFill>
                        </a:rPr>
                        <a:t>Describe short &amp; long term</a:t>
                      </a:r>
                      <a:r>
                        <a:rPr lang="en-GB" sz="800" b="0" u="none" baseline="0" dirty="0">
                          <a:solidFill>
                            <a:srgbClr val="002060"/>
                          </a:solidFill>
                        </a:rPr>
                        <a:t> effects of exercise on the body systems (Cardiovascular &amp; muscular.)</a:t>
                      </a:r>
                      <a:endParaRPr lang="en-GB" sz="800" b="0" u="none" dirty="0">
                        <a:solidFill>
                          <a:srgbClr val="002060"/>
                        </a:solidFill>
                      </a:endParaRPr>
                    </a:p>
                    <a:p>
                      <a:pPr marL="171450" indent="-171450" algn="l">
                        <a:buFontTx/>
                        <a:buChar char="-"/>
                      </a:pPr>
                      <a:r>
                        <a:rPr lang="en-GB" sz="800" b="0" u="none" dirty="0">
                          <a:solidFill>
                            <a:srgbClr val="002060"/>
                          </a:solidFill>
                        </a:rPr>
                        <a:t>Axes of rotation in relation to athletic performance.</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1100" b="1" u="sng" dirty="0">
                        <a:solidFill>
                          <a:srgbClr val="002060"/>
                        </a:solidFill>
                      </a:endParaRPr>
                    </a:p>
                    <a:p>
                      <a:pPr marL="0" indent="0" algn="l">
                        <a:buFont typeface="Arial" panose="020B0604020202020204" pitchFamily="34" charset="0"/>
                        <a:buNone/>
                      </a:pPr>
                      <a:endParaRPr lang="en-GB" sz="1100" b="1" u="sng" dirty="0">
                        <a:solidFill>
                          <a:srgbClr val="002060"/>
                        </a:solidFill>
                      </a:endParaRPr>
                    </a:p>
                  </a:txBody>
                  <a:tcPr/>
                </a:tc>
                <a:tc>
                  <a:txBody>
                    <a:bodyPr/>
                    <a:lstStyle/>
                    <a:p>
                      <a:pPr algn="l"/>
                      <a:r>
                        <a:rPr lang="en-GB" sz="1100" b="1" u="sng" dirty="0">
                          <a:solidFill>
                            <a:srgbClr val="002060"/>
                          </a:solidFill>
                        </a:rPr>
                        <a:t>Literacy in PE</a:t>
                      </a:r>
                    </a:p>
                    <a:p>
                      <a:pPr algn="l"/>
                      <a:endParaRPr lang="en-GB" sz="1100" b="1" u="none"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l"/>
                      <a:r>
                        <a:rPr lang="en-GB" sz="1100" b="1" u="sng" dirty="0">
                          <a:solidFill>
                            <a:srgbClr val="002060"/>
                          </a:solidFill>
                        </a:rPr>
                        <a:t>WHERE NEXT?</a:t>
                      </a:r>
                    </a:p>
                    <a:p>
                      <a:pPr algn="l"/>
                      <a:r>
                        <a:rPr lang="en-GB" sz="1100" b="0" u="none" dirty="0">
                          <a:solidFill>
                            <a:srgbClr val="002060"/>
                          </a:solidFill>
                        </a:rPr>
                        <a:t>-</a:t>
                      </a:r>
                      <a:r>
                        <a:rPr lang="en-GB" sz="1100" b="0" u="none" baseline="0" dirty="0">
                          <a:solidFill>
                            <a:srgbClr val="002060"/>
                          </a:solidFill>
                        </a:rPr>
                        <a:t> </a:t>
                      </a:r>
                      <a:r>
                        <a:rPr lang="en-GB" sz="800" b="0" u="none" baseline="0" dirty="0">
                          <a:solidFill>
                            <a:srgbClr val="002060"/>
                          </a:solidFill>
                        </a:rPr>
                        <a:t>Cambridge Nationals: Sport Studies (Level 2).</a:t>
                      </a:r>
                      <a:endParaRPr lang="en-GB" sz="800" b="0" u="none"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785104"/>
          </a:xfrm>
          <a:prstGeom prst="rect">
            <a:avLst/>
          </a:prstGeom>
          <a:noFill/>
        </p:spPr>
        <p:txBody>
          <a:bodyPr wrap="square" rtlCol="0">
            <a:spAutoFit/>
          </a:bodyPr>
          <a:lstStyle/>
          <a:p>
            <a:r>
              <a:rPr lang="en-GB" sz="1100" b="1" u="sng" dirty="0"/>
              <a:t>The bigger picture:</a:t>
            </a:r>
          </a:p>
          <a:p>
            <a:endParaRPr lang="en-GB" sz="1100" b="1" u="sng" dirty="0"/>
          </a:p>
          <a:p>
            <a:r>
              <a:rPr lang="en-GB" sz="1100" b="1" i="1" dirty="0"/>
              <a:t>Personal development opportunities </a:t>
            </a:r>
            <a:r>
              <a:rPr lang="en-GB" sz="1100" i="1" dirty="0"/>
              <a:t>– Social skills including team work, organisation and planning.</a:t>
            </a:r>
          </a:p>
          <a:p>
            <a:endParaRPr lang="en-GB" sz="1100" i="1" dirty="0"/>
          </a:p>
          <a:p>
            <a:r>
              <a:rPr lang="en-GB" sz="1100" b="1" i="1" dirty="0"/>
              <a:t>Career links </a:t>
            </a:r>
            <a:r>
              <a:rPr lang="en-GB" sz="1100" i="1" dirty="0"/>
              <a:t>– PE teacher, physiotherapist, sports journalist, outdoor education instructor, coach, professional athlete, personal trainer</a:t>
            </a:r>
          </a:p>
          <a:p>
            <a:endParaRPr lang="en-GB" sz="1100" i="1" dirty="0"/>
          </a:p>
          <a:p>
            <a:r>
              <a:rPr lang="en-GB" sz="1100" b="1" i="1" dirty="0"/>
              <a:t>RSE </a:t>
            </a:r>
            <a:r>
              <a:rPr lang="en-GB" sz="1100" i="1" dirty="0"/>
              <a:t>– ethics, compassion.</a:t>
            </a:r>
          </a:p>
        </p:txBody>
      </p:sp>
      <p:graphicFrame>
        <p:nvGraphicFramePr>
          <p:cNvPr id="7" name="Table 6">
            <a:extLst>
              <a:ext uri="{FF2B5EF4-FFF2-40B4-BE49-F238E27FC236}">
                <a16:creationId xmlns:a16="http://schemas.microsoft.com/office/drawing/2014/main" id="{514C98FF-264A-425E-B4A6-7E3B90B2817A}"/>
              </a:ext>
            </a:extLst>
          </p:cNvPr>
          <p:cNvGraphicFramePr>
            <a:graphicFrameLocks noGrp="1"/>
          </p:cNvGraphicFramePr>
          <p:nvPr>
            <p:extLst>
              <p:ext uri="{D42A27DB-BD31-4B8C-83A1-F6EECF244321}">
                <p14:modId xmlns:p14="http://schemas.microsoft.com/office/powerpoint/2010/main" val="2847268892"/>
              </p:ext>
            </p:extLst>
          </p:nvPr>
        </p:nvGraphicFramePr>
        <p:xfrm>
          <a:off x="6285219" y="3663279"/>
          <a:ext cx="3227898" cy="1584960"/>
        </p:xfrm>
        <a:graphic>
          <a:graphicData uri="http://schemas.openxmlformats.org/drawingml/2006/table">
            <a:tbl>
              <a:tblPr firstRow="1" bandRow="1">
                <a:tableStyleId>{5C22544A-7EE6-4342-B048-85BDC9FD1C3A}</a:tableStyleId>
              </a:tblPr>
              <a:tblGrid>
                <a:gridCol w="3227898">
                  <a:extLst>
                    <a:ext uri="{9D8B030D-6E8A-4147-A177-3AD203B41FA5}">
                      <a16:colId xmlns:a16="http://schemas.microsoft.com/office/drawing/2014/main" val="1822326195"/>
                    </a:ext>
                  </a:extLst>
                </a:gridCol>
              </a:tblGrid>
              <a:tr h="236679">
                <a:tc>
                  <a:txBody>
                    <a:bodyPr/>
                    <a:lstStyle/>
                    <a:p>
                      <a:pPr algn="ctr"/>
                      <a:r>
                        <a:rPr lang="en-GB" sz="1200" dirty="0"/>
                        <a:t>Components of Fitness</a:t>
                      </a:r>
                    </a:p>
                  </a:txBody>
                  <a:tcPr/>
                </a:tc>
                <a:extLst>
                  <a:ext uri="{0D108BD9-81ED-4DB2-BD59-A6C34878D82A}">
                    <a16:rowId xmlns:a16="http://schemas.microsoft.com/office/drawing/2014/main" val="1859781043"/>
                  </a:ext>
                </a:extLst>
              </a:tr>
              <a:tr h="332259">
                <a:tc>
                  <a:txBody>
                    <a:bodyPr/>
                    <a:lstStyle/>
                    <a:p>
                      <a:r>
                        <a:rPr lang="en-US" sz="800" b="1" dirty="0">
                          <a:solidFill>
                            <a:srgbClr val="002060"/>
                          </a:solidFill>
                        </a:rPr>
                        <a:t>Agility</a:t>
                      </a:r>
                      <a:r>
                        <a:rPr lang="en-US" sz="800" dirty="0">
                          <a:solidFill>
                            <a:srgbClr val="002060"/>
                          </a:solidFill>
                        </a:rPr>
                        <a:t> – How quickly you can change direction.</a:t>
                      </a:r>
                    </a:p>
                    <a:p>
                      <a:endParaRPr lang="en-US" sz="800" dirty="0">
                        <a:solidFill>
                          <a:srgbClr val="002060"/>
                        </a:solidFill>
                      </a:endParaRPr>
                    </a:p>
                    <a:p>
                      <a:r>
                        <a:rPr lang="en-US" sz="800" b="1" dirty="0">
                          <a:solidFill>
                            <a:srgbClr val="002060"/>
                          </a:solidFill>
                        </a:rPr>
                        <a:t>Coordination</a:t>
                      </a:r>
                      <a:r>
                        <a:rPr lang="en-US" sz="800" dirty="0">
                          <a:solidFill>
                            <a:srgbClr val="002060"/>
                          </a:solidFill>
                        </a:rPr>
                        <a:t> – The ability to use more than one body part at the same time.</a:t>
                      </a:r>
                    </a:p>
                    <a:p>
                      <a:endParaRPr lang="en-US" sz="800" dirty="0">
                        <a:solidFill>
                          <a:srgbClr val="002060"/>
                        </a:solidFill>
                      </a:endParaRPr>
                    </a:p>
                    <a:p>
                      <a:r>
                        <a:rPr lang="en-US" sz="800" b="1" dirty="0">
                          <a:solidFill>
                            <a:srgbClr val="002060"/>
                          </a:solidFill>
                        </a:rPr>
                        <a:t>Speed </a:t>
                      </a:r>
                      <a:r>
                        <a:rPr lang="en-US" sz="800" dirty="0">
                          <a:solidFill>
                            <a:srgbClr val="002060"/>
                          </a:solidFill>
                        </a:rPr>
                        <a:t>– The time taken to cover a distance.</a:t>
                      </a:r>
                    </a:p>
                    <a:p>
                      <a:endParaRPr lang="en-US" sz="800" dirty="0">
                        <a:solidFill>
                          <a:srgbClr val="002060"/>
                        </a:solidFill>
                      </a:endParaRPr>
                    </a:p>
                    <a:p>
                      <a:r>
                        <a:rPr lang="en-US" sz="800" b="1" dirty="0">
                          <a:solidFill>
                            <a:srgbClr val="002060"/>
                          </a:solidFill>
                        </a:rPr>
                        <a:t>Power</a:t>
                      </a:r>
                      <a:r>
                        <a:rPr lang="en-US" sz="800" dirty="0">
                          <a:solidFill>
                            <a:srgbClr val="002060"/>
                          </a:solidFill>
                        </a:rPr>
                        <a:t> – Using speed quickly (Strength x speed).</a:t>
                      </a:r>
                    </a:p>
                    <a:p>
                      <a:endParaRPr lang="en-US" sz="800" dirty="0">
                        <a:solidFill>
                          <a:srgbClr val="002060"/>
                        </a:solidFill>
                      </a:endParaRPr>
                    </a:p>
                    <a:p>
                      <a:r>
                        <a:rPr lang="en-US" sz="800" b="1" dirty="0">
                          <a:solidFill>
                            <a:srgbClr val="002060"/>
                          </a:solidFill>
                        </a:rPr>
                        <a:t>Reaction Time </a:t>
                      </a:r>
                      <a:r>
                        <a:rPr lang="en-US" sz="800" dirty="0">
                          <a:solidFill>
                            <a:srgbClr val="002060"/>
                          </a:solidFill>
                        </a:rPr>
                        <a:t>– The time it takes to respond to a stimulus.</a:t>
                      </a:r>
                    </a:p>
                  </a:txBody>
                  <a:tcPr/>
                </a:tc>
                <a:extLst>
                  <a:ext uri="{0D108BD9-81ED-4DB2-BD59-A6C34878D82A}">
                    <a16:rowId xmlns:a16="http://schemas.microsoft.com/office/drawing/2014/main" val="384077203"/>
                  </a:ext>
                </a:extLst>
              </a:tr>
            </a:tbl>
          </a:graphicData>
        </a:graphic>
      </p:graphicFrame>
      <p:pic>
        <p:nvPicPr>
          <p:cNvPr id="9" name="Picture 8">
            <a:extLst>
              <a:ext uri="{FF2B5EF4-FFF2-40B4-BE49-F238E27FC236}">
                <a16:creationId xmlns:a16="http://schemas.microsoft.com/office/drawing/2014/main" id="{8ACDCC9E-EDB6-4290-9987-838B1FB3E7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36839" y="5259815"/>
            <a:ext cx="2231440" cy="1255185"/>
          </a:xfrm>
          <a:prstGeom prst="rect">
            <a:avLst/>
          </a:prstGeom>
        </p:spPr>
      </p:pic>
      <p:graphicFrame>
        <p:nvGraphicFramePr>
          <p:cNvPr id="10" name="Table 9">
            <a:extLst>
              <a:ext uri="{FF2B5EF4-FFF2-40B4-BE49-F238E27FC236}">
                <a16:creationId xmlns:a16="http://schemas.microsoft.com/office/drawing/2014/main" id="{77FDA34B-13D3-4344-A160-F4AFCA0FE8AA}"/>
              </a:ext>
            </a:extLst>
          </p:cNvPr>
          <p:cNvGraphicFramePr>
            <a:graphicFrameLocks noGrp="1"/>
          </p:cNvGraphicFramePr>
          <p:nvPr>
            <p:extLst>
              <p:ext uri="{D42A27DB-BD31-4B8C-83A1-F6EECF244321}">
                <p14:modId xmlns:p14="http://schemas.microsoft.com/office/powerpoint/2010/main" val="2272630306"/>
              </p:ext>
            </p:extLst>
          </p:nvPr>
        </p:nvGraphicFramePr>
        <p:xfrm>
          <a:off x="6285219" y="5377826"/>
          <a:ext cx="3227898" cy="1173480"/>
        </p:xfrm>
        <a:graphic>
          <a:graphicData uri="http://schemas.openxmlformats.org/drawingml/2006/table">
            <a:tbl>
              <a:tblPr firstRow="1" bandRow="1">
                <a:tableStyleId>{5C22544A-7EE6-4342-B048-85BDC9FD1C3A}</a:tableStyleId>
              </a:tblPr>
              <a:tblGrid>
                <a:gridCol w="1613949">
                  <a:extLst>
                    <a:ext uri="{9D8B030D-6E8A-4147-A177-3AD203B41FA5}">
                      <a16:colId xmlns:a16="http://schemas.microsoft.com/office/drawing/2014/main" val="1375040543"/>
                    </a:ext>
                  </a:extLst>
                </a:gridCol>
                <a:gridCol w="1613949">
                  <a:extLst>
                    <a:ext uri="{9D8B030D-6E8A-4147-A177-3AD203B41FA5}">
                      <a16:colId xmlns:a16="http://schemas.microsoft.com/office/drawing/2014/main" val="2935801440"/>
                    </a:ext>
                  </a:extLst>
                </a:gridCol>
              </a:tblGrid>
              <a:tr h="174710">
                <a:tc gridSpan="2">
                  <a:txBody>
                    <a:bodyPr/>
                    <a:lstStyle/>
                    <a:p>
                      <a:pPr algn="ctr"/>
                      <a:r>
                        <a:rPr lang="en-GB" sz="800" dirty="0"/>
                        <a:t>Word-rich Focus: Summer Term 1 &amp; 2</a:t>
                      </a:r>
                    </a:p>
                    <a:p>
                      <a:pPr algn="ctr"/>
                      <a:r>
                        <a:rPr lang="en-GB" sz="800" dirty="0"/>
                        <a:t>Long-term Effects of Exercise</a:t>
                      </a:r>
                    </a:p>
                  </a:txBody>
                  <a:tcPr/>
                </a:tc>
                <a:tc hMerge="1">
                  <a:txBody>
                    <a:bodyPr/>
                    <a:lstStyle/>
                    <a:p>
                      <a:endParaRPr lang="en-GB" dirty="0"/>
                    </a:p>
                  </a:txBody>
                  <a:tcPr/>
                </a:tc>
                <a:extLst>
                  <a:ext uri="{0D108BD9-81ED-4DB2-BD59-A6C34878D82A}">
                    <a16:rowId xmlns:a16="http://schemas.microsoft.com/office/drawing/2014/main" val="283568755"/>
                  </a:ext>
                </a:extLst>
              </a:tr>
              <a:tr h="646846">
                <a:tc>
                  <a:txBody>
                    <a:bodyPr/>
                    <a:lstStyle/>
                    <a:p>
                      <a:r>
                        <a:rPr lang="en-US" sz="700" b="1" dirty="0">
                          <a:solidFill>
                            <a:srgbClr val="002060"/>
                          </a:solidFill>
                        </a:rPr>
                        <a:t>Hypertrophy </a:t>
                      </a:r>
                      <a:r>
                        <a:rPr lang="en-US" sz="700" dirty="0">
                          <a:solidFill>
                            <a:srgbClr val="002060"/>
                          </a:solidFill>
                        </a:rPr>
                        <a:t>– An increase in size and strength of muscle tissue from exercise.</a:t>
                      </a:r>
                    </a:p>
                    <a:p>
                      <a:endParaRPr lang="en-US" sz="700" dirty="0">
                        <a:solidFill>
                          <a:srgbClr val="002060"/>
                        </a:solidFill>
                      </a:endParaRPr>
                    </a:p>
                    <a:p>
                      <a:r>
                        <a:rPr lang="en-US" sz="700" b="1" dirty="0">
                          <a:solidFill>
                            <a:srgbClr val="002060"/>
                          </a:solidFill>
                        </a:rPr>
                        <a:t>Cardiac Output </a:t>
                      </a:r>
                      <a:r>
                        <a:rPr lang="en-US" sz="700" dirty="0">
                          <a:solidFill>
                            <a:srgbClr val="002060"/>
                          </a:solidFill>
                        </a:rPr>
                        <a:t>– Amount of blood pumped out the heart in one minute increases.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dirty="0">
                          <a:solidFill>
                            <a:srgbClr val="002060"/>
                          </a:solidFill>
                        </a:rPr>
                        <a:t>Heart rate </a:t>
                      </a:r>
                      <a:r>
                        <a:rPr lang="en-US" sz="700" dirty="0">
                          <a:solidFill>
                            <a:srgbClr val="002060"/>
                          </a:solidFill>
                        </a:rPr>
                        <a:t>– The amount of blood that leaves the heart in one beat decreases.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700" b="1"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700" b="1" dirty="0">
                          <a:solidFill>
                            <a:srgbClr val="002060"/>
                          </a:solidFill>
                        </a:rPr>
                        <a:t>Stroke volume </a:t>
                      </a:r>
                      <a:r>
                        <a:rPr lang="en-US" sz="700" dirty="0">
                          <a:solidFill>
                            <a:srgbClr val="002060"/>
                          </a:solidFill>
                        </a:rPr>
                        <a:t>– The amount of blood that pumps out the heart with every beat increases.</a:t>
                      </a:r>
                    </a:p>
                  </a:txBody>
                  <a:tcPr/>
                </a:tc>
                <a:extLst>
                  <a:ext uri="{0D108BD9-81ED-4DB2-BD59-A6C34878D82A}">
                    <a16:rowId xmlns:a16="http://schemas.microsoft.com/office/drawing/2014/main" val="789593083"/>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849657" y="-22349"/>
            <a:ext cx="451405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9 Athletics: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934500" cy="1338828"/>
          </a:xfrm>
          <a:prstGeom prst="rect">
            <a:avLst/>
          </a:prstGeom>
          <a:solidFill>
            <a:schemeClr val="accent5">
              <a:lumMod val="20000"/>
              <a:lumOff val="80000"/>
            </a:schemeClr>
          </a:solidFill>
          <a:ln w="3175">
            <a:noFill/>
          </a:ln>
        </p:spPr>
        <p:txBody>
          <a:bodyPr wrap="square" rtlCol="0">
            <a:spAutoFit/>
          </a:bodyPr>
          <a:lstStyle/>
          <a:p>
            <a:r>
              <a:rPr lang="en-US" sz="900" b="1" dirty="0"/>
              <a:t>M</a:t>
            </a:r>
            <a:r>
              <a:rPr lang="en-GB" sz="900" b="1" dirty="0"/>
              <a:t>APs </a:t>
            </a:r>
            <a:r>
              <a:rPr lang="en-GB" sz="900" dirty="0"/>
              <a:t>– Pupils will be assessed at the end of each topic via the Me in PE assessment model:</a:t>
            </a:r>
          </a:p>
          <a:p>
            <a:pPr marL="171450" indent="-171450">
              <a:buFontTx/>
              <a:buChar char="-"/>
            </a:pPr>
            <a:r>
              <a:rPr lang="en-GB" sz="900" b="1" dirty="0">
                <a:solidFill>
                  <a:srgbClr val="002060"/>
                </a:solidFill>
              </a:rPr>
              <a:t>Physical Me: </a:t>
            </a:r>
            <a:r>
              <a:rPr lang="en-GB" sz="900" dirty="0">
                <a:solidFill>
                  <a:srgbClr val="002060"/>
                </a:solidFill>
              </a:rPr>
              <a:t>Skills and application of these into a competitive situation.</a:t>
            </a:r>
          </a:p>
          <a:p>
            <a:pPr marL="171450" indent="-171450">
              <a:buFontTx/>
              <a:buChar char="-"/>
            </a:pPr>
            <a:r>
              <a:rPr lang="en-GB" sz="900" b="1" dirty="0">
                <a:solidFill>
                  <a:srgbClr val="002060"/>
                </a:solidFill>
              </a:rPr>
              <a:t>Thinking Me: </a:t>
            </a:r>
            <a:r>
              <a:rPr lang="en-GB" sz="900" dirty="0">
                <a:solidFill>
                  <a:srgbClr val="002060"/>
                </a:solidFill>
              </a:rPr>
              <a:t>ABC/Long-term effects of exercise on the cardio-respiratory system.</a:t>
            </a:r>
          </a:p>
          <a:p>
            <a:pPr marL="171450" indent="-171450">
              <a:buFontTx/>
              <a:buChar char="-"/>
            </a:pPr>
            <a:r>
              <a:rPr lang="en-GB" sz="900" b="1" dirty="0">
                <a:solidFill>
                  <a:srgbClr val="002060"/>
                </a:solidFill>
              </a:rPr>
              <a:t>Healthy Me: </a:t>
            </a:r>
            <a:r>
              <a:rPr lang="en-GB" sz="900" dirty="0">
                <a:solidFill>
                  <a:srgbClr val="002060"/>
                </a:solidFill>
              </a:rPr>
              <a:t>Physical attributes that are relevant to the activity.</a:t>
            </a:r>
          </a:p>
          <a:p>
            <a:pPr marL="171450" indent="-171450">
              <a:buFontTx/>
              <a:buChar char="-"/>
            </a:pPr>
            <a:r>
              <a:rPr lang="en-GB" sz="900" b="1" dirty="0">
                <a:solidFill>
                  <a:srgbClr val="002060"/>
                </a:solidFill>
              </a:rPr>
              <a:t>Social Me: </a:t>
            </a:r>
            <a:r>
              <a:rPr lang="en-GB" sz="900" dirty="0">
                <a:solidFill>
                  <a:srgbClr val="002060"/>
                </a:solidFill>
              </a:rPr>
              <a:t>Behaviour, attitudes and support towards other pupils.</a:t>
            </a:r>
          </a:p>
          <a:p>
            <a:pPr marL="171450" indent="-171450">
              <a:buFontTx/>
              <a:buChar char="-"/>
            </a:pPr>
            <a:r>
              <a:rPr lang="en-GB" sz="900" b="1" dirty="0">
                <a:solidFill>
                  <a:srgbClr val="002060"/>
                </a:solidFill>
              </a:rPr>
              <a:t>Resilient Me: </a:t>
            </a:r>
            <a:r>
              <a:rPr lang="en-GB" sz="900" dirty="0">
                <a:solidFill>
                  <a:srgbClr val="002060"/>
                </a:solidFill>
              </a:rPr>
              <a:t>Never giving up despite the challenge of the task that is presented to pupils.</a:t>
            </a:r>
          </a:p>
          <a:p>
            <a:endParaRPr lang="en-US" sz="900" dirty="0"/>
          </a:p>
          <a:p>
            <a:r>
              <a:rPr lang="en-US" sz="900" b="1" dirty="0"/>
              <a:t>S</a:t>
            </a:r>
            <a:r>
              <a:rPr lang="en-GB" sz="900" b="1" dirty="0"/>
              <a:t>ummative assessment (Me in PE) </a:t>
            </a:r>
            <a:r>
              <a:rPr lang="en-GB" sz="900" dirty="0"/>
              <a:t>– The knowledge from this unit will be tested as part of a 1 hour P2S practical assessment at the end of the allocated half term focusing on Physical Me, Thinking Me, Healthy Me, Social Me and Resilient Me. The Me in PE assessment will be completed by the class teacher and distributed to pupils once the marks have been finalised so pupils can be informed which of the 5 areas they are performing well in and which areas they need to work further on.</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3658646423"/>
              </p:ext>
            </p:extLst>
          </p:nvPr>
        </p:nvGraphicFramePr>
        <p:xfrm>
          <a:off x="139435" y="1893068"/>
          <a:ext cx="11934500" cy="4771021"/>
        </p:xfrm>
        <a:graphic>
          <a:graphicData uri="http://schemas.openxmlformats.org/drawingml/2006/table">
            <a:tbl>
              <a:tblPr firstRow="1" bandRow="1">
                <a:tableStyleId>{69CF1AB2-1976-4502-BF36-3FF5EA218861}</a:tableStyleId>
              </a:tblPr>
              <a:tblGrid>
                <a:gridCol w="2155352">
                  <a:extLst>
                    <a:ext uri="{9D8B030D-6E8A-4147-A177-3AD203B41FA5}">
                      <a16:colId xmlns:a16="http://schemas.microsoft.com/office/drawing/2014/main" val="26545288"/>
                    </a:ext>
                  </a:extLst>
                </a:gridCol>
                <a:gridCol w="2306972">
                  <a:extLst>
                    <a:ext uri="{9D8B030D-6E8A-4147-A177-3AD203B41FA5}">
                      <a16:colId xmlns:a16="http://schemas.microsoft.com/office/drawing/2014/main" val="3735789182"/>
                    </a:ext>
                  </a:extLst>
                </a:gridCol>
                <a:gridCol w="2449585">
                  <a:extLst>
                    <a:ext uri="{9D8B030D-6E8A-4147-A177-3AD203B41FA5}">
                      <a16:colId xmlns:a16="http://schemas.microsoft.com/office/drawing/2014/main" val="3033360634"/>
                    </a:ext>
                  </a:extLst>
                </a:gridCol>
                <a:gridCol w="2635691">
                  <a:extLst>
                    <a:ext uri="{9D8B030D-6E8A-4147-A177-3AD203B41FA5}">
                      <a16:colId xmlns:a16="http://schemas.microsoft.com/office/drawing/2014/main" val="2709544202"/>
                    </a:ext>
                  </a:extLst>
                </a:gridCol>
                <a:gridCol w="2386900">
                  <a:extLst>
                    <a:ext uri="{9D8B030D-6E8A-4147-A177-3AD203B41FA5}">
                      <a16:colId xmlns:a16="http://schemas.microsoft.com/office/drawing/2014/main" val="3999962866"/>
                    </a:ext>
                  </a:extLst>
                </a:gridCol>
              </a:tblGrid>
              <a:tr h="262707">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a:t>
                      </a:r>
                      <a:endParaRPr lang="en-GB" sz="1100" b="1" dirty="0">
                        <a:solidFill>
                          <a:schemeClr val="tx1"/>
                        </a:solidFill>
                      </a:endParaRPr>
                    </a:p>
                  </a:txBody>
                  <a:tcPr/>
                </a:tc>
                <a:tc>
                  <a:txBody>
                    <a:bodyPr/>
                    <a:lstStyle/>
                    <a:p>
                      <a:pPr algn="ctr"/>
                      <a:r>
                        <a:rPr lang="en-US" sz="1100" b="1" dirty="0">
                          <a:solidFill>
                            <a:schemeClr val="tx1"/>
                          </a:solidFill>
                        </a:rPr>
                        <a:t>Mastering</a:t>
                      </a:r>
                      <a:endParaRPr lang="en-GB" sz="1100" b="1" dirty="0">
                        <a:solidFill>
                          <a:schemeClr val="tx1"/>
                        </a:solidFill>
                      </a:endParaRPr>
                    </a:p>
                  </a:txBody>
                  <a:tcPr/>
                </a:tc>
                <a:tc>
                  <a:txBody>
                    <a:bodyPr/>
                    <a:lstStyle/>
                    <a:p>
                      <a:pPr algn="ctr"/>
                      <a:r>
                        <a:rPr lang="en-US" sz="1100" b="1" dirty="0">
                          <a:solidFill>
                            <a:schemeClr val="tx1"/>
                          </a:solidFill>
                        </a:rPr>
                        <a:t>Excelling</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r>
                        <a:rPr lang="en-US" sz="700" b="1" i="1" dirty="0">
                          <a:solidFill>
                            <a:schemeClr val="tx1"/>
                          </a:solidFill>
                        </a:rPr>
                        <a:t>Pupils display basic levels of  athletic ability and adequate run/jump/throw technique is shown on a very inconsistent basis with little to no tactical awareness. Pupils articulation of analysis and feedback is very limited and requires a lot of support, physical health in relation to the activity is very limited, social skills are poor and resilience may be lacking:</a:t>
                      </a:r>
                    </a:p>
                    <a:p>
                      <a:endParaRPr lang="en-US" sz="700" dirty="0">
                        <a:solidFill>
                          <a:schemeClr val="tx1"/>
                        </a:solidFill>
                      </a:endParaRPr>
                    </a:p>
                    <a:p>
                      <a:pPr marL="171450" indent="-171450">
                        <a:buFontTx/>
                        <a:buChar char="-"/>
                      </a:pPr>
                      <a:r>
                        <a:rPr lang="en-US" sz="700" dirty="0">
                          <a:solidFill>
                            <a:schemeClr val="tx1"/>
                          </a:solidFill>
                        </a:rPr>
                        <a:t>Able to perform run/jump/throw technique with very limited levels of coordination, speed, balance, power, reaction time, strength and agility.</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Tactical awareness is very limited (Speeding up, angle of release from a throw, stride length for a jump etc.)</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Lacks fluidity in their movement.</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Articulation is very limited when explaining teaching points and how they are applied into a performance.</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Analysis is limited and needs constant support when observing a peer. Feedback requires structure and prompting.</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Very limited knowledge of long-term effects of exercise on the C-R system.</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Very limited speed, power, agility, reaction time and coordination.</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Social skills are very limited as well as communication between peers.</a:t>
                      </a:r>
                    </a:p>
                    <a:p>
                      <a:pPr marL="171450" indent="-171450">
                        <a:buFontTx/>
                        <a:buChar char="-"/>
                      </a:pPr>
                      <a:endParaRPr lang="en-US" sz="700" dirty="0">
                        <a:solidFill>
                          <a:schemeClr val="tx1"/>
                        </a:solidFill>
                      </a:endParaRPr>
                    </a:p>
                    <a:p>
                      <a:pPr marL="171450" indent="-171450">
                        <a:buFontTx/>
                        <a:buChar char="-"/>
                      </a:pPr>
                      <a:r>
                        <a:rPr lang="en-US" sz="700" dirty="0">
                          <a:solidFill>
                            <a:schemeClr val="tx1"/>
                          </a:solidFill>
                        </a:rPr>
                        <a:t>Unwilling to persist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developing levels of athletics ability run/jump/throw technique is shown on an inconsistent basis with some tactical awareness. Pupils articulation of analysis and feedback is fairly limited and requires some support, physical health in relation to the activity is average, social skills are developing and resilience is inconsistent: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b="1" i="1"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Able to perform run/jump/throw technique with limited levels of coordination and agility.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700" dirty="0">
                        <a:solidFill>
                          <a:schemeClr val="tx1"/>
                        </a:solidFill>
                      </a:endParaRPr>
                    </a:p>
                    <a:p>
                      <a:pPr marL="171450" indent="-171450">
                        <a:buFontTx/>
                        <a:buChar char="-"/>
                      </a:pPr>
                      <a:r>
                        <a:rPr lang="en-US" sz="700" dirty="0">
                          <a:solidFill>
                            <a:schemeClr val="tx1"/>
                          </a:solidFill>
                        </a:rPr>
                        <a:t>Tactical awareness is limited (Speeding up, angle of release from a throw, stride length for a jump etc.)</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Fluidity in their movement is inconsistent.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Articulation is limited when explaining teaching points and how they are applied into a drill/game. Sometimes uses relevant terminology and tier 3 words.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is fairly limited and needs a little support when observing a peer. Feedback requires prompting.</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Limited knowledge of long-term effects of exercise on the C-R system.</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Limited speed, power, agility, reaction time and coordination.</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Social skills are inconsistent as well as communication between peers which can sometimes be limited.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b="0" i="0" dirty="0">
                          <a:solidFill>
                            <a:schemeClr val="tx1"/>
                          </a:solidFill>
                        </a:rPr>
                        <a:t>Gives up occasionally when faced with difficult challenges.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adequate athletic ability which is fairly clear to see as well as good tactical awareness. Pupils articulation of analysis and feedback is good, physical health in relation to the activity is well developed, social skills are developed displaying levels of confidence, and resilience is clear:</a:t>
                      </a:r>
                    </a:p>
                    <a:p>
                      <a:endParaRPr lang="en-US" sz="700" b="0" i="0" dirty="0">
                        <a:solidFill>
                          <a:schemeClr val="tx1"/>
                        </a:solidFill>
                      </a:endParaRPr>
                    </a:p>
                    <a:p>
                      <a:pPr marL="171450" indent="-171450">
                        <a:buFontTx/>
                        <a:buChar char="-"/>
                      </a:pPr>
                      <a:r>
                        <a:rPr lang="en-US" sz="700" b="0" i="0" dirty="0">
                          <a:solidFill>
                            <a:schemeClr val="tx1"/>
                          </a:solidFill>
                        </a:rPr>
                        <a:t>Performs all relevant events from the scheme of learning with accuracy, precision, coordination and agility.</a:t>
                      </a:r>
                    </a:p>
                    <a:p>
                      <a:pPr marL="0" indent="0">
                        <a:buFontTx/>
                        <a:buNone/>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good (Speeding up, angle of release from a throw, stride length for a jump etc.)</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700" b="0" i="0" dirty="0">
                        <a:solidFill>
                          <a:schemeClr val="tx1"/>
                        </a:solidFill>
                      </a:endParaRPr>
                    </a:p>
                    <a:p>
                      <a:pPr marL="171450" indent="-171450">
                        <a:buFontTx/>
                        <a:buChar char="-"/>
                      </a:pPr>
                      <a:r>
                        <a:rPr lang="en-US" sz="700" b="0" i="0" dirty="0">
                          <a:solidFill>
                            <a:schemeClr val="tx1"/>
                          </a:solidFill>
                        </a:rPr>
                        <a:t>Fluidity in movement is consistent in most events.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Articulation of skills and performance is good. Pupils are able to link the relevant terminology and tier 3 words into sentences without much support from the teacher/peers.</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of performance is good and require support occasionally when observing a peer. Feedback is fairly detailed and informative.</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Good knowledge of the long-term effects of exercise linking it to performance in athletics.</a:t>
                      </a:r>
                    </a:p>
                    <a:p>
                      <a:pPr marL="0" indent="0">
                        <a:buFontTx/>
                        <a:buNone/>
                      </a:pPr>
                      <a:endParaRPr lang="en-US" sz="700" b="0" i="0" dirty="0">
                        <a:solidFill>
                          <a:schemeClr val="tx1"/>
                        </a:solidFill>
                      </a:endParaRPr>
                    </a:p>
                    <a:p>
                      <a:pPr marL="171450" indent="-171450">
                        <a:buFontTx/>
                        <a:buChar char="-"/>
                      </a:pPr>
                      <a:r>
                        <a:rPr lang="en-US" sz="700" b="0" i="0" dirty="0">
                          <a:solidFill>
                            <a:schemeClr val="tx1"/>
                          </a:solidFill>
                        </a:rPr>
                        <a:t>Secure levels of speed, power, agility, reaction time and coordination.</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with good communication between their peers that often requires little to no support from the teacher.</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Rarely gives up when faced with a difficult challenge and persists with the task at hand.</a:t>
                      </a:r>
                    </a:p>
                    <a:p>
                      <a:endParaRPr lang="en-GB" sz="7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consistent effective athletic ability at all times. A tactical approach is adopted during every event. Pupils articulation of analysis and feedback is clear, concise and developed, physical health in relation to the activity is elite, social skills are confident and supportive, and pupils enjoy difficult challenges:</a:t>
                      </a:r>
                    </a:p>
                    <a:p>
                      <a:endParaRPr lang="en-US" sz="700" b="0" i="0" dirty="0">
                        <a:solidFill>
                          <a:schemeClr val="tx1"/>
                        </a:solidFill>
                      </a:endParaRPr>
                    </a:p>
                    <a:p>
                      <a:pPr marL="171450" indent="-171450">
                        <a:buFontTx/>
                        <a:buChar char="-"/>
                      </a:pPr>
                      <a:r>
                        <a:rPr lang="en-US" sz="700" b="0" i="0" dirty="0">
                          <a:solidFill>
                            <a:schemeClr val="tx1"/>
                          </a:solidFill>
                        </a:rPr>
                        <a:t>Performs all relevant events from the scheme of learning, as well as advanced skills with accuracy, precision, coordination and agility.</a:t>
                      </a:r>
                    </a:p>
                    <a:p>
                      <a:pPr marL="0" indent="0">
                        <a:buFontTx/>
                        <a:buNone/>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excellent (Speeding up, angle of release from a throw, stride length for a jump etc.)</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Fluidity in movement is clear in all events.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Articulation of skills and performance is clear, concise and developed. Pupils are able to link the relevant terminology and tier 3 words into sentences.</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of performance is excellent and is done independently. Feedback is constructive and structured.</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Excellent knowledge of the long-term effects of exercise and the effects athletics can have on this.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Elite levels of speed, power, agility, reaction time and coordination.</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Never gives up when faced with a difficult challenge and enjoys these circumstances.</a:t>
                      </a:r>
                    </a:p>
                    <a:p>
                      <a:endParaRPr lang="en-US" sz="700" b="0" i="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700" b="1" i="1" dirty="0">
                          <a:solidFill>
                            <a:schemeClr val="tx1"/>
                          </a:solidFill>
                        </a:rPr>
                        <a:t>Pupils display elite-level performance/technique in athletics at all times. A tactical approach is coached to peers. Pupils articulation of analysis and feedback is constructive, physical health in relation to the activity is elite, social skills are confident and supportive, and pupils focus on difficult challenges:</a:t>
                      </a:r>
                    </a:p>
                    <a:p>
                      <a:endParaRPr lang="en-US" sz="700" b="0" i="0" dirty="0">
                        <a:solidFill>
                          <a:schemeClr val="tx1"/>
                        </a:solidFill>
                      </a:endParaRPr>
                    </a:p>
                    <a:p>
                      <a:pPr marL="171450" indent="-171450">
                        <a:buFontTx/>
                        <a:buChar char="-"/>
                      </a:pPr>
                      <a:r>
                        <a:rPr lang="en-US" sz="700" b="0" i="0" dirty="0">
                          <a:solidFill>
                            <a:schemeClr val="tx1"/>
                          </a:solidFill>
                        </a:rPr>
                        <a:t>Performs all relevant shots from the scheme of learning, as well as advanced skills with accuracy, precision, coordination and agility.</a:t>
                      </a:r>
                    </a:p>
                    <a:p>
                      <a:pPr marL="0" indent="0">
                        <a:buFontTx/>
                        <a:buNone/>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Tactical awareness is excellent (Speeding up, angle of release from a throw, stride length for a jump etc.)</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Fluidity in movement is clear and smooth in all events.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Articulation of skills and performance is clear, concise and developed. Pupils are able to link the relevant terminology and tier 3 words into sentences and coach</a:t>
                      </a:r>
                    </a:p>
                    <a:p>
                      <a:pPr marL="171450" indent="-171450">
                        <a:buFontTx/>
                        <a:buChar char="-"/>
                      </a:pPr>
                      <a:endParaRPr lang="en-US" sz="7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700" dirty="0">
                          <a:solidFill>
                            <a:schemeClr val="tx1"/>
                          </a:solidFill>
                        </a:rPr>
                        <a:t>Analysis of performance is excellent and is done independently. Feedback is constructive and structured as well as supportive.</a:t>
                      </a:r>
                      <a:endParaRPr lang="en-US" sz="700" b="0" i="0" dirty="0">
                        <a:solidFill>
                          <a:schemeClr val="tx1"/>
                        </a:solidFill>
                      </a:endParaRP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Excellent knowledge of the long-term effects of exercise and the effects tennis can have on this.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Elite levels of speed, power, agility, reaction time and coordination.</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Displays confidence in their social skills and can lead small groups during drills.</a:t>
                      </a:r>
                    </a:p>
                    <a:p>
                      <a:pPr marL="171450" indent="-171450">
                        <a:buFontTx/>
                        <a:buChar char="-"/>
                      </a:pPr>
                      <a:endParaRPr lang="en-US" sz="700" b="0" i="0" dirty="0">
                        <a:solidFill>
                          <a:schemeClr val="tx1"/>
                        </a:solidFill>
                      </a:endParaRPr>
                    </a:p>
                    <a:p>
                      <a:pPr marL="171450" indent="-171450">
                        <a:buFontTx/>
                        <a:buChar char="-"/>
                      </a:pPr>
                      <a:r>
                        <a:rPr lang="en-US" sz="700" b="0" i="0" dirty="0">
                          <a:solidFill>
                            <a:schemeClr val="tx1"/>
                          </a:solidFill>
                        </a:rPr>
                        <a:t>Never gives up when faced with a difficult challenge and enjoys these circumstances.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703</TotalTime>
  <Words>2166</Words>
  <Application>Microsoft Office PowerPoint</Application>
  <PresentationFormat>Widescreen</PresentationFormat>
  <Paragraphs>207</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Blue Ridge Heavy SF</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63</cp:revision>
  <cp:lastPrinted>2020-02-24T07:40:48Z</cp:lastPrinted>
  <dcterms:created xsi:type="dcterms:W3CDTF">2019-12-19T05:38:14Z</dcterms:created>
  <dcterms:modified xsi:type="dcterms:W3CDTF">2022-06-20T09:32:30Z</dcterms:modified>
</cp:coreProperties>
</file>