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1"/>
  </p:sldMasterIdLst>
  <p:notesMasterIdLst>
    <p:notesMasterId r:id="rId4"/>
  </p:notesMasterIdLst>
  <p:sldIdLst>
    <p:sldId id="260" r:id="rId2"/>
    <p:sldId id="262" r:id="rId3"/>
  </p:sldIdLst>
  <p:sldSz cx="12192000" cy="6858000"/>
  <p:notesSz cx="6797675" cy="9926638"/>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38" autoAdjust="0"/>
    <p:restoredTop sz="94660"/>
  </p:normalViewPr>
  <p:slideViewPr>
    <p:cSldViewPr snapToGrid="0">
      <p:cViewPr varScale="1">
        <p:scale>
          <a:sx n="75" d="100"/>
          <a:sy n="75" d="100"/>
        </p:scale>
        <p:origin x="75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400" cy="496888"/>
          </a:xfrm>
          <a:prstGeom prst="rect">
            <a:avLst/>
          </a:prstGeom>
        </p:spPr>
        <p:txBody>
          <a:bodyPr vert="horz" lIns="91440" tIns="45720" rIns="91440" bIns="45720" rtlCol="0"/>
          <a:lstStyle>
            <a:lvl1pPr algn="l">
              <a:defRPr sz="1200"/>
            </a:lvl1pPr>
          </a:lstStyle>
          <a:p>
            <a:endParaRPr lang="en-GB"/>
          </a:p>
        </p:txBody>
      </p:sp>
      <p:sp>
        <p:nvSpPr>
          <p:cNvPr id="3" name="Date Placeholder 2"/>
          <p:cNvSpPr>
            <a:spLocks noGrp="1"/>
          </p:cNvSpPr>
          <p:nvPr>
            <p:ph type="dt" idx="1"/>
          </p:nvPr>
        </p:nvSpPr>
        <p:spPr>
          <a:xfrm>
            <a:off x="3849688" y="0"/>
            <a:ext cx="2946400" cy="496888"/>
          </a:xfrm>
          <a:prstGeom prst="rect">
            <a:avLst/>
          </a:prstGeom>
        </p:spPr>
        <p:txBody>
          <a:bodyPr vert="horz" lIns="91440" tIns="45720" rIns="91440" bIns="45720" rtlCol="0"/>
          <a:lstStyle>
            <a:lvl1pPr algn="r">
              <a:defRPr sz="1200"/>
            </a:lvl1pPr>
          </a:lstStyle>
          <a:p>
            <a:fld id="{C3CA919D-855E-45F8-9D7F-7CB3064A5024}" type="datetimeFigureOut">
              <a:rPr lang="en-GB" smtClean="0"/>
              <a:t>10/08/2022</a:t>
            </a:fld>
            <a:endParaRPr lang="en-GB"/>
          </a:p>
        </p:txBody>
      </p:sp>
      <p:sp>
        <p:nvSpPr>
          <p:cNvPr id="4" name="Slide Image Placeholder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40" tIns="45720" rIns="91440" bIns="45720" rtlCol="0" anchor="ctr"/>
          <a:lstStyle/>
          <a:p>
            <a:endParaRPr lang="en-GB"/>
          </a:p>
        </p:txBody>
      </p:sp>
      <p:sp>
        <p:nvSpPr>
          <p:cNvPr id="5" name="Notes Placeholder 4"/>
          <p:cNvSpPr>
            <a:spLocks noGrp="1"/>
          </p:cNvSpPr>
          <p:nvPr>
            <p:ph type="body" sz="quarter" idx="3"/>
          </p:nvPr>
        </p:nvSpPr>
        <p:spPr>
          <a:xfrm>
            <a:off x="679450" y="4776788"/>
            <a:ext cx="5438775"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429750"/>
            <a:ext cx="2946400" cy="496888"/>
          </a:xfrm>
          <a:prstGeom prst="rect">
            <a:avLst/>
          </a:prstGeom>
        </p:spPr>
        <p:txBody>
          <a:bodyPr vert="horz" lIns="91440" tIns="45720" rIns="91440" bIns="45720" rtlCol="0" anchor="b"/>
          <a:lstStyle>
            <a:lvl1pPr algn="l">
              <a:defRPr sz="1200"/>
            </a:lvl1pPr>
          </a:lstStyle>
          <a:p>
            <a:endParaRPr lang="en-GB"/>
          </a:p>
        </p:txBody>
      </p:sp>
      <p:sp>
        <p:nvSpPr>
          <p:cNvPr id="7" name="Slide Number Placeholder 6"/>
          <p:cNvSpPr>
            <a:spLocks noGrp="1"/>
          </p:cNvSpPr>
          <p:nvPr>
            <p:ph type="sldNum" sz="quarter" idx="5"/>
          </p:nvPr>
        </p:nvSpPr>
        <p:spPr>
          <a:xfrm>
            <a:off x="3849688" y="9429750"/>
            <a:ext cx="2946400" cy="496888"/>
          </a:xfrm>
          <a:prstGeom prst="rect">
            <a:avLst/>
          </a:prstGeom>
        </p:spPr>
        <p:txBody>
          <a:bodyPr vert="horz" lIns="91440" tIns="45720" rIns="91440" bIns="45720" rtlCol="0" anchor="b"/>
          <a:lstStyle>
            <a:lvl1pPr algn="r">
              <a:defRPr sz="1200"/>
            </a:lvl1pPr>
          </a:lstStyle>
          <a:p>
            <a:fld id="{7F495F9A-C292-458B-B2FD-9EB9A8CC29FA}" type="slidenum">
              <a:rPr lang="en-GB" smtClean="0"/>
              <a:t>‹#›</a:t>
            </a:fld>
            <a:endParaRPr lang="en-GB"/>
          </a:p>
        </p:txBody>
      </p:sp>
    </p:spTree>
    <p:extLst>
      <p:ext uri="{BB962C8B-B14F-4D97-AF65-F5344CB8AC3E}">
        <p14:creationId xmlns:p14="http://schemas.microsoft.com/office/powerpoint/2010/main" val="84164369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GB"/>
          </a:p>
        </p:txBody>
      </p:sp>
      <p:sp>
        <p:nvSpPr>
          <p:cNvPr id="4" name="Slide Number Placeholder 3"/>
          <p:cNvSpPr>
            <a:spLocks noGrp="1"/>
          </p:cNvSpPr>
          <p:nvPr>
            <p:ph type="sldNum" sz="quarter" idx="5"/>
          </p:nvPr>
        </p:nvSpPr>
        <p:spPr/>
        <p:txBody>
          <a:bodyPr/>
          <a:lstStyle/>
          <a:p>
            <a:fld id="{B2A894AE-061A-684E-AB07-38A14DF36FF1}" type="slidenum">
              <a:rPr lang="en-US" smtClean="0"/>
              <a:t>2</a:t>
            </a:fld>
            <a:endParaRPr lang="en-US"/>
          </a:p>
        </p:txBody>
      </p:sp>
    </p:spTree>
    <p:extLst>
      <p:ext uri="{BB962C8B-B14F-4D97-AF65-F5344CB8AC3E}">
        <p14:creationId xmlns:p14="http://schemas.microsoft.com/office/powerpoint/2010/main" val="151675859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US" dirty="0"/>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70575852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23197564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50448516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0690930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US" dirty="0"/>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079B1226-9A2E-4157-8AC4-B569B567B764}" type="datetimeFigureOut">
              <a:rPr lang="en-GB" smtClean="0"/>
              <a:t>10/08/2022</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79903188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62167303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endParaRPr lang="en-US" dirty="0"/>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079B1226-9A2E-4157-8AC4-B569B567B764}" type="datetimeFigureOut">
              <a:rPr lang="en-GB" smtClean="0"/>
              <a:t>10/08/2022</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59835057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079B1226-9A2E-4157-8AC4-B569B567B764}" type="datetimeFigureOut">
              <a:rPr lang="en-GB" smtClean="0"/>
              <a:t>10/08/2022</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3332171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79B1226-9A2E-4157-8AC4-B569B567B764}" type="datetimeFigureOut">
              <a:rPr lang="en-GB" smtClean="0"/>
              <a:t>10/08/2022</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4312722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20401856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US" dirty="0"/>
          </a:p>
        </p:txBody>
      </p:sp>
      <p:sp>
        <p:nvSpPr>
          <p:cNvPr id="3" name="Picture Placeholder 2"/>
          <p:cNvSpPr>
            <a:spLocks noGrp="1" noChangeAspect="1"/>
          </p:cNvSpPr>
          <p:nvPr>
            <p:ph type="pic" idx="1"/>
          </p:nvPr>
        </p:nvSpPr>
        <p:spPr>
          <a:xfrm>
            <a:off x="5183188" y="987425"/>
            <a:ext cx="617220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079B1226-9A2E-4157-8AC4-B569B567B764}" type="datetimeFigureOut">
              <a:rPr lang="en-GB" smtClean="0"/>
              <a:t>10/08/2022</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85355FB-7249-462E-A59C-AD7456B9ABCF}" type="slidenum">
              <a:rPr lang="en-GB" smtClean="0"/>
              <a:t>‹#›</a:t>
            </a:fld>
            <a:endParaRPr lang="en-GB"/>
          </a:p>
        </p:txBody>
      </p:sp>
    </p:spTree>
    <p:extLst>
      <p:ext uri="{BB962C8B-B14F-4D97-AF65-F5344CB8AC3E}">
        <p14:creationId xmlns:p14="http://schemas.microsoft.com/office/powerpoint/2010/main" val="11213813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B1226-9A2E-4157-8AC4-B569B567B764}" type="datetimeFigureOut">
              <a:rPr lang="en-GB" smtClean="0"/>
              <a:t>10/08/2022</a:t>
            </a:fld>
            <a:endParaRPr lang="en-GB"/>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85355FB-7249-462E-A59C-AD7456B9ABCF}" type="slidenum">
              <a:rPr lang="en-GB" smtClean="0"/>
              <a:t>‹#›</a:t>
            </a:fld>
            <a:endParaRPr lang="en-GB"/>
          </a:p>
        </p:txBody>
      </p:sp>
    </p:spTree>
    <p:extLst>
      <p:ext uri="{BB962C8B-B14F-4D97-AF65-F5344CB8AC3E}">
        <p14:creationId xmlns:p14="http://schemas.microsoft.com/office/powerpoint/2010/main" val="3311704614"/>
      </p:ext>
    </p:extLst>
  </p:cSld>
  <p:clrMap bg1="lt1" tx1="dk1" bg2="lt2" tx2="dk2" accent1="accent1" accent2="accent2" accent3="accent3" accent4="accent4" accent5="accent5" accent6="accent6" hlink="hlink" folHlink="folHlink"/>
  <p:sldLayoutIdLst>
    <p:sldLayoutId id="2147483697" r:id="rId1"/>
    <p:sldLayoutId id="2147483698" r:id="rId2"/>
    <p:sldLayoutId id="2147483699" r:id="rId3"/>
    <p:sldLayoutId id="2147483700" r:id="rId4"/>
    <p:sldLayoutId id="2147483701" r:id="rId5"/>
    <p:sldLayoutId id="2147483702" r:id="rId6"/>
    <p:sldLayoutId id="2147483703" r:id="rId7"/>
    <p:sldLayoutId id="2147483704" r:id="rId8"/>
    <p:sldLayoutId id="2147483705" r:id="rId9"/>
    <p:sldLayoutId id="2147483706" r:id="rId10"/>
    <p:sldLayoutId id="2147483707"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741330" y="89282"/>
            <a:ext cx="6500755" cy="441146"/>
          </a:xfrm>
          <a:prstGeom prst="rect">
            <a:avLst/>
          </a:prstGeom>
          <a:noFill/>
        </p:spPr>
        <p:txBody>
          <a:bodyPr wrap="none" lIns="132080" tIns="66040" rIns="132080" bIns="66040">
            <a:spAutoFit/>
          </a:bodyPr>
          <a:lstStyle/>
          <a:p>
            <a:pPr algn="ctr"/>
            <a:r>
              <a:rPr lang="en-US" sz="2000" b="1" u="sng" dirty="0">
                <a:ln w="0"/>
                <a:solidFill>
                  <a:srgbClr val="002060"/>
                </a:solidFill>
                <a:effectLst>
                  <a:outerShdw blurRad="38100" dist="25400" dir="5400000" algn="ctr" rotWithShape="0">
                    <a:srgbClr val="6E747A">
                      <a:alpha val="43000"/>
                    </a:srgbClr>
                  </a:outerShdw>
                </a:effectLst>
              </a:rPr>
              <a:t>Y7 Badminton (Skill Development): Journey of Knowledge</a:t>
            </a:r>
          </a:p>
        </p:txBody>
      </p:sp>
      <p:graphicFrame>
        <p:nvGraphicFramePr>
          <p:cNvPr id="6" name="Table 6">
            <a:extLst>
              <a:ext uri="{FF2B5EF4-FFF2-40B4-BE49-F238E27FC236}">
                <a16:creationId xmlns:a16="http://schemas.microsoft.com/office/drawing/2014/main" id="{BEA7F948-0AE4-44BF-A804-D96AF7A9AAD2}"/>
              </a:ext>
            </a:extLst>
          </p:cNvPr>
          <p:cNvGraphicFramePr>
            <a:graphicFrameLocks noGrp="1"/>
          </p:cNvGraphicFramePr>
          <p:nvPr>
            <p:extLst>
              <p:ext uri="{D42A27DB-BD31-4B8C-83A1-F6EECF244321}">
                <p14:modId xmlns:p14="http://schemas.microsoft.com/office/powerpoint/2010/main" val="2821102159"/>
              </p:ext>
            </p:extLst>
          </p:nvPr>
        </p:nvGraphicFramePr>
        <p:xfrm>
          <a:off x="60567" y="2441694"/>
          <a:ext cx="12070866" cy="4450080"/>
        </p:xfrm>
        <a:graphic>
          <a:graphicData uri="http://schemas.openxmlformats.org/drawingml/2006/table">
            <a:tbl>
              <a:tblPr firstRow="1" bandRow="1">
                <a:tableStyleId>{5940675A-B579-460E-94D1-54222C63F5DA}</a:tableStyleId>
              </a:tblPr>
              <a:tblGrid>
                <a:gridCol w="4583622">
                  <a:extLst>
                    <a:ext uri="{9D8B030D-6E8A-4147-A177-3AD203B41FA5}">
                      <a16:colId xmlns:a16="http://schemas.microsoft.com/office/drawing/2014/main" val="3001272792"/>
                    </a:ext>
                  </a:extLst>
                </a:gridCol>
                <a:gridCol w="2213811">
                  <a:extLst>
                    <a:ext uri="{9D8B030D-6E8A-4147-A177-3AD203B41FA5}">
                      <a16:colId xmlns:a16="http://schemas.microsoft.com/office/drawing/2014/main" val="1320432718"/>
                    </a:ext>
                  </a:extLst>
                </a:gridCol>
                <a:gridCol w="3098461">
                  <a:extLst>
                    <a:ext uri="{9D8B030D-6E8A-4147-A177-3AD203B41FA5}">
                      <a16:colId xmlns:a16="http://schemas.microsoft.com/office/drawing/2014/main" val="1897910160"/>
                    </a:ext>
                  </a:extLst>
                </a:gridCol>
                <a:gridCol w="2174972">
                  <a:extLst>
                    <a:ext uri="{9D8B030D-6E8A-4147-A177-3AD203B41FA5}">
                      <a16:colId xmlns:a16="http://schemas.microsoft.com/office/drawing/2014/main" val="3498275268"/>
                    </a:ext>
                  </a:extLst>
                </a:gridCol>
              </a:tblGrid>
              <a:tr h="4329466">
                <a:tc>
                  <a:txBody>
                    <a:bodyPr/>
                    <a:lstStyle/>
                    <a:p>
                      <a:pPr marL="0" indent="0" algn="l">
                        <a:buFont typeface="Arial" panose="020B0604020202020204" pitchFamily="34" charset="0"/>
                        <a:buNone/>
                      </a:pPr>
                      <a:r>
                        <a:rPr lang="en-GB" sz="1100" b="1" u="sng" baseline="0" dirty="0">
                          <a:solidFill>
                            <a:srgbClr val="002060"/>
                          </a:solidFill>
                        </a:rPr>
                        <a:t>CORE KNOWLEDGE</a:t>
                      </a:r>
                      <a:r>
                        <a:rPr lang="en-GB" sz="1100" b="1" u="none" baseline="0" dirty="0">
                          <a:solidFill>
                            <a:srgbClr val="002060"/>
                          </a:solidFill>
                        </a:rPr>
                        <a:t> (Me in PE)</a:t>
                      </a:r>
                      <a:endParaRPr lang="en-GB" sz="1100" b="1" u="sng" baseline="0" dirty="0">
                        <a:solidFill>
                          <a:srgbClr val="002060"/>
                        </a:solidFill>
                      </a:endParaRPr>
                    </a:p>
                    <a:p>
                      <a:pPr marL="0" indent="0" algn="l">
                        <a:buFont typeface="Arial" panose="020B0604020202020204" pitchFamily="34" charset="0"/>
                        <a:buNone/>
                      </a:pPr>
                      <a:endParaRPr lang="en-US" sz="800" b="1" u="sng" baseline="0" dirty="0">
                        <a:solidFill>
                          <a:srgbClr val="002060"/>
                        </a:solidFill>
                      </a:endParaRPr>
                    </a:p>
                    <a:p>
                      <a:pPr marL="0" indent="0" algn="l">
                        <a:buFont typeface="Arial" panose="020B0604020202020204" pitchFamily="34" charset="0"/>
                        <a:buNone/>
                      </a:pPr>
                      <a:r>
                        <a:rPr lang="en-US" sz="800" b="1" u="sng" baseline="0" dirty="0">
                          <a:solidFill>
                            <a:srgbClr val="002060"/>
                          </a:solidFill>
                          <a:highlight>
                            <a:srgbClr val="00FF00"/>
                          </a:highlight>
                        </a:rPr>
                        <a:t>‘P</a:t>
                      </a:r>
                      <a:r>
                        <a:rPr lang="en-GB" sz="800" b="1" u="sng" baseline="0" dirty="0">
                          <a:solidFill>
                            <a:srgbClr val="002060"/>
                          </a:solidFill>
                          <a:highlight>
                            <a:srgbClr val="00FF00"/>
                          </a:highlight>
                        </a:rPr>
                        <a:t>hysical Me’</a:t>
                      </a:r>
                      <a:endParaRPr lang="en-GB" sz="800" b="1" u="sng" baseline="0" dirty="0">
                        <a:solidFill>
                          <a:srgbClr val="002060"/>
                        </a:solidFill>
                      </a:endParaRPr>
                    </a:p>
                    <a:p>
                      <a:pPr marL="0" marR="0" lvl="0" indent="0" algn="l" defTabSz="914400" rtl="0" eaLnBrk="1" fontAlgn="auto" latinLnBrk="0" hangingPunct="1">
                        <a:lnSpc>
                          <a:spcPct val="100000"/>
                        </a:lnSpc>
                        <a:spcBef>
                          <a:spcPts val="0"/>
                        </a:spcBef>
                        <a:spcAft>
                          <a:spcPts val="0"/>
                        </a:spcAft>
                        <a:buClrTx/>
                        <a:buSzTx/>
                        <a:buFont typeface="Arial" panose="020B0604020202020204" pitchFamily="34" charset="0"/>
                        <a:buNone/>
                        <a:tabLst/>
                        <a:defRPr/>
                      </a:pPr>
                      <a:r>
                        <a:rPr lang="en-GB" sz="800" b="1" i="0" u="none" baseline="0" dirty="0">
                          <a:solidFill>
                            <a:srgbClr val="002060"/>
                          </a:solidFill>
                        </a:rPr>
                        <a:t>Grip - </a:t>
                      </a:r>
                      <a:r>
                        <a:rPr lang="en-GB" sz="800" i="0" kern="1200" dirty="0">
                          <a:solidFill>
                            <a:srgbClr val="002060"/>
                          </a:solidFill>
                          <a:effectLst/>
                          <a:latin typeface="+mn-lt"/>
                          <a:ea typeface="+mn-ea"/>
                          <a:cs typeface="+mn-cs"/>
                        </a:rPr>
                        <a:t>Correct grip “shake hands” use only your thumb, index and middle finger to control the racket</a:t>
                      </a:r>
                      <a:endParaRPr lang="en-GB" sz="800" b="1" i="0" u="none" baseline="0" dirty="0">
                        <a:solidFill>
                          <a:srgbClr val="002060"/>
                        </a:solidFill>
                      </a:endParaRPr>
                    </a:p>
                    <a:p>
                      <a:pPr marL="0" indent="0" algn="l">
                        <a:buFont typeface="Arial" panose="020B0604020202020204" pitchFamily="34" charset="0"/>
                        <a:buNone/>
                      </a:pPr>
                      <a:r>
                        <a:rPr lang="en-GB" sz="800" b="1" i="0" u="none" baseline="0" dirty="0">
                          <a:solidFill>
                            <a:srgbClr val="002060"/>
                          </a:solidFill>
                        </a:rPr>
                        <a:t>Low serve </a:t>
                      </a:r>
                      <a:r>
                        <a:rPr lang="en-GB" sz="800" b="0" i="0" u="none" baseline="0" dirty="0">
                          <a:solidFill>
                            <a:srgbClr val="002060"/>
                          </a:solidFill>
                        </a:rPr>
                        <a:t>– this serve is a gentle tap over the net with the shuttle, yet falling just over the front line of your opponents service court</a:t>
                      </a:r>
                    </a:p>
                    <a:p>
                      <a:pPr marL="0" indent="0" algn="l">
                        <a:buFont typeface="Arial" panose="020B0604020202020204" pitchFamily="34" charset="0"/>
                        <a:buNone/>
                      </a:pPr>
                      <a:r>
                        <a:rPr lang="en-GB" sz="800" b="1" i="0" u="none" baseline="0" dirty="0">
                          <a:solidFill>
                            <a:srgbClr val="002060"/>
                          </a:solidFill>
                        </a:rPr>
                        <a:t>High serve </a:t>
                      </a:r>
                      <a:r>
                        <a:rPr lang="en-GB" sz="800" b="0" i="0" u="none" baseline="0" dirty="0">
                          <a:solidFill>
                            <a:srgbClr val="002060"/>
                          </a:solidFill>
                        </a:rPr>
                        <a:t>– this is a powerful strike upwards with the shuttle and aims to travel a far distance. </a:t>
                      </a:r>
                    </a:p>
                    <a:p>
                      <a:pPr marL="0" indent="0" algn="l">
                        <a:buFont typeface="Arial" panose="020B0604020202020204" pitchFamily="34" charset="0"/>
                        <a:buNone/>
                      </a:pPr>
                      <a:r>
                        <a:rPr lang="en-GB" sz="800" b="1" i="0" u="none" baseline="0" dirty="0">
                          <a:solidFill>
                            <a:srgbClr val="002060"/>
                          </a:solidFill>
                        </a:rPr>
                        <a:t>Backhand / flick </a:t>
                      </a:r>
                      <a:r>
                        <a:rPr lang="en-GB" sz="800" b="0" i="0" u="none" baseline="0" dirty="0">
                          <a:solidFill>
                            <a:srgbClr val="002060"/>
                          </a:solidFill>
                        </a:rPr>
                        <a:t>– this serve is played upwards but at much less altitude, players use their backhand to execute the flick serve.</a:t>
                      </a:r>
                    </a:p>
                    <a:p>
                      <a:pPr marL="0" indent="0" algn="l">
                        <a:buFont typeface="Arial" panose="020B0604020202020204" pitchFamily="34" charset="0"/>
                        <a:buNone/>
                      </a:pPr>
                      <a:r>
                        <a:rPr lang="en-GB" sz="800" b="1" i="0" u="none" baseline="0" dirty="0">
                          <a:solidFill>
                            <a:srgbClr val="002060"/>
                          </a:solidFill>
                        </a:rPr>
                        <a:t>Overhead Clear </a:t>
                      </a:r>
                      <a:r>
                        <a:rPr lang="en-GB" sz="800" b="0" i="0" u="none" baseline="0" dirty="0">
                          <a:solidFill>
                            <a:srgbClr val="002060"/>
                          </a:solidFill>
                        </a:rPr>
                        <a:t>– the clear is used to push your opponent deep to the rear of their court and then expose court space near the net to follow up with a drop or net shot.</a:t>
                      </a:r>
                    </a:p>
                    <a:p>
                      <a:pPr marL="0" indent="0" algn="l">
                        <a:buFont typeface="Arial" panose="020B0604020202020204" pitchFamily="34" charset="0"/>
                        <a:buNone/>
                      </a:pPr>
                      <a:r>
                        <a:rPr lang="en-GB" sz="800" b="1" i="0" u="none" baseline="0" dirty="0">
                          <a:solidFill>
                            <a:srgbClr val="002060"/>
                          </a:solidFill>
                        </a:rPr>
                        <a:t>Drop shot </a:t>
                      </a:r>
                      <a:r>
                        <a:rPr lang="en-GB" sz="800" b="0" i="0" u="none" baseline="0" dirty="0">
                          <a:solidFill>
                            <a:srgbClr val="002060"/>
                          </a:solidFill>
                        </a:rPr>
                        <a:t>– this is a deceptive shot that uses the forehand grip. It is a soft badminton shot performed from the rear court, the shuttle travels down steeply and aims to land at your opponents forecourt.</a:t>
                      </a:r>
                    </a:p>
                    <a:p>
                      <a:pPr marL="0" indent="0" algn="l">
                        <a:buFont typeface="Arial" panose="020B0604020202020204" pitchFamily="34" charset="0"/>
                        <a:buNone/>
                      </a:pPr>
                      <a:endParaRPr lang="en-US" sz="800" b="0" i="1" u="none" baseline="0" dirty="0">
                        <a:solidFill>
                          <a:srgbClr val="002060"/>
                        </a:solidFill>
                      </a:endParaRPr>
                    </a:p>
                    <a:p>
                      <a:pPr marL="0" indent="0" algn="l">
                        <a:buFont typeface="Arial" panose="020B0604020202020204" pitchFamily="34" charset="0"/>
                        <a:buNone/>
                      </a:pPr>
                      <a:r>
                        <a:rPr lang="en-US" sz="800" b="1" i="0" u="sng" baseline="0" dirty="0">
                          <a:solidFill>
                            <a:schemeClr val="bg1"/>
                          </a:solidFill>
                          <a:highlight>
                            <a:srgbClr val="FF0000"/>
                          </a:highlight>
                        </a:rPr>
                        <a:t>‘</a:t>
                      </a:r>
                      <a:r>
                        <a:rPr lang="en-GB" sz="800" b="1" i="0" u="sng" baseline="0" dirty="0">
                          <a:solidFill>
                            <a:schemeClr val="bg1"/>
                          </a:solidFill>
                          <a:highlight>
                            <a:srgbClr val="FF0000"/>
                          </a:highlight>
                        </a:rPr>
                        <a:t>Thinking Me’</a:t>
                      </a:r>
                    </a:p>
                    <a:p>
                      <a:pPr marL="0" indent="0" algn="l">
                        <a:buFont typeface="Arial" panose="020B0604020202020204" pitchFamily="34" charset="0"/>
                        <a:buNone/>
                      </a:pPr>
                      <a:r>
                        <a:rPr lang="en-US" sz="800" b="0" i="0" u="none" baseline="0" dirty="0">
                          <a:solidFill>
                            <a:srgbClr val="002060"/>
                          </a:solidFill>
                        </a:rPr>
                        <a:t>Markings of court, how to umpire (Line judge/score keeper), coordination (Use of two or more body parts), balance (maintain centre of mass over the base of support), reaction time (Time taken to respond to a stimulus) – How are they linked to badminton performance? (Movement of body with the racquet, responding to a partners shot, maintaining balance when changing direction). Pupils should be able to support their own progress and a partner by being able to identify basic strengths and weaknesses in their performances with the support of skill cards and teacher instruction.</a:t>
                      </a:r>
                    </a:p>
                    <a:p>
                      <a:pPr marL="0" indent="0" algn="l">
                        <a:buFont typeface="Arial" panose="020B0604020202020204" pitchFamily="34" charset="0"/>
                        <a:buNone/>
                      </a:pPr>
                      <a:endParaRPr lang="en-US" sz="800" b="0" i="0" u="none" baseline="0" dirty="0">
                        <a:solidFill>
                          <a:srgbClr val="002060"/>
                        </a:solidFill>
                      </a:endParaRPr>
                    </a:p>
                    <a:p>
                      <a:pPr marL="0" indent="0" algn="l">
                        <a:buFont typeface="Arial" panose="020B0604020202020204" pitchFamily="34" charset="0"/>
                        <a:buNone/>
                      </a:pPr>
                      <a:r>
                        <a:rPr lang="en-US" sz="800" b="1" i="0" u="sng" baseline="0" dirty="0">
                          <a:solidFill>
                            <a:srgbClr val="002060"/>
                          </a:solidFill>
                          <a:highlight>
                            <a:srgbClr val="FFFF00"/>
                          </a:highlight>
                        </a:rPr>
                        <a:t>‘Healthy Me’</a:t>
                      </a:r>
                      <a:endParaRPr lang="en-GB" sz="800" b="1" i="0" u="sng" baseline="0" dirty="0">
                        <a:solidFill>
                          <a:srgbClr val="002060"/>
                        </a:solidFill>
                        <a:highlight>
                          <a:srgbClr val="FFFF00"/>
                        </a:highlight>
                      </a:endParaRPr>
                    </a:p>
                    <a:p>
                      <a:pPr marL="0" indent="0" algn="l">
                        <a:buFont typeface="Arial" panose="020B0604020202020204" pitchFamily="34" charset="0"/>
                        <a:buNone/>
                      </a:pPr>
                      <a:r>
                        <a:rPr lang="en-US" sz="800" b="0" i="0" u="none" baseline="0" dirty="0">
                          <a:solidFill>
                            <a:srgbClr val="002060"/>
                          </a:solidFill>
                        </a:rPr>
                        <a:t>Pupils should demonstrate the appropriate levels of fitness for badminton as well as mental stability in order to persist with areas of weakness and social health to work alongside others to perform and coach.</a:t>
                      </a:r>
                    </a:p>
                    <a:p>
                      <a:pPr marL="0" indent="0" algn="l">
                        <a:buFont typeface="Arial" panose="020B0604020202020204" pitchFamily="34" charset="0"/>
                        <a:buNone/>
                      </a:pPr>
                      <a:endParaRPr lang="en-US" sz="800" b="0" i="0" u="none" baseline="0" dirty="0">
                        <a:solidFill>
                          <a:srgbClr val="002060"/>
                        </a:solidFill>
                      </a:endParaRPr>
                    </a:p>
                    <a:p>
                      <a:pPr marL="0" indent="0" algn="l">
                        <a:buFontTx/>
                        <a:buNone/>
                      </a:pPr>
                      <a:r>
                        <a:rPr lang="en-GB" sz="800" b="1" u="sng" baseline="0" dirty="0">
                          <a:solidFill>
                            <a:srgbClr val="002060"/>
                          </a:solidFill>
                          <a:highlight>
                            <a:srgbClr val="00FFFF"/>
                          </a:highlight>
                        </a:rPr>
                        <a:t>Social Me</a:t>
                      </a:r>
                    </a:p>
                    <a:p>
                      <a:pPr marL="0" indent="0" algn="l">
                        <a:buFontTx/>
                        <a:buNone/>
                      </a:pPr>
                      <a:r>
                        <a:rPr lang="en-GB" sz="800" b="0" u="none" baseline="0" dirty="0">
                          <a:solidFill>
                            <a:srgbClr val="002060"/>
                          </a:solidFill>
                        </a:rPr>
                        <a:t>This takes into account the behaviour/attitude of pupils as well as their ability to support each other and work together as a team. Also when explaining teaching points to each other to assist in each others development.</a:t>
                      </a:r>
                    </a:p>
                    <a:p>
                      <a:pPr marL="0" indent="0" algn="l">
                        <a:buFontTx/>
                        <a:buNone/>
                      </a:pPr>
                      <a:endParaRPr lang="en-GB" sz="800" b="0" u="none" baseline="0" dirty="0">
                        <a:solidFill>
                          <a:srgbClr val="002060"/>
                        </a:solidFill>
                      </a:endParaRPr>
                    </a:p>
                    <a:p>
                      <a:pPr marL="0" indent="0" algn="l">
                        <a:buFontTx/>
                        <a:buNone/>
                      </a:pPr>
                      <a:r>
                        <a:rPr lang="en-GB" sz="800" b="1" u="sng" baseline="0" dirty="0">
                          <a:solidFill>
                            <a:schemeClr val="bg1"/>
                          </a:solidFill>
                          <a:highlight>
                            <a:srgbClr val="FF00FF"/>
                          </a:highlight>
                        </a:rPr>
                        <a:t>Resilient Me</a:t>
                      </a:r>
                    </a:p>
                    <a:p>
                      <a:pPr marL="0" indent="0" algn="l">
                        <a:buFontTx/>
                        <a:buNone/>
                      </a:pPr>
                      <a:r>
                        <a:rPr lang="en-GB" sz="800" b="0" u="none" baseline="0" dirty="0">
                          <a:solidFill>
                            <a:srgbClr val="002060"/>
                          </a:solidFill>
                        </a:rPr>
                        <a:t>- Doesn’t give up when skills are challenging and regroups and evaluates well when tactics are not working successfully.</a:t>
                      </a:r>
                    </a:p>
                    <a:p>
                      <a:pPr marL="0" indent="0" algn="l">
                        <a:buFont typeface="Arial" panose="020B0604020202020204" pitchFamily="34" charset="0"/>
                        <a:buNone/>
                      </a:pPr>
                      <a:endParaRPr lang="en-US" sz="800" b="0" i="0" u="none" baseline="0" dirty="0">
                        <a:solidFill>
                          <a:srgbClr val="002060"/>
                        </a:solidFill>
                      </a:endParaRPr>
                    </a:p>
                  </a:txBody>
                  <a:tcPr/>
                </a:tc>
                <a:tc>
                  <a:txBody>
                    <a:bodyPr/>
                    <a:lstStyle/>
                    <a:p>
                      <a:pPr marL="0" indent="0" algn="l">
                        <a:buFont typeface="Arial" panose="020B0604020202020204" pitchFamily="34" charset="0"/>
                        <a:buNone/>
                      </a:pPr>
                      <a:r>
                        <a:rPr lang="en-GB" sz="1100" b="1" u="sng" baseline="0" dirty="0">
                          <a:solidFill>
                            <a:srgbClr val="002060"/>
                          </a:solidFill>
                        </a:rPr>
                        <a:t>CORE SKILLS</a:t>
                      </a:r>
                    </a:p>
                    <a:p>
                      <a:pPr marL="0" indent="0" algn="l">
                        <a:buFont typeface="Arial" panose="020B0604020202020204" pitchFamily="34" charset="0"/>
                        <a:buNone/>
                      </a:pPr>
                      <a:endParaRPr lang="en-GB" sz="1100" b="1" u="sng"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Demonstrate warm up routines for badminton (pulse raising activity such as jogging, stretching muscles: hamstrings, quadriceps, gastrocnemius, triceps, biceps)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Demonstration and application of the following skills;</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Serving and return of service</a:t>
                      </a:r>
                    </a:p>
                    <a:p>
                      <a:pPr marL="0" indent="0" algn="l">
                        <a:buFont typeface="Arial" panose="020B0604020202020204" pitchFamily="34" charset="0"/>
                        <a:buNone/>
                      </a:pPr>
                      <a:r>
                        <a:rPr lang="en-GB" sz="800" b="0" u="none" baseline="0" dirty="0">
                          <a:solidFill>
                            <a:srgbClr val="002060"/>
                          </a:solidFill>
                        </a:rPr>
                        <a:t>Overhead clear</a:t>
                      </a:r>
                    </a:p>
                    <a:p>
                      <a:pPr marL="0" indent="0" algn="l">
                        <a:buFont typeface="Arial" panose="020B0604020202020204" pitchFamily="34" charset="0"/>
                        <a:buNone/>
                      </a:pPr>
                      <a:r>
                        <a:rPr lang="en-GB" sz="800" b="0" u="none" baseline="0" dirty="0">
                          <a:solidFill>
                            <a:srgbClr val="002060"/>
                          </a:solidFill>
                        </a:rPr>
                        <a:t>Drop shot</a:t>
                      </a:r>
                    </a:p>
                    <a:p>
                      <a:pPr marL="0" indent="0" algn="l">
                        <a:buFont typeface="Arial" panose="020B0604020202020204" pitchFamily="34" charset="0"/>
                        <a:buNone/>
                      </a:pPr>
                      <a:r>
                        <a:rPr lang="en-GB" sz="800" b="0" u="none" baseline="0" dirty="0">
                          <a:solidFill>
                            <a:srgbClr val="002060"/>
                          </a:solidFill>
                        </a:rPr>
                        <a:t>Rally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Identify areas of strength and weakness in a peers performance (Assessment)</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Articulate knowledge of skills technique orally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Health/Fitness</a:t>
                      </a:r>
                    </a:p>
                    <a:p>
                      <a:pPr marL="0" indent="0" algn="l">
                        <a:buFont typeface="Arial" panose="020B0604020202020204" pitchFamily="34" charset="0"/>
                        <a:buNone/>
                      </a:pPr>
                      <a:r>
                        <a:rPr lang="en-GB" sz="800" b="0" u="none" baseline="0" dirty="0">
                          <a:solidFill>
                            <a:srgbClr val="002060"/>
                          </a:solidFill>
                        </a:rPr>
                        <a:t>Know why we warm up  - to prevent injury, mobilise joints, raise body temperature.</a:t>
                      </a: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r>
                        <a:rPr lang="en-US" sz="800" b="0" u="none" baseline="0" dirty="0">
                          <a:solidFill>
                            <a:srgbClr val="002060"/>
                          </a:solidFill>
                        </a:rPr>
                        <a:t>H</a:t>
                      </a:r>
                      <a:r>
                        <a:rPr lang="en-GB" sz="800" b="0" u="none" baseline="0" dirty="0">
                          <a:solidFill>
                            <a:srgbClr val="002060"/>
                          </a:solidFill>
                        </a:rPr>
                        <a:t>ow is oxygen transported around the body?</a:t>
                      </a:r>
                    </a:p>
                    <a:p>
                      <a:pPr marL="0" indent="0" algn="l">
                        <a:buFont typeface="Arial" panose="020B0604020202020204" pitchFamily="34" charset="0"/>
                        <a:buNone/>
                      </a:pPr>
                      <a:endParaRPr lang="en-GB" sz="800" b="0" u="none" baseline="0" dirty="0">
                        <a:solidFill>
                          <a:srgbClr val="002060"/>
                        </a:solidFill>
                      </a:endParaRPr>
                    </a:p>
                    <a:p>
                      <a:pPr marL="0" indent="0" algn="l">
                        <a:buFont typeface="Arial" panose="020B0604020202020204" pitchFamily="34" charset="0"/>
                        <a:buNone/>
                      </a:pPr>
                      <a:r>
                        <a:rPr lang="en-GB" sz="800" b="0" u="none" baseline="0" dirty="0">
                          <a:solidFill>
                            <a:srgbClr val="002060"/>
                          </a:solidFill>
                        </a:rPr>
                        <a:t>Define key fitness components in relation to badminton (balance, coordination, reaction time)</a:t>
                      </a:r>
                    </a:p>
                    <a:p>
                      <a:pPr marL="0" indent="0" algn="l">
                        <a:buFont typeface="Arial" panose="020B0604020202020204" pitchFamily="34" charset="0"/>
                        <a:buNone/>
                      </a:pPr>
                      <a:endParaRPr lang="en-GB" sz="1100" b="0" u="none" baseline="0" dirty="0">
                        <a:solidFill>
                          <a:srgbClr val="002060"/>
                        </a:solidFill>
                      </a:endParaRPr>
                    </a:p>
                  </a:txBody>
                  <a:tcPr/>
                </a:tc>
                <a:tc>
                  <a:txBody>
                    <a:bodyPr/>
                    <a:lstStyle/>
                    <a:p>
                      <a:pPr marL="0" indent="0" algn="l">
                        <a:buFont typeface="Arial" panose="020B0604020202020204" pitchFamily="34" charset="0"/>
                        <a:buNone/>
                      </a:pPr>
                      <a:r>
                        <a:rPr lang="en-GB" sz="1100" b="1" u="sng" dirty="0">
                          <a:solidFill>
                            <a:srgbClr val="002060"/>
                          </a:solidFill>
                        </a:rPr>
                        <a:t>ABOVE AND BEYOND</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800" b="0" u="none" dirty="0">
                          <a:solidFill>
                            <a:srgbClr val="002060"/>
                          </a:solidFill>
                        </a:rPr>
                        <a:t>Leadership of others (captain, coach, manager)</a:t>
                      </a:r>
                    </a:p>
                    <a:p>
                      <a:pPr marL="0" indent="0" algn="l">
                        <a:buFont typeface="Arial" panose="020B0604020202020204" pitchFamily="34" charset="0"/>
                        <a:buNone/>
                      </a:pPr>
                      <a:r>
                        <a:rPr lang="en-GB" sz="800" b="0" u="none" dirty="0">
                          <a:solidFill>
                            <a:srgbClr val="002060"/>
                          </a:solidFill>
                        </a:rPr>
                        <a:t>Extra curricular involvement (school or community)</a:t>
                      </a:r>
                    </a:p>
                    <a:p>
                      <a:pPr marL="0" indent="0" algn="l">
                        <a:buFont typeface="Arial" panose="020B0604020202020204" pitchFamily="34" charset="0"/>
                        <a:buNone/>
                      </a:pPr>
                      <a:endParaRPr lang="en-GB" sz="800" b="1" u="sng" dirty="0">
                        <a:solidFill>
                          <a:srgbClr val="002060"/>
                        </a:solidFill>
                      </a:endParaRPr>
                    </a:p>
                    <a:p>
                      <a:pPr marL="0" indent="0" algn="l">
                        <a:buFont typeface="Arial" panose="020B0604020202020204" pitchFamily="34" charset="0"/>
                        <a:buNone/>
                      </a:pPr>
                      <a:r>
                        <a:rPr lang="en-GB" sz="1100" b="1" u="sng" dirty="0">
                          <a:solidFill>
                            <a:srgbClr val="002060"/>
                          </a:solidFill>
                        </a:rPr>
                        <a:t>VOCABULARY</a:t>
                      </a:r>
                    </a:p>
                    <a:p>
                      <a:pPr marL="0" indent="0" algn="l">
                        <a:buFont typeface="Arial" panose="020B0604020202020204" pitchFamily="34" charset="0"/>
                        <a:buNone/>
                      </a:pPr>
                      <a:endParaRPr lang="en-GB" sz="800" b="0" u="none"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US" sz="800" b="0" u="none"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endParaRPr lang="en-GB" sz="800" b="1" u="sng" baseline="0" dirty="0">
                        <a:solidFill>
                          <a:srgbClr val="002060"/>
                        </a:solidFill>
                      </a:endParaRPr>
                    </a:p>
                    <a:p>
                      <a:pPr marL="0" indent="0" algn="l">
                        <a:buFont typeface="Arial" panose="020B0604020202020204" pitchFamily="34" charset="0"/>
                        <a:buNone/>
                      </a:pPr>
                      <a:r>
                        <a:rPr lang="en-GB" sz="800" b="1" u="sng" baseline="0" dirty="0">
                          <a:solidFill>
                            <a:srgbClr val="002060"/>
                          </a:solidFill>
                        </a:rPr>
                        <a:t>Badminton Rules</a:t>
                      </a:r>
                    </a:p>
                    <a:p>
                      <a:pPr marL="0" indent="0" algn="l">
                        <a:buFont typeface="Arial" panose="020B0604020202020204" pitchFamily="34" charset="0"/>
                        <a:buNone/>
                      </a:pPr>
                      <a:r>
                        <a:rPr lang="en-GB" sz="800" b="0" u="none" baseline="0" dirty="0">
                          <a:solidFill>
                            <a:srgbClr val="002060"/>
                          </a:solidFill>
                        </a:rPr>
                        <a:t>- Shuttle to be held with one hand, racket in the other.</a:t>
                      </a:r>
                    </a:p>
                    <a:p>
                      <a:pPr marL="0" indent="0" algn="l">
                        <a:buFont typeface="Arial" panose="020B0604020202020204" pitchFamily="34" charset="0"/>
                        <a:buNone/>
                      </a:pPr>
                      <a:r>
                        <a:rPr lang="en-GB" sz="800" b="0" u="none" baseline="0" dirty="0">
                          <a:solidFill>
                            <a:srgbClr val="002060"/>
                          </a:solidFill>
                        </a:rPr>
                        <a:t>- An underarm serve must be performed (long, short, backhand).</a:t>
                      </a:r>
                    </a:p>
                    <a:p>
                      <a:pPr marL="0" indent="0" algn="l">
                        <a:buFont typeface="Arial" panose="020B0604020202020204" pitchFamily="34" charset="0"/>
                        <a:buNone/>
                      </a:pPr>
                      <a:r>
                        <a:rPr lang="en-GB" sz="800" b="0" u="none" baseline="0" dirty="0">
                          <a:solidFill>
                            <a:srgbClr val="002060"/>
                          </a:solidFill>
                        </a:rPr>
                        <a:t>- Shuttle to be hit over the net.</a:t>
                      </a:r>
                    </a:p>
                    <a:p>
                      <a:pPr marL="0" indent="0" algn="l">
                        <a:buFont typeface="Arial" panose="020B0604020202020204" pitchFamily="34" charset="0"/>
                        <a:buNone/>
                      </a:pPr>
                      <a:r>
                        <a:rPr lang="en-GB" sz="800" b="0" u="none" baseline="0" dirty="0">
                          <a:solidFill>
                            <a:srgbClr val="002060"/>
                          </a:solidFill>
                        </a:rPr>
                        <a:t>- Must serve the shuttle diagonally across the court.</a:t>
                      </a:r>
                    </a:p>
                    <a:p>
                      <a:pPr marL="0" indent="0" algn="l">
                        <a:buFontTx/>
                        <a:buNone/>
                      </a:pPr>
                      <a:r>
                        <a:rPr lang="en-GB" sz="800" b="0" u="none" baseline="0" dirty="0">
                          <a:solidFill>
                            <a:srgbClr val="002060"/>
                          </a:solidFill>
                        </a:rPr>
                        <a:t>- Must use the tram lines to define the court.</a:t>
                      </a:r>
                      <a:endParaRPr lang="en-US" sz="800" b="0" i="0" u="none" baseline="0" dirty="0">
                        <a:solidFill>
                          <a:srgbClr val="002060"/>
                        </a:solidFill>
                      </a:endParaRPr>
                    </a:p>
                    <a:p>
                      <a:pPr marL="0" indent="0" algn="l">
                        <a:buFont typeface="Arial" panose="020B0604020202020204" pitchFamily="34" charset="0"/>
                        <a:buNone/>
                      </a:pPr>
                      <a:endParaRPr lang="en-GB" sz="800" b="0" u="none" baseline="0" dirty="0">
                        <a:solidFill>
                          <a:srgbClr val="002060"/>
                        </a:solidFill>
                      </a:endParaRPr>
                    </a:p>
                  </a:txBody>
                  <a:tcPr/>
                </a:tc>
                <a:tc>
                  <a:txBody>
                    <a:bodyPr/>
                    <a:lstStyle/>
                    <a:p>
                      <a:pPr algn="l"/>
                      <a:r>
                        <a:rPr lang="en-GB" sz="1100" b="1" u="sng" dirty="0">
                          <a:solidFill>
                            <a:srgbClr val="002060"/>
                          </a:solidFill>
                        </a:rPr>
                        <a:t>Literacy in PE</a:t>
                      </a:r>
                    </a:p>
                    <a:p>
                      <a:pPr algn="ctr"/>
                      <a:endParaRPr lang="en-GB" sz="1100" b="1" u="sng" dirty="0">
                        <a:solidFill>
                          <a:srgbClr val="002060"/>
                        </a:solidFill>
                      </a:endParaRPr>
                    </a:p>
                    <a:p>
                      <a:pPr algn="l"/>
                      <a:r>
                        <a:rPr lang="en-GB" sz="800" b="1" u="sng" dirty="0">
                          <a:solidFill>
                            <a:srgbClr val="002060"/>
                          </a:solidFill>
                        </a:rPr>
                        <a:t>‘ABC’ </a:t>
                      </a:r>
                      <a:r>
                        <a:rPr lang="en-GB" sz="800" b="0" u="none" dirty="0">
                          <a:solidFill>
                            <a:srgbClr val="002060"/>
                          </a:solidFill>
                        </a:rPr>
                        <a:t>– Agree with/Build on/Contradict</a:t>
                      </a:r>
                    </a:p>
                    <a:p>
                      <a:pPr algn="l"/>
                      <a:r>
                        <a:rPr lang="en-GB" sz="800" b="0" u="none" dirty="0">
                          <a:solidFill>
                            <a:srgbClr val="002060"/>
                          </a:solidFill>
                        </a:rPr>
                        <a:t>This is our literacy focus in PE which is a form of ‘academic talk’. Pupils are asked to state why they either agree with something their peers have said, state how they can build upon this point, or how can they contradict what their peer has said to challenge the thought process. This can be related to performance, form, skill selection etc.</a:t>
                      </a:r>
                    </a:p>
                    <a:p>
                      <a:pPr algn="l"/>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ctr"/>
                      <a:endParaRPr lang="en-GB" sz="800" b="1" u="sng" dirty="0">
                        <a:solidFill>
                          <a:srgbClr val="002060"/>
                        </a:solidFill>
                      </a:endParaRPr>
                    </a:p>
                    <a:p>
                      <a:pPr algn="l"/>
                      <a:r>
                        <a:rPr lang="en-GB" sz="1100" b="1" u="sng" dirty="0">
                          <a:solidFill>
                            <a:srgbClr val="002060"/>
                          </a:solidFill>
                        </a:rPr>
                        <a:t>WHERE NEXT?</a:t>
                      </a:r>
                    </a:p>
                    <a:p>
                      <a:pPr algn="ctr"/>
                      <a:endParaRPr lang="en-GB" sz="800" b="1" u="sng" dirty="0">
                        <a:solidFill>
                          <a:srgbClr val="002060"/>
                        </a:solidFill>
                      </a:endParaRPr>
                    </a:p>
                    <a:p>
                      <a:pPr algn="l"/>
                      <a:r>
                        <a:rPr lang="en-GB" sz="800" b="0" u="none" dirty="0">
                          <a:solidFill>
                            <a:srgbClr val="002060"/>
                          </a:solidFill>
                        </a:rPr>
                        <a:t>Tactics and strategies for badminton (Y8)</a:t>
                      </a: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p>
                      <a:pPr algn="ctr"/>
                      <a:endParaRPr lang="en-GB" sz="1100" b="1" u="sng" dirty="0">
                        <a:solidFill>
                          <a:srgbClr val="002060"/>
                        </a:solidFill>
                      </a:endParaRPr>
                    </a:p>
                  </a:txBody>
                  <a:tcPr/>
                </a:tc>
                <a:extLst>
                  <a:ext uri="{0D108BD9-81ED-4DB2-BD59-A6C34878D82A}">
                    <a16:rowId xmlns:a16="http://schemas.microsoft.com/office/drawing/2014/main" val="1196057531"/>
                  </a:ext>
                </a:extLst>
              </a:tr>
            </a:tbl>
          </a:graphicData>
        </a:graphic>
      </p:graphicFrame>
      <p:pic>
        <p:nvPicPr>
          <p:cNvPr id="2" name="Picture 1">
            <a:extLst>
              <a:ext uri="{FF2B5EF4-FFF2-40B4-BE49-F238E27FC236}">
                <a16:creationId xmlns:a16="http://schemas.microsoft.com/office/drawing/2014/main" id="{26BD886F-BFA3-4C08-B1F4-AEEF3149A16B}"/>
              </a:ext>
            </a:extLst>
          </p:cNvPr>
          <p:cNvPicPr>
            <a:picLocks noChangeAspect="1"/>
          </p:cNvPicPr>
          <p:nvPr/>
        </p:nvPicPr>
        <p:blipFill rotWithShape="1">
          <a:blip r:embed="rId2"/>
          <a:srcRect l="12198" t="10947" r="11997" b="12411"/>
          <a:stretch/>
        </p:blipFill>
        <p:spPr>
          <a:xfrm>
            <a:off x="8002012" y="0"/>
            <a:ext cx="4189988" cy="2341463"/>
          </a:xfrm>
          <a:prstGeom prst="rect">
            <a:avLst/>
          </a:prstGeom>
        </p:spPr>
      </p:pic>
      <p:sp>
        <p:nvSpPr>
          <p:cNvPr id="3" name="TextBox 2">
            <a:extLst>
              <a:ext uri="{FF2B5EF4-FFF2-40B4-BE49-F238E27FC236}">
                <a16:creationId xmlns:a16="http://schemas.microsoft.com/office/drawing/2014/main" id="{DAF1A2B9-78B7-485C-8FE3-4C6AFC205AEA}"/>
              </a:ext>
            </a:extLst>
          </p:cNvPr>
          <p:cNvSpPr txBox="1"/>
          <p:nvPr/>
        </p:nvSpPr>
        <p:spPr>
          <a:xfrm>
            <a:off x="8438271" y="251351"/>
            <a:ext cx="3294184" cy="1877437"/>
          </a:xfrm>
          <a:prstGeom prst="rect">
            <a:avLst/>
          </a:prstGeom>
          <a:noFill/>
        </p:spPr>
        <p:txBody>
          <a:bodyPr wrap="square" rtlCol="0">
            <a:spAutoFit/>
          </a:bodyPr>
          <a:lstStyle/>
          <a:p>
            <a:r>
              <a:rPr lang="en-GB" sz="1400" b="1" u="sng" dirty="0"/>
              <a:t>The bigger picture:</a:t>
            </a:r>
          </a:p>
          <a:p>
            <a:endParaRPr lang="en-GB" sz="1400" b="1" u="sng" dirty="0"/>
          </a:p>
          <a:p>
            <a:r>
              <a:rPr lang="en-GB" sz="1100" b="1" i="1" dirty="0"/>
              <a:t>Personal development opportunities – </a:t>
            </a:r>
            <a:r>
              <a:rPr lang="en-GB" sz="1100" i="1" dirty="0"/>
              <a:t>Social skills including team work, organisation and planning.</a:t>
            </a:r>
          </a:p>
          <a:p>
            <a:endParaRPr lang="en-GB" sz="1100" b="1" i="1" dirty="0"/>
          </a:p>
          <a:p>
            <a:r>
              <a:rPr lang="en-GB" sz="1100" b="1" i="1" dirty="0"/>
              <a:t>Career links – </a:t>
            </a:r>
            <a:r>
              <a:rPr lang="en-GB" sz="1100" i="1" dirty="0"/>
              <a:t>PE teacher, physiotherapist, sports journalist, outdoor education instructor, coach, professional athlete, personal trainer.</a:t>
            </a:r>
          </a:p>
          <a:p>
            <a:endParaRPr lang="en-GB" sz="1100" b="1" i="1" dirty="0"/>
          </a:p>
          <a:p>
            <a:r>
              <a:rPr lang="en-GB" sz="1100" b="1" i="1" dirty="0"/>
              <a:t>RSE – </a:t>
            </a:r>
            <a:r>
              <a:rPr lang="en-GB" sz="1100" i="1" dirty="0"/>
              <a:t>ethics, compassion.</a:t>
            </a:r>
          </a:p>
        </p:txBody>
      </p:sp>
      <p:sp>
        <p:nvSpPr>
          <p:cNvPr id="5" name="TextBox 4">
            <a:extLst>
              <a:ext uri="{FF2B5EF4-FFF2-40B4-BE49-F238E27FC236}">
                <a16:creationId xmlns:a16="http://schemas.microsoft.com/office/drawing/2014/main" id="{31CB9A6E-E90D-41E8-AD2D-6A0C767F502F}"/>
              </a:ext>
            </a:extLst>
          </p:cNvPr>
          <p:cNvSpPr txBox="1"/>
          <p:nvPr/>
        </p:nvSpPr>
        <p:spPr>
          <a:xfrm>
            <a:off x="60567" y="631981"/>
            <a:ext cx="7862282" cy="1708160"/>
          </a:xfrm>
          <a:prstGeom prst="rect">
            <a:avLst/>
          </a:prstGeom>
          <a:solidFill>
            <a:schemeClr val="accent5">
              <a:lumMod val="20000"/>
              <a:lumOff val="80000"/>
            </a:schemeClr>
          </a:solidFill>
          <a:ln w="3175">
            <a:noFill/>
          </a:ln>
        </p:spPr>
        <p:txBody>
          <a:bodyPr wrap="square" rtlCol="0">
            <a:spAutoFit/>
          </a:bodyPr>
          <a:lstStyle/>
          <a:p>
            <a:r>
              <a:rPr lang="en-GB" sz="1050" b="1" dirty="0"/>
              <a:t>Context and Introduction to Unit</a:t>
            </a:r>
          </a:p>
          <a:p>
            <a:r>
              <a:rPr lang="en-GB" sz="1050" dirty="0"/>
              <a:t>In this unit pupils will learn about the skills and abilities required to perform in badminton. They will learn about the rules of game play and be able to apply and link them to competitive situations demonstrating both control and accuracy. Pupils will learn specific skills including, serving, different grips, overhead clears, drop shots, rally  as well as officiating. Pupils will also gain understanding of the ‘Components of Fitness’ and how they are applied to different aspects of the game. Pupils will learn to use these skills to outwit opponents in challenging game-based environments. Pupils will make links between the effects of exercise on their physical, emotional and social wellbeing. </a:t>
            </a:r>
          </a:p>
          <a:p>
            <a:endParaRPr lang="en-GB" sz="1050" b="1" i="1" dirty="0"/>
          </a:p>
          <a:p>
            <a:r>
              <a:rPr lang="en-GB" sz="1050" b="1" i="1" dirty="0"/>
              <a:t>Prior Knowledge (KS2/KS3)</a:t>
            </a:r>
          </a:p>
          <a:p>
            <a:r>
              <a:rPr lang="en-GB" sz="1050" dirty="0"/>
              <a:t>Pupils should be able to play competitive games, modified where appropriate and apply basic principles suitable for net sports. This includes basic coordination, agility and reaction time. They may also have prior knowledge of basic rules for badminton/short tennis from Year 6.</a:t>
            </a:r>
          </a:p>
        </p:txBody>
      </p:sp>
      <p:pic>
        <p:nvPicPr>
          <p:cNvPr id="8" name="Picture 7">
            <a:extLst>
              <a:ext uri="{FF2B5EF4-FFF2-40B4-BE49-F238E27FC236}">
                <a16:creationId xmlns:a16="http://schemas.microsoft.com/office/drawing/2014/main" id="{EABB6761-7822-4BE9-A070-9CC6CDF038D3}"/>
              </a:ext>
            </a:extLst>
          </p:cNvPr>
          <p:cNvPicPr>
            <a:picLocks noChangeAspect="1"/>
          </p:cNvPicPr>
          <p:nvPr/>
        </p:nvPicPr>
        <p:blipFill rotWithShape="1">
          <a:blip r:embed="rId3">
            <a:extLst>
              <a:ext uri="{28A0092B-C50C-407E-A947-70E740481C1C}">
                <a14:useLocalDpi xmlns:a14="http://schemas.microsoft.com/office/drawing/2010/main" val="0"/>
              </a:ext>
            </a:extLst>
          </a:blip>
          <a:srcRect t="5014" b="6856"/>
          <a:stretch/>
        </p:blipFill>
        <p:spPr>
          <a:xfrm>
            <a:off x="10514129" y="5273918"/>
            <a:ext cx="1058935" cy="1244328"/>
          </a:xfrm>
          <a:prstGeom prst="rect">
            <a:avLst/>
          </a:prstGeom>
        </p:spPr>
      </p:pic>
      <p:graphicFrame>
        <p:nvGraphicFramePr>
          <p:cNvPr id="10" name="Table 9">
            <a:extLst>
              <a:ext uri="{FF2B5EF4-FFF2-40B4-BE49-F238E27FC236}">
                <a16:creationId xmlns:a16="http://schemas.microsoft.com/office/drawing/2014/main" id="{D17D7CE0-D487-4255-861B-1E515CE6277B}"/>
              </a:ext>
            </a:extLst>
          </p:cNvPr>
          <p:cNvGraphicFramePr>
            <a:graphicFrameLocks noGrp="1"/>
          </p:cNvGraphicFramePr>
          <p:nvPr>
            <p:extLst>
              <p:ext uri="{D42A27DB-BD31-4B8C-83A1-F6EECF244321}">
                <p14:modId xmlns:p14="http://schemas.microsoft.com/office/powerpoint/2010/main" val="4275519651"/>
              </p:ext>
            </p:extLst>
          </p:nvPr>
        </p:nvGraphicFramePr>
        <p:xfrm>
          <a:off x="6954254" y="3352961"/>
          <a:ext cx="2909938" cy="2583180"/>
        </p:xfrm>
        <a:graphic>
          <a:graphicData uri="http://schemas.openxmlformats.org/drawingml/2006/table">
            <a:tbl>
              <a:tblPr firstRow="1" bandRow="1">
                <a:tableStyleId>{5C22544A-7EE6-4342-B048-85BDC9FD1C3A}</a:tableStyleId>
              </a:tblPr>
              <a:tblGrid>
                <a:gridCol w="2909938">
                  <a:extLst>
                    <a:ext uri="{9D8B030D-6E8A-4147-A177-3AD203B41FA5}">
                      <a16:colId xmlns:a16="http://schemas.microsoft.com/office/drawing/2014/main" val="259764669"/>
                    </a:ext>
                  </a:extLst>
                </a:gridCol>
              </a:tblGrid>
              <a:tr h="312731">
                <a:tc>
                  <a:txBody>
                    <a:bodyPr/>
                    <a:lstStyle/>
                    <a:p>
                      <a:pPr algn="ctr"/>
                      <a:r>
                        <a:rPr lang="en-GB" sz="750" dirty="0"/>
                        <a:t>Word-rich Focus</a:t>
                      </a:r>
                    </a:p>
                    <a:p>
                      <a:pPr algn="ctr"/>
                      <a:r>
                        <a:rPr lang="en-GB" sz="750" dirty="0"/>
                        <a:t>Autumn Term – Components of Fitness</a:t>
                      </a:r>
                    </a:p>
                  </a:txBody>
                  <a:tcPr/>
                </a:tc>
                <a:extLst>
                  <a:ext uri="{0D108BD9-81ED-4DB2-BD59-A6C34878D82A}">
                    <a16:rowId xmlns:a16="http://schemas.microsoft.com/office/drawing/2014/main" val="3533536642"/>
                  </a:ext>
                </a:extLst>
              </a:tr>
              <a:tr h="370840">
                <a:tc>
                  <a:txBody>
                    <a:bodyPr/>
                    <a:lstStyle/>
                    <a:p>
                      <a:r>
                        <a:rPr lang="en-GB" sz="750" b="1" dirty="0">
                          <a:solidFill>
                            <a:srgbClr val="002060"/>
                          </a:solidFill>
                        </a:rPr>
                        <a:t>Cardiovascular Endurance </a:t>
                      </a:r>
                      <a:r>
                        <a:rPr lang="en-GB" sz="750" dirty="0">
                          <a:solidFill>
                            <a:srgbClr val="002060"/>
                          </a:solidFill>
                        </a:rPr>
                        <a:t>– The ability of the heart and lungs to supply the body with oxygen.</a:t>
                      </a:r>
                    </a:p>
                    <a:p>
                      <a:endParaRPr lang="en-GB" sz="750" dirty="0">
                        <a:solidFill>
                          <a:srgbClr val="002060"/>
                        </a:solidFill>
                      </a:endParaRPr>
                    </a:p>
                    <a:p>
                      <a:r>
                        <a:rPr lang="en-GB" sz="750" b="1" dirty="0">
                          <a:solidFill>
                            <a:srgbClr val="002060"/>
                          </a:solidFill>
                        </a:rPr>
                        <a:t>Agility</a:t>
                      </a:r>
                      <a:r>
                        <a:rPr lang="en-GB" sz="750" dirty="0">
                          <a:solidFill>
                            <a:srgbClr val="002060"/>
                          </a:solidFill>
                        </a:rPr>
                        <a:t> – Changing direction at speed.</a:t>
                      </a:r>
                    </a:p>
                    <a:p>
                      <a:endParaRPr lang="en-GB" sz="750" dirty="0">
                        <a:solidFill>
                          <a:srgbClr val="002060"/>
                        </a:solidFill>
                      </a:endParaRPr>
                    </a:p>
                    <a:p>
                      <a:r>
                        <a:rPr lang="en-GB" sz="750" b="1" dirty="0">
                          <a:solidFill>
                            <a:srgbClr val="002060"/>
                          </a:solidFill>
                        </a:rPr>
                        <a:t>Muscular Endurance </a:t>
                      </a:r>
                      <a:r>
                        <a:rPr lang="en-GB" sz="750" dirty="0">
                          <a:solidFill>
                            <a:srgbClr val="002060"/>
                          </a:solidFill>
                        </a:rPr>
                        <a:t>– Using the voluntary muscles repeatedly without stopping.</a:t>
                      </a:r>
                    </a:p>
                    <a:p>
                      <a:endParaRPr lang="en-GB" sz="750" dirty="0">
                        <a:solidFill>
                          <a:srgbClr val="002060"/>
                        </a:solidFill>
                      </a:endParaRPr>
                    </a:p>
                    <a:p>
                      <a:r>
                        <a:rPr lang="en-GB" sz="750" b="1" dirty="0">
                          <a:solidFill>
                            <a:srgbClr val="002060"/>
                          </a:solidFill>
                        </a:rPr>
                        <a:t>Power</a:t>
                      </a:r>
                      <a:r>
                        <a:rPr lang="en-GB" sz="750" dirty="0">
                          <a:solidFill>
                            <a:srgbClr val="002060"/>
                          </a:solidFill>
                        </a:rPr>
                        <a:t> – Strength X Speed.</a:t>
                      </a:r>
                    </a:p>
                    <a:p>
                      <a:endParaRPr lang="en-GB" sz="750" dirty="0">
                        <a:solidFill>
                          <a:srgbClr val="002060"/>
                        </a:solidFill>
                      </a:endParaRPr>
                    </a:p>
                    <a:p>
                      <a:r>
                        <a:rPr lang="en-GB" sz="750" b="1" dirty="0">
                          <a:solidFill>
                            <a:srgbClr val="002060"/>
                          </a:solidFill>
                        </a:rPr>
                        <a:t>Strength</a:t>
                      </a:r>
                      <a:r>
                        <a:rPr lang="en-GB" sz="750" dirty="0">
                          <a:solidFill>
                            <a:srgbClr val="002060"/>
                          </a:solidFill>
                        </a:rPr>
                        <a:t> – Applying force against a resistance.</a:t>
                      </a:r>
                    </a:p>
                    <a:p>
                      <a:endParaRPr lang="en-GB" sz="750" dirty="0">
                        <a:solidFill>
                          <a:srgbClr val="002060"/>
                        </a:solidFill>
                      </a:endParaRPr>
                    </a:p>
                    <a:p>
                      <a:r>
                        <a:rPr lang="en-GB" sz="750" b="1" dirty="0">
                          <a:solidFill>
                            <a:srgbClr val="002060"/>
                          </a:solidFill>
                        </a:rPr>
                        <a:t>Flexibility</a:t>
                      </a:r>
                      <a:r>
                        <a:rPr lang="en-GB" sz="750" dirty="0">
                          <a:solidFill>
                            <a:srgbClr val="002060"/>
                          </a:solidFill>
                        </a:rPr>
                        <a:t> – The range of movement at a joint.</a:t>
                      </a:r>
                    </a:p>
                    <a:p>
                      <a:endParaRPr lang="en-GB" sz="750" dirty="0">
                        <a:solidFill>
                          <a:srgbClr val="002060"/>
                        </a:solidFill>
                      </a:endParaRPr>
                    </a:p>
                    <a:p>
                      <a:pPr marL="0" indent="0" algn="l">
                        <a:buFont typeface="Arial" panose="020B0604020202020204" pitchFamily="34" charset="0"/>
                        <a:buNone/>
                      </a:pPr>
                      <a:r>
                        <a:rPr lang="en-GB" sz="750" b="1" dirty="0">
                          <a:solidFill>
                            <a:srgbClr val="002060"/>
                          </a:solidFill>
                        </a:rPr>
                        <a:t>Co-ordination</a:t>
                      </a:r>
                      <a:r>
                        <a:rPr lang="en-GB" sz="750" dirty="0">
                          <a:solidFill>
                            <a:srgbClr val="002060"/>
                          </a:solidFill>
                        </a:rPr>
                        <a:t> - </a:t>
                      </a:r>
                      <a:r>
                        <a:rPr lang="en-GB" sz="750" b="0" u="none" dirty="0">
                          <a:solidFill>
                            <a:srgbClr val="002060"/>
                          </a:solidFill>
                        </a:rPr>
                        <a:t>the use of two or more body parts at the same time.</a:t>
                      </a:r>
                    </a:p>
                    <a:p>
                      <a:pPr marL="0" indent="0" algn="l">
                        <a:buFont typeface="Arial" panose="020B0604020202020204" pitchFamily="34" charset="0"/>
                        <a:buNone/>
                      </a:pPr>
                      <a:endParaRPr lang="en-GB" sz="750" b="0" u="none" dirty="0">
                        <a:solidFill>
                          <a:srgbClr val="002060"/>
                        </a:solidFill>
                      </a:endParaRPr>
                    </a:p>
                    <a:p>
                      <a:pPr marL="0" indent="0" algn="l">
                        <a:buFont typeface="Arial" panose="020B0604020202020204" pitchFamily="34" charset="0"/>
                        <a:buNone/>
                      </a:pPr>
                      <a:r>
                        <a:rPr lang="en-GB" sz="750" b="1" u="none" dirty="0">
                          <a:solidFill>
                            <a:srgbClr val="002060"/>
                          </a:solidFill>
                        </a:rPr>
                        <a:t>Balance</a:t>
                      </a:r>
                      <a:r>
                        <a:rPr lang="en-GB" sz="750" b="0" u="none" dirty="0">
                          <a:solidFill>
                            <a:srgbClr val="002060"/>
                          </a:solidFill>
                        </a:rPr>
                        <a:t> – keeping the centre of mass above the base of support.</a:t>
                      </a:r>
                    </a:p>
                    <a:p>
                      <a:pPr marL="0" indent="0" algn="l">
                        <a:buFont typeface="Arial" panose="020B0604020202020204" pitchFamily="34" charset="0"/>
                        <a:buNone/>
                      </a:pPr>
                      <a:endParaRPr lang="en-GB" sz="750" b="0" u="none" baseline="0" dirty="0">
                        <a:solidFill>
                          <a:srgbClr val="002060"/>
                        </a:solidFill>
                      </a:endParaRPr>
                    </a:p>
                    <a:p>
                      <a:pPr marL="0" indent="0" algn="l">
                        <a:buFont typeface="Arial" panose="020B0604020202020204" pitchFamily="34" charset="0"/>
                        <a:buNone/>
                      </a:pPr>
                      <a:r>
                        <a:rPr lang="en-GB" sz="750" b="1" u="none" baseline="0" dirty="0">
                          <a:solidFill>
                            <a:srgbClr val="002060"/>
                          </a:solidFill>
                        </a:rPr>
                        <a:t>Reaction time </a:t>
                      </a:r>
                      <a:r>
                        <a:rPr lang="en-GB" sz="750" b="0" u="none" baseline="0" dirty="0">
                          <a:solidFill>
                            <a:srgbClr val="002060"/>
                          </a:solidFill>
                        </a:rPr>
                        <a:t>– the time take to respond to a given stimulus.</a:t>
                      </a:r>
                    </a:p>
                  </a:txBody>
                  <a:tcPr/>
                </a:tc>
                <a:extLst>
                  <a:ext uri="{0D108BD9-81ED-4DB2-BD59-A6C34878D82A}">
                    <a16:rowId xmlns:a16="http://schemas.microsoft.com/office/drawing/2014/main" val="3872290025"/>
                  </a:ext>
                </a:extLst>
              </a:tr>
            </a:tbl>
          </a:graphicData>
        </a:graphic>
      </p:graphicFrame>
    </p:spTree>
    <p:extLst>
      <p:ext uri="{BB962C8B-B14F-4D97-AF65-F5344CB8AC3E}">
        <p14:creationId xmlns:p14="http://schemas.microsoft.com/office/powerpoint/2010/main" val="1955853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a:extLst>
              <a:ext uri="{FF2B5EF4-FFF2-40B4-BE49-F238E27FC236}">
                <a16:creationId xmlns:a16="http://schemas.microsoft.com/office/drawing/2014/main" id="{5AFAD1CB-A943-4AA4-98D0-ACDEB906C165}"/>
              </a:ext>
            </a:extLst>
          </p:cNvPr>
          <p:cNvSpPr/>
          <p:nvPr/>
        </p:nvSpPr>
        <p:spPr>
          <a:xfrm>
            <a:off x="3205095" y="-20554"/>
            <a:ext cx="4814716" cy="502702"/>
          </a:xfrm>
          <a:prstGeom prst="rect">
            <a:avLst/>
          </a:prstGeom>
          <a:noFill/>
        </p:spPr>
        <p:txBody>
          <a:bodyPr wrap="none" lIns="132080" tIns="66040" rIns="132080" bIns="66040">
            <a:spAutoFit/>
          </a:bodyPr>
          <a:lstStyle/>
          <a:p>
            <a:pPr algn="ctr"/>
            <a:r>
              <a:rPr lang="en-US" sz="2400" b="1" u="sng" dirty="0">
                <a:ln w="0"/>
                <a:solidFill>
                  <a:srgbClr val="002060"/>
                </a:solidFill>
                <a:effectLst>
                  <a:outerShdw blurRad="38100" dist="25400" dir="5400000" algn="ctr" rotWithShape="0">
                    <a:srgbClr val="6E747A">
                      <a:alpha val="43000"/>
                    </a:srgbClr>
                  </a:outerShdw>
                </a:effectLst>
              </a:rPr>
              <a:t>Year 7 Badminton: Assessment Plan</a:t>
            </a:r>
          </a:p>
        </p:txBody>
      </p:sp>
      <p:sp>
        <p:nvSpPr>
          <p:cNvPr id="5" name="TextBox 4">
            <a:extLst>
              <a:ext uri="{FF2B5EF4-FFF2-40B4-BE49-F238E27FC236}">
                <a16:creationId xmlns:a16="http://schemas.microsoft.com/office/drawing/2014/main" id="{31CB9A6E-E90D-41E8-AD2D-6A0C767F502F}"/>
              </a:ext>
            </a:extLst>
          </p:cNvPr>
          <p:cNvSpPr txBox="1"/>
          <p:nvPr/>
        </p:nvSpPr>
        <p:spPr>
          <a:xfrm>
            <a:off x="139435" y="480353"/>
            <a:ext cx="11750215" cy="1615827"/>
          </a:xfrm>
          <a:prstGeom prst="rect">
            <a:avLst/>
          </a:prstGeom>
          <a:solidFill>
            <a:schemeClr val="accent5">
              <a:lumMod val="20000"/>
              <a:lumOff val="80000"/>
            </a:schemeClr>
          </a:solidFill>
          <a:ln w="3175">
            <a:noFill/>
          </a:ln>
        </p:spPr>
        <p:txBody>
          <a:bodyPr wrap="square" rtlCol="0">
            <a:spAutoFit/>
          </a:bodyPr>
          <a:lstStyle/>
          <a:p>
            <a:r>
              <a:rPr lang="en-GB" sz="1100" b="1" dirty="0"/>
              <a:t>MAPs</a:t>
            </a:r>
            <a:r>
              <a:rPr lang="en-GB" sz="1100" dirty="0"/>
              <a:t> – Pupils will be assessed at the end of each topic via the Me in PE assessment model:</a:t>
            </a:r>
          </a:p>
          <a:p>
            <a:r>
              <a:rPr lang="en-GB" sz="1100" b="1" dirty="0">
                <a:solidFill>
                  <a:srgbClr val="002060"/>
                </a:solidFill>
              </a:rPr>
              <a:t>Physical Me: </a:t>
            </a:r>
            <a:r>
              <a:rPr lang="en-GB" sz="1100" dirty="0">
                <a:solidFill>
                  <a:srgbClr val="002060"/>
                </a:solidFill>
              </a:rPr>
              <a:t>Skills and application of these into a competitive situation.</a:t>
            </a:r>
          </a:p>
          <a:p>
            <a:r>
              <a:rPr lang="en-GB" sz="1100" b="1" dirty="0">
                <a:solidFill>
                  <a:srgbClr val="002060"/>
                </a:solidFill>
              </a:rPr>
              <a:t>Thinking Me: </a:t>
            </a:r>
            <a:r>
              <a:rPr lang="en-GB" sz="1100" dirty="0">
                <a:solidFill>
                  <a:srgbClr val="002060"/>
                </a:solidFill>
              </a:rPr>
              <a:t>ABC/Components of Fitness</a:t>
            </a:r>
          </a:p>
          <a:p>
            <a:r>
              <a:rPr lang="en-GB" sz="1100" b="1" dirty="0">
                <a:solidFill>
                  <a:srgbClr val="002060"/>
                </a:solidFill>
              </a:rPr>
              <a:t>Healthy Me: </a:t>
            </a:r>
            <a:r>
              <a:rPr lang="en-GB" sz="1100" dirty="0">
                <a:solidFill>
                  <a:srgbClr val="002060"/>
                </a:solidFill>
              </a:rPr>
              <a:t>Physical attributes that are relevant to the activity.</a:t>
            </a:r>
          </a:p>
          <a:p>
            <a:r>
              <a:rPr lang="en-GB" sz="1100" b="1" dirty="0">
                <a:solidFill>
                  <a:srgbClr val="002060"/>
                </a:solidFill>
              </a:rPr>
              <a:t>Social Me: </a:t>
            </a:r>
            <a:r>
              <a:rPr lang="en-GB" sz="1100" dirty="0">
                <a:solidFill>
                  <a:srgbClr val="002060"/>
                </a:solidFill>
              </a:rPr>
              <a:t>Behaviour, attitudes and support towards other pupils.</a:t>
            </a:r>
          </a:p>
          <a:p>
            <a:r>
              <a:rPr lang="en-GB" sz="1100" b="1" dirty="0">
                <a:solidFill>
                  <a:srgbClr val="002060"/>
                </a:solidFill>
              </a:rPr>
              <a:t>Resilient Me: </a:t>
            </a:r>
            <a:r>
              <a:rPr lang="en-GB" sz="1100" dirty="0">
                <a:solidFill>
                  <a:srgbClr val="002060"/>
                </a:solidFill>
              </a:rPr>
              <a:t>Never giving up despite the challenge of the task that is presented to pupils.</a:t>
            </a:r>
          </a:p>
          <a:p>
            <a:endParaRPr lang="en-US" sz="1100" dirty="0"/>
          </a:p>
          <a:p>
            <a:r>
              <a:rPr lang="en-US" sz="1100" b="1" dirty="0"/>
              <a:t>S</a:t>
            </a:r>
            <a:r>
              <a:rPr lang="en-GB" sz="1100" b="1" dirty="0"/>
              <a:t>ummative assessment (Me in PE) </a:t>
            </a:r>
            <a:r>
              <a:rPr lang="en-GB" sz="1100" dirty="0"/>
              <a:t>– The knowledge from this unit will be tested as part of a 1 hour P2S practical assessment at the end of the allocated half term focusing on Physical Me, Thinking Me and Healthy Me. Video evidence will be collected and the Me in PE assessment form will be completed by the class teacher.</a:t>
            </a:r>
          </a:p>
        </p:txBody>
      </p:sp>
      <p:graphicFrame>
        <p:nvGraphicFramePr>
          <p:cNvPr id="7" name="Table 6">
            <a:extLst>
              <a:ext uri="{FF2B5EF4-FFF2-40B4-BE49-F238E27FC236}">
                <a16:creationId xmlns:a16="http://schemas.microsoft.com/office/drawing/2014/main" id="{01C08D8A-5FDD-4287-A708-1818B449F9AB}"/>
              </a:ext>
            </a:extLst>
          </p:cNvPr>
          <p:cNvGraphicFramePr>
            <a:graphicFrameLocks noGrp="1"/>
          </p:cNvGraphicFramePr>
          <p:nvPr>
            <p:extLst>
              <p:ext uri="{D42A27DB-BD31-4B8C-83A1-F6EECF244321}">
                <p14:modId xmlns:p14="http://schemas.microsoft.com/office/powerpoint/2010/main" val="2079396600"/>
              </p:ext>
            </p:extLst>
          </p:nvPr>
        </p:nvGraphicFramePr>
        <p:xfrm>
          <a:off x="118065" y="2161516"/>
          <a:ext cx="11934500" cy="4496701"/>
        </p:xfrm>
        <a:graphic>
          <a:graphicData uri="http://schemas.openxmlformats.org/drawingml/2006/table">
            <a:tbl>
              <a:tblPr firstRow="1" bandRow="1">
                <a:tableStyleId>{69CF1AB2-1976-4502-BF36-3FF5EA218861}</a:tableStyleId>
              </a:tblPr>
              <a:tblGrid>
                <a:gridCol w="2801304">
                  <a:extLst>
                    <a:ext uri="{9D8B030D-6E8A-4147-A177-3AD203B41FA5}">
                      <a16:colId xmlns:a16="http://schemas.microsoft.com/office/drawing/2014/main" val="26545288"/>
                    </a:ext>
                  </a:extLst>
                </a:gridCol>
                <a:gridCol w="3003259">
                  <a:extLst>
                    <a:ext uri="{9D8B030D-6E8A-4147-A177-3AD203B41FA5}">
                      <a16:colId xmlns:a16="http://schemas.microsoft.com/office/drawing/2014/main" val="3735789182"/>
                    </a:ext>
                  </a:extLst>
                </a:gridCol>
                <a:gridCol w="3187816">
                  <a:extLst>
                    <a:ext uri="{9D8B030D-6E8A-4147-A177-3AD203B41FA5}">
                      <a16:colId xmlns:a16="http://schemas.microsoft.com/office/drawing/2014/main" val="3033360634"/>
                    </a:ext>
                  </a:extLst>
                </a:gridCol>
                <a:gridCol w="2942121">
                  <a:extLst>
                    <a:ext uri="{9D8B030D-6E8A-4147-A177-3AD203B41FA5}">
                      <a16:colId xmlns:a16="http://schemas.microsoft.com/office/drawing/2014/main" val="2709544202"/>
                    </a:ext>
                  </a:extLst>
                </a:gridCol>
              </a:tblGrid>
              <a:tr h="262707">
                <a:tc gridSpan="4">
                  <a:txBody>
                    <a:bodyPr/>
                    <a:lstStyle/>
                    <a:p>
                      <a:pPr algn="ctr"/>
                      <a:r>
                        <a:rPr lang="en-US" sz="1100" dirty="0">
                          <a:solidFill>
                            <a:schemeClr val="tx1"/>
                          </a:solidFill>
                        </a:rPr>
                        <a:t>Assessment Steps</a:t>
                      </a:r>
                      <a:endParaRPr lang="en-GB" sz="11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tc hMerge="1">
                  <a:txBody>
                    <a:bodyPr/>
                    <a:lstStyle/>
                    <a:p>
                      <a:endParaRPr lang="en-GB" sz="1600" dirty="0">
                        <a:solidFill>
                          <a:schemeClr val="tx1"/>
                        </a:solidFill>
                      </a:endParaRPr>
                    </a:p>
                  </a:txBody>
                  <a:tcPr/>
                </a:tc>
                <a:extLst>
                  <a:ext uri="{0D108BD9-81ED-4DB2-BD59-A6C34878D82A}">
                    <a16:rowId xmlns:a16="http://schemas.microsoft.com/office/drawing/2014/main" val="3069175115"/>
                  </a:ext>
                </a:extLst>
              </a:tr>
              <a:tr h="363034">
                <a:tc>
                  <a:txBody>
                    <a:bodyPr/>
                    <a:lstStyle/>
                    <a:p>
                      <a:pPr algn="ctr"/>
                      <a:r>
                        <a:rPr lang="en-US" sz="1100" b="1" dirty="0">
                          <a:solidFill>
                            <a:schemeClr val="tx1"/>
                          </a:solidFill>
                        </a:rPr>
                        <a:t>Emerging</a:t>
                      </a:r>
                      <a:endParaRPr lang="en-GB" sz="1100" b="1" dirty="0">
                        <a:solidFill>
                          <a:schemeClr val="tx1"/>
                        </a:solidFill>
                      </a:endParaRPr>
                    </a:p>
                  </a:txBody>
                  <a:tcPr/>
                </a:tc>
                <a:tc>
                  <a:txBody>
                    <a:bodyPr/>
                    <a:lstStyle/>
                    <a:p>
                      <a:pPr algn="ctr"/>
                      <a:r>
                        <a:rPr lang="en-US" sz="1100" b="1" dirty="0">
                          <a:solidFill>
                            <a:schemeClr val="tx1"/>
                          </a:solidFill>
                        </a:rPr>
                        <a:t>Developing</a:t>
                      </a:r>
                      <a:endParaRPr lang="en-GB" sz="1100" b="1" dirty="0">
                        <a:solidFill>
                          <a:schemeClr val="tx1"/>
                        </a:solidFill>
                      </a:endParaRPr>
                    </a:p>
                  </a:txBody>
                  <a:tcPr/>
                </a:tc>
                <a:tc>
                  <a:txBody>
                    <a:bodyPr/>
                    <a:lstStyle/>
                    <a:p>
                      <a:pPr algn="ctr"/>
                      <a:r>
                        <a:rPr lang="en-US" sz="1100" b="1" dirty="0">
                          <a:solidFill>
                            <a:schemeClr val="tx1"/>
                          </a:solidFill>
                        </a:rPr>
                        <a:t>Securing (Up to ‘+’)</a:t>
                      </a:r>
                      <a:endParaRPr lang="en-GB" sz="1100" b="1" dirty="0">
                        <a:solidFill>
                          <a:schemeClr val="tx1"/>
                        </a:solidFill>
                      </a:endParaRPr>
                    </a:p>
                  </a:txBody>
                  <a:tcPr/>
                </a:tc>
                <a:tc>
                  <a:txBody>
                    <a:bodyPr/>
                    <a:lstStyle/>
                    <a:p>
                      <a:pPr algn="ctr"/>
                      <a:r>
                        <a:rPr lang="en-US" sz="1100" b="1" dirty="0">
                          <a:solidFill>
                            <a:schemeClr val="tx1"/>
                          </a:solidFill>
                        </a:rPr>
                        <a:t>Mastering (Above &amp; Beyond)</a:t>
                      </a:r>
                      <a:endParaRPr lang="en-GB" sz="1100" b="1" dirty="0">
                        <a:solidFill>
                          <a:schemeClr val="tx1"/>
                        </a:solidFill>
                      </a:endParaRPr>
                    </a:p>
                  </a:txBody>
                  <a:tcPr/>
                </a:tc>
                <a:extLst>
                  <a:ext uri="{0D108BD9-81ED-4DB2-BD59-A6C34878D82A}">
                    <a16:rowId xmlns:a16="http://schemas.microsoft.com/office/drawing/2014/main" val="1482251926"/>
                  </a:ext>
                </a:extLst>
              </a:tr>
              <a:tr h="3687698">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have basic knowledge of court markings as well as how to perform one type of serve, overhead clear, drop shot and how to umpire, with help from their teacher. </a:t>
                      </a:r>
                      <a:r>
                        <a:rPr lang="en-GB" sz="800" b="1" i="1" dirty="0">
                          <a:solidFill>
                            <a:schemeClr val="tx1"/>
                          </a:solidFill>
                        </a:rPr>
                        <a:t>, physical health in relation to the activity is very limited, social skills are poor and resilience may be lacking:</a:t>
                      </a:r>
                      <a:endParaRPr lang="en-US" sz="800" b="1" i="1" dirty="0">
                        <a:solidFill>
                          <a:schemeClr val="tx1"/>
                        </a:solidFill>
                      </a:endParaRPr>
                    </a:p>
                    <a:p>
                      <a:endParaRPr lang="en-US" sz="800" dirty="0">
                        <a:solidFill>
                          <a:schemeClr val="tx1"/>
                        </a:solidFill>
                      </a:endParaRPr>
                    </a:p>
                    <a:p>
                      <a:pPr marL="171450" indent="-171450">
                        <a:buFontTx/>
                        <a:buChar char="-"/>
                      </a:pPr>
                      <a:r>
                        <a:rPr lang="en-US" sz="800" dirty="0">
                          <a:solidFill>
                            <a:schemeClr val="tx1"/>
                          </a:solidFill>
                        </a:rPr>
                        <a:t>Know the location of the serving line.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Perform the flick serve with support from a skill card/teacher with inconsistent success over the net.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Can strike the shuttle at the highest point for an overhead clear with inconsistent success making contact with the shuttle.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Perform a drop shot near the net with inconsistent success over the net.</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Have a limited knowledge of umpiring using support from the teacher to enforce the rules. Can keep score.</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Demonstrates a basic understanding of the rules of badminton (Where to serve/court lines/shot selection).</a:t>
                      </a:r>
                    </a:p>
                    <a:p>
                      <a:pPr marL="171450" indent="-171450">
                        <a:buFontTx/>
                        <a:buChar char="-"/>
                      </a:pPr>
                      <a:endParaRPr lang="en-US" sz="800" dirty="0">
                        <a:solidFill>
                          <a:schemeClr val="tx1"/>
                        </a:solidFill>
                      </a:endParaRPr>
                    </a:p>
                    <a:p>
                      <a:pPr marL="171450" indent="-171450">
                        <a:buFontTx/>
                        <a:buChar char="-"/>
                      </a:pPr>
                      <a:r>
                        <a:rPr lang="en-US" sz="800" dirty="0">
                          <a:solidFill>
                            <a:schemeClr val="tx1"/>
                          </a:solidFill>
                        </a:rPr>
                        <a:t>Demonstrates a basic level of fitness for badminton (Moves around the court with limited mobility, power on shots is limited and coordination is inconsistent).</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must be able to identify all court markings, perform two types of serve, overhead clear, drop shot and how to umpire, with some help from their teacher. </a:t>
                      </a:r>
                      <a:r>
                        <a:rPr lang="en-GB" sz="800" b="1" i="0" dirty="0">
                          <a:solidFill>
                            <a:schemeClr val="tx1"/>
                          </a:solidFill>
                        </a:rPr>
                        <a:t>Physical health in relation to the activity is average, social skills are developing and resilience is inconsistent:</a:t>
                      </a:r>
                    </a:p>
                    <a:p>
                      <a:endParaRPr lang="en-US" sz="800" b="0" i="0" dirty="0">
                        <a:solidFill>
                          <a:schemeClr val="tx1"/>
                        </a:solidFill>
                      </a:endParaRPr>
                    </a:p>
                    <a:p>
                      <a:pPr marL="171450" indent="-171450">
                        <a:buFontTx/>
                        <a:buChar char="-"/>
                      </a:pPr>
                      <a:r>
                        <a:rPr lang="en-US" sz="800" b="0" i="0" dirty="0">
                          <a:solidFill>
                            <a:schemeClr val="tx1"/>
                          </a:solidFill>
                        </a:rPr>
                        <a:t>Know the location of the serving line, singles lines and doubles lines.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 the flick serve with consistency and the underarm arm serve with inconsistent success over the net.</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strike the shuttle at the highest point for an overhead clear with some consistency and power.</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Performs a drop shot at the net with consistent technique.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Has a good knowledge of umpiring including service judging, line judging and being fairly confident when enforcing the rules during live play.</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Demonstrates a good understanding of the rules of badminton (Where to serve from and to/court lines/shot selection).</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Demonstrates a good level of fitness for badminton (Move around the court with good mobility, power on shots ensures the shuttle usually goes over the net and coordination is good).</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describe the importance of a warm up/cool down and can lead one with support from peers/teacher.</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must be able to perform the following activities with consistently good technique. P</a:t>
                      </a:r>
                      <a:r>
                        <a:rPr lang="en-GB" sz="800" b="1" dirty="0">
                          <a:solidFill>
                            <a:schemeClr val="tx1"/>
                          </a:solidFill>
                        </a:rPr>
                        <a:t>hysical health in relation to the activity is well developed, social skills are developed displaying levels of confidence, and resilience is clear:</a:t>
                      </a:r>
                    </a:p>
                    <a:p>
                      <a:endParaRPr lang="en-US" sz="800" b="0" i="0" dirty="0">
                        <a:solidFill>
                          <a:schemeClr val="tx1"/>
                        </a:solidFill>
                      </a:endParaRPr>
                    </a:p>
                    <a:p>
                      <a:pPr marL="171450" indent="-171450">
                        <a:buFontTx/>
                        <a:buChar char="-"/>
                      </a:pPr>
                      <a:r>
                        <a:rPr lang="en-US" sz="800" b="0" i="0" dirty="0">
                          <a:solidFill>
                            <a:schemeClr val="tx1"/>
                          </a:solidFill>
                        </a:rPr>
                        <a:t>Know the location of all court markings on the floor and consistently hit most shots within these boundaries.</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 two types of serve consistently, favouring one over the other.</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perform an overhead clear using good technique and describe why it is used within a game.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Performs a drop shot consistently and can describe why it is used in a game.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enforce the rules of the game well with little help from a supporting resource, can keep score and identify illegal serves consistently.</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Demonstrates an excellent understanding of the rules of badminton including limited knowledge of tactical play.</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Demonstrates an excellent level of fitness for badminton.</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explain the importance of a warm up/cool down and can lead an effective one.</a:t>
                      </a:r>
                    </a:p>
                    <a:p>
                      <a:pPr marL="171450" indent="-171450">
                        <a:buFontTx/>
                        <a:buChar char="-"/>
                      </a:pPr>
                      <a:endParaRPr lang="en-US" sz="800" b="0" i="0" dirty="0">
                        <a:solidFill>
                          <a:schemeClr val="tx1"/>
                        </a:solidFill>
                      </a:endParaRPr>
                    </a:p>
                    <a:p>
                      <a:pPr marL="171450" indent="-171450">
                        <a:buFontTx/>
                        <a:buChar char="-"/>
                      </a:pPr>
                      <a:r>
                        <a:rPr lang="en-US" sz="800" b="0" i="0" dirty="0">
                          <a:solidFill>
                            <a:schemeClr val="tx1"/>
                          </a:solidFill>
                        </a:rPr>
                        <a:t>Can describe how blood is pumped around the body and why oxygen is needed in higher doses during exercise.</a:t>
                      </a: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800" b="1" i="1" dirty="0">
                          <a:solidFill>
                            <a:schemeClr val="tx1"/>
                          </a:solidFill>
                        </a:rPr>
                        <a:t>Pupils should be able to recall all the content in the knowledge journey and demonstrate application through the following. </a:t>
                      </a:r>
                      <a:r>
                        <a:rPr lang="en-GB" sz="800" b="1" i="0" dirty="0">
                          <a:solidFill>
                            <a:schemeClr val="tx1"/>
                          </a:solidFill>
                        </a:rPr>
                        <a:t>Physical health in relation to the activity is elite, social skills are confident and supportive, and pupils enjoy difficult challenges:</a:t>
                      </a:r>
                    </a:p>
                    <a:p>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Know the location of all court markings on the floor and consistently hit shots within these boundaries.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two serves consistently changing which style you use to disrupt your opponents thought process.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an overhead clear in a defensive situation to allow yourself time to retreat to the front of the court.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Perform a dropshot by setting yourself up for it.</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Enforce the rules of the game using no input from the teacher and be authoritative when doing so.</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an excellent understanding of the rules of badminton including knowledge of tactical play and how pupils can improve.</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Demonstrates an excellent level of fitness for badminton identifying which areas could be improved on further.</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Explain the importance of a warm up/cool down to reduce the effects of muscle soreness.</a:t>
                      </a:r>
                    </a:p>
                    <a:p>
                      <a:pPr marL="171450" marR="0" lvl="0" indent="-171450" algn="l" defTabSz="914400" rtl="0" eaLnBrk="1" fontAlgn="auto" latinLnBrk="0" hangingPunct="1">
                        <a:lnSpc>
                          <a:spcPct val="100000"/>
                        </a:lnSpc>
                        <a:spcBef>
                          <a:spcPts val="0"/>
                        </a:spcBef>
                        <a:spcAft>
                          <a:spcPts val="0"/>
                        </a:spcAft>
                        <a:buClrTx/>
                        <a:buSzTx/>
                        <a:buFontTx/>
                        <a:buChar char="-"/>
                        <a:tabLst/>
                        <a:defRPr/>
                      </a:pPr>
                      <a:endParaRPr lang="en-US" sz="800" b="0" i="0" dirty="0">
                        <a:solidFill>
                          <a:schemeClr val="tx1"/>
                        </a:solidFill>
                      </a:endParaRPr>
                    </a:p>
                    <a:p>
                      <a:pPr marL="171450" marR="0" lvl="0" indent="-171450" algn="l" defTabSz="914400" rtl="0" eaLnBrk="1" fontAlgn="auto" latinLnBrk="0" hangingPunct="1">
                        <a:lnSpc>
                          <a:spcPct val="100000"/>
                        </a:lnSpc>
                        <a:spcBef>
                          <a:spcPts val="0"/>
                        </a:spcBef>
                        <a:spcAft>
                          <a:spcPts val="0"/>
                        </a:spcAft>
                        <a:buClrTx/>
                        <a:buSzTx/>
                        <a:buFontTx/>
                        <a:buChar char="-"/>
                        <a:tabLst/>
                        <a:defRPr/>
                      </a:pPr>
                      <a:r>
                        <a:rPr lang="en-US" sz="800" b="0" i="0" dirty="0">
                          <a:solidFill>
                            <a:schemeClr val="tx1"/>
                          </a:solidFill>
                        </a:rPr>
                        <a:t>Explain how blood is pumped around the body referring to blood vessels.</a:t>
                      </a:r>
                    </a:p>
                  </a:txBody>
                  <a:tcPr/>
                </a:tc>
                <a:extLst>
                  <a:ext uri="{0D108BD9-81ED-4DB2-BD59-A6C34878D82A}">
                    <a16:rowId xmlns:a16="http://schemas.microsoft.com/office/drawing/2014/main" val="962034636"/>
                  </a:ext>
                </a:extLst>
              </a:tr>
            </a:tbl>
          </a:graphicData>
        </a:graphic>
      </p:graphicFrame>
    </p:spTree>
    <p:extLst>
      <p:ext uri="{BB962C8B-B14F-4D97-AF65-F5344CB8AC3E}">
        <p14:creationId xmlns:p14="http://schemas.microsoft.com/office/powerpoint/2010/main" val="313330920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1165</TotalTime>
  <Words>1996</Words>
  <Application>Microsoft Office PowerPoint</Application>
  <PresentationFormat>Widescreen</PresentationFormat>
  <Paragraphs>212</Paragraphs>
  <Slides>2</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vt:i4>
      </vt:variant>
    </vt:vector>
  </HeadingPairs>
  <TitlesOfParts>
    <vt:vector size="6" baseType="lpstr">
      <vt:lpstr>Arial</vt:lpstr>
      <vt:lpstr>Calibri</vt:lpstr>
      <vt:lpstr>Calibri Light</vt:lpstr>
      <vt:lpstr>Office Theme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Vicki Dowd</dc:creator>
  <cp:lastModifiedBy>Ward, Matthew</cp:lastModifiedBy>
  <cp:revision>101</cp:revision>
  <cp:lastPrinted>2020-02-24T12:28:29Z</cp:lastPrinted>
  <dcterms:created xsi:type="dcterms:W3CDTF">2019-12-19T05:38:14Z</dcterms:created>
  <dcterms:modified xsi:type="dcterms:W3CDTF">2022-08-10T14:48:47Z</dcterms:modified>
</cp:coreProperties>
</file>