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5" d="100"/>
          <a:sy n="75" d="100"/>
        </p:scale>
        <p:origin x="7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496387B-B6F1-4CFA-9724-7D2E4D375C40}" type="datetimeFigureOut">
              <a:rPr lang="en-GB" smtClean="0"/>
              <a:t>10/08/2022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C9C293A-9D60-4588-9E0E-DF283FA02655}" type="slidenum">
              <a:rPr lang="en-GB" smtClean="0"/>
              <a:t>‹#›</a:t>
            </a:fld>
            <a:endParaRPr lang="en-GB"/>
          </a:p>
        </p:txBody>
      </p:sp>
    </p:spTree>
    <p:extLst>
      <p:ext uri="{BB962C8B-B14F-4D97-AF65-F5344CB8AC3E}">
        <p14:creationId xmlns:p14="http://schemas.microsoft.com/office/powerpoint/2010/main" val="1385087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10/08/2022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10/08/2022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10/08/2022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10/08/2022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10/08/2022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10/08/2022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10/08/2022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624114" y="22046"/>
            <a:ext cx="6739089" cy="441146"/>
          </a:xfrm>
          <a:prstGeom prst="rect">
            <a:avLst/>
          </a:prstGeom>
          <a:noFill/>
        </p:spPr>
        <p:txBody>
          <a:bodyPr wrap="none" lIns="132080" tIns="66040" rIns="132080" bIns="66040">
            <a:spAutoFit/>
          </a:bodyPr>
          <a:lstStyle/>
          <a:p>
            <a:pPr algn="ctr"/>
            <a:r>
              <a:rPr lang="en-US" sz="2000" b="1" u="sng" dirty="0">
                <a:ln w="0"/>
                <a:solidFill>
                  <a:srgbClr val="002060"/>
                </a:solidFill>
                <a:effectLst>
                  <a:outerShdw blurRad="38100" dist="25400" dir="5400000" algn="ctr" rotWithShape="0">
                    <a:srgbClr val="6E747A">
                      <a:alpha val="43000"/>
                    </a:srgbClr>
                  </a:outerShdw>
                </a:effectLst>
              </a:rPr>
              <a:t>Y8 Badminton (Tactics and Strategies):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203561340"/>
              </p:ext>
            </p:extLst>
          </p:nvPr>
        </p:nvGraphicFramePr>
        <p:xfrm>
          <a:off x="121134" y="2386192"/>
          <a:ext cx="11949733" cy="4433708"/>
        </p:xfrm>
        <a:graphic>
          <a:graphicData uri="http://schemas.openxmlformats.org/drawingml/2006/table">
            <a:tbl>
              <a:tblPr firstRow="1" bandRow="1">
                <a:tableStyleId>{5940675A-B579-460E-94D1-54222C63F5DA}</a:tableStyleId>
              </a:tblPr>
              <a:tblGrid>
                <a:gridCol w="4472639">
                  <a:extLst>
                    <a:ext uri="{9D8B030D-6E8A-4147-A177-3AD203B41FA5}">
                      <a16:colId xmlns:a16="http://schemas.microsoft.com/office/drawing/2014/main" val="3001272792"/>
                    </a:ext>
                  </a:extLst>
                </a:gridCol>
                <a:gridCol w="2126989">
                  <a:extLst>
                    <a:ext uri="{9D8B030D-6E8A-4147-A177-3AD203B41FA5}">
                      <a16:colId xmlns:a16="http://schemas.microsoft.com/office/drawing/2014/main" val="1320432718"/>
                    </a:ext>
                  </a:extLst>
                </a:gridCol>
                <a:gridCol w="3196959">
                  <a:extLst>
                    <a:ext uri="{9D8B030D-6E8A-4147-A177-3AD203B41FA5}">
                      <a16:colId xmlns:a16="http://schemas.microsoft.com/office/drawing/2014/main" val="1897910160"/>
                    </a:ext>
                  </a:extLst>
                </a:gridCol>
                <a:gridCol w="2153146">
                  <a:extLst>
                    <a:ext uri="{9D8B030D-6E8A-4147-A177-3AD203B41FA5}">
                      <a16:colId xmlns:a16="http://schemas.microsoft.com/office/drawing/2014/main" val="3498275268"/>
                    </a:ext>
                  </a:extLst>
                </a:gridCol>
              </a:tblGrid>
              <a:tr h="4433708">
                <a:tc>
                  <a:txBody>
                    <a:bodyPr/>
                    <a:lstStyle/>
                    <a:p>
                      <a:pPr marL="0" indent="0" algn="l">
                        <a:buFont typeface="Arial" panose="020B0604020202020204" pitchFamily="34" charset="0"/>
                        <a:buNone/>
                      </a:pPr>
                      <a:r>
                        <a:rPr lang="en-GB" sz="1100" b="1" u="sng" baseline="0" dirty="0">
                          <a:solidFill>
                            <a:srgbClr val="002060"/>
                          </a:solidFill>
                        </a:rPr>
                        <a:t>CORE KNOWLEDGE</a:t>
                      </a:r>
                      <a:r>
                        <a:rPr lang="en-GB" sz="1100" b="1" u="none" baseline="0" dirty="0">
                          <a:solidFill>
                            <a:srgbClr val="002060"/>
                          </a:solidFill>
                        </a:rPr>
                        <a:t> (Me in PE)</a:t>
                      </a:r>
                    </a:p>
                    <a:p>
                      <a:pPr marL="0" indent="0" algn="l">
                        <a:buFont typeface="Arial" panose="020B0604020202020204" pitchFamily="34" charset="0"/>
                        <a:buNone/>
                      </a:pPr>
                      <a:endParaRPr lang="en-US" sz="800" b="1" u="sng" baseline="0" dirty="0">
                        <a:solidFill>
                          <a:srgbClr val="002060"/>
                        </a:solidFill>
                      </a:endParaRPr>
                    </a:p>
                    <a:p>
                      <a:pPr marL="0" indent="0" algn="l">
                        <a:buFont typeface="Arial" panose="020B0604020202020204" pitchFamily="34" charset="0"/>
                        <a:buNone/>
                      </a:pPr>
                      <a:r>
                        <a:rPr lang="en-US" sz="800" b="1" u="sng" baseline="0" dirty="0">
                          <a:solidFill>
                            <a:srgbClr val="002060"/>
                          </a:solidFill>
                          <a:highlight>
                            <a:srgbClr val="00FF00"/>
                          </a:highlight>
                        </a:rPr>
                        <a:t>Physical Me</a:t>
                      </a:r>
                      <a:endParaRPr lang="en-GB" sz="800" b="1" u="sng" baseline="0" dirty="0">
                        <a:solidFill>
                          <a:srgbClr val="002060"/>
                        </a:solidFill>
                        <a:highlight>
                          <a:srgbClr val="00FF00"/>
                        </a:highligh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i="0" u="none" baseline="0" dirty="0">
                          <a:solidFill>
                            <a:srgbClr val="002060"/>
                          </a:solidFill>
                        </a:rPr>
                        <a:t>- Forehand – </a:t>
                      </a:r>
                      <a:r>
                        <a:rPr lang="en-US" sz="800" b="0" i="0" u="none" baseline="0" dirty="0">
                          <a:solidFill>
                            <a:srgbClr val="002060"/>
                          </a:solidFill>
                        </a:rPr>
                        <a:t>‘Nike swoosh’ grip, side-on, feet shoulder width apart, strike in an arc motion.</a:t>
                      </a:r>
                      <a:endParaRPr lang="en-US" sz="800" b="1"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i="0" u="none" baseline="0" dirty="0">
                          <a:solidFill>
                            <a:srgbClr val="002060"/>
                          </a:solidFill>
                        </a:rPr>
                        <a:t>- Backhand – </a:t>
                      </a:r>
                      <a:r>
                        <a:rPr lang="en-US" sz="800" b="0" i="0" u="none" baseline="0" dirty="0">
                          <a:solidFill>
                            <a:srgbClr val="002060"/>
                          </a:solidFill>
                        </a:rPr>
                        <a:t>Thumbs up grip, feet shoulder width apart, open up the body.</a:t>
                      </a:r>
                      <a:endParaRPr lang="en-GB" sz="800" b="1"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i="0" u="none" baseline="0" dirty="0">
                          <a:solidFill>
                            <a:srgbClr val="002060"/>
                          </a:solidFill>
                        </a:rPr>
                        <a:t>- High serve </a:t>
                      </a:r>
                      <a:r>
                        <a:rPr lang="en-GB" sz="800" b="0" i="0" u="none" baseline="0" dirty="0">
                          <a:solidFill>
                            <a:srgbClr val="002060"/>
                          </a:solidFill>
                        </a:rPr>
                        <a:t>– this is a powerful strike upwards with the shuttle and aims to travel a far distance. </a:t>
                      </a:r>
                      <a:endParaRPr lang="en-US" sz="8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i="0" u="none" baseline="0" dirty="0">
                          <a:solidFill>
                            <a:srgbClr val="002060"/>
                          </a:solidFill>
                        </a:rPr>
                        <a:t>- N</a:t>
                      </a:r>
                      <a:r>
                        <a:rPr lang="en-GB" sz="800" b="1" i="0" u="none" baseline="0" dirty="0">
                          <a:solidFill>
                            <a:srgbClr val="002060"/>
                          </a:solidFill>
                        </a:rPr>
                        <a:t>et Shots</a:t>
                      </a:r>
                      <a:r>
                        <a:rPr lang="en-GB" sz="800" b="0" i="0" u="none" baseline="0" dirty="0">
                          <a:solidFill>
                            <a:srgbClr val="002060"/>
                          </a:solidFill>
                        </a:rPr>
                        <a:t> – Dropshot, play at the net, ‘dink’ over the net, minimal power.</a:t>
                      </a:r>
                      <a:endParaRPr lang="en-US" sz="8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i="0" u="none" baseline="0" dirty="0">
                          <a:solidFill>
                            <a:srgbClr val="002060"/>
                          </a:solidFill>
                        </a:rPr>
                        <a:t>- Smash Shot </a:t>
                      </a:r>
                      <a:r>
                        <a:rPr lang="en-US" sz="800" b="0" i="0" u="none" baseline="0" dirty="0">
                          <a:solidFill>
                            <a:srgbClr val="002060"/>
                          </a:solidFill>
                        </a:rPr>
                        <a:t>– Stand behind the shuttle, racquet behind the head, forcefully strike the shuttle downwards at 45 degrees towards the back of the court.</a:t>
                      </a:r>
                      <a:endParaRPr lang="en-GB" sz="800" b="1" i="0" u="sng" baseline="0" dirty="0">
                        <a:solidFill>
                          <a:srgbClr val="002060"/>
                        </a:solidFill>
                      </a:endParaRPr>
                    </a:p>
                    <a:p>
                      <a:pPr marL="0" indent="0" algn="l">
                        <a:buFont typeface="Arial" panose="020B0604020202020204" pitchFamily="34" charset="0"/>
                        <a:buNone/>
                      </a:pPr>
                      <a:r>
                        <a:rPr lang="en-GB" sz="800" b="1" i="0" u="none" baseline="0" dirty="0">
                          <a:solidFill>
                            <a:srgbClr val="002060"/>
                          </a:solidFill>
                        </a:rPr>
                        <a:t>- Disguise</a:t>
                      </a:r>
                      <a:r>
                        <a:rPr lang="en-GB" sz="800" b="0" i="0" u="none" baseline="0" dirty="0">
                          <a:solidFill>
                            <a:srgbClr val="002060"/>
                          </a:solidFill>
                        </a:rPr>
                        <a:t> – fake a movement and then perform something different (i.e. use the drop shot).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i="0" u="none" baseline="0" dirty="0">
                          <a:solidFill>
                            <a:srgbClr val="002060"/>
                          </a:solidFill>
                        </a:rPr>
                        <a:t>- Placement</a:t>
                      </a:r>
                      <a:r>
                        <a:rPr lang="en-GB" sz="800" b="0" i="0" u="none" baseline="0" dirty="0">
                          <a:solidFill>
                            <a:srgbClr val="002060"/>
                          </a:solidFill>
                        </a:rPr>
                        <a:t> – plan where you want to place the shuttle (use the a whole of the court, play to your opponents weaknesses).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i="0" u="none" baseline="0" dirty="0">
                          <a:solidFill>
                            <a:srgbClr val="002060"/>
                          </a:solidFill>
                        </a:rPr>
                        <a:t>- Positioning</a:t>
                      </a:r>
                      <a:r>
                        <a:rPr lang="en-GB" sz="800" b="0" i="0" u="none" baseline="0" dirty="0">
                          <a:solidFill>
                            <a:srgbClr val="002060"/>
                          </a:solidFill>
                        </a:rPr>
                        <a:t> – for singles maintain a central position, for doubles adopt side to side or front and back.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i="0" u="sng" baseline="0" dirty="0">
                          <a:solidFill>
                            <a:schemeClr val="bg1"/>
                          </a:solidFill>
                          <a:highlight>
                            <a:srgbClr val="FF0000"/>
                          </a:highlight>
                        </a:rPr>
                        <a:t>T</a:t>
                      </a:r>
                      <a:r>
                        <a:rPr lang="en-GB" sz="800" b="1" i="0" u="sng" baseline="0" dirty="0">
                          <a:solidFill>
                            <a:schemeClr val="bg1"/>
                          </a:solidFill>
                          <a:highlight>
                            <a:srgbClr val="FF0000"/>
                          </a:highlight>
                        </a:rPr>
                        <a:t>hinking Me</a:t>
                      </a:r>
                      <a:endParaRPr lang="en-GB" sz="800" b="1" i="0" u="sng" baseline="0" dirty="0">
                        <a:solidFill>
                          <a:schemeClr val="bg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800" b="1" u="sng" baseline="0" dirty="0">
                          <a:solidFill>
                            <a:srgbClr val="002060"/>
                          </a:solidFill>
                        </a:rPr>
                        <a:t>Tactics &amp; Strategies</a:t>
                      </a:r>
                      <a:r>
                        <a:rPr lang="en-GB" sz="800" b="1" u="none" baseline="0" dirty="0">
                          <a:solidFill>
                            <a:srgbClr val="002060"/>
                          </a:solidFill>
                        </a:rPr>
                        <a:t>: </a:t>
                      </a:r>
                      <a:r>
                        <a:rPr lang="en-GB" sz="800" b="0" u="none" baseline="0" dirty="0">
                          <a:solidFill>
                            <a:srgbClr val="002060"/>
                          </a:solidFill>
                        </a:rPr>
                        <a:t>Pupils knowing how to gain an advantage e.g. </a:t>
                      </a:r>
                      <a:r>
                        <a:rPr lang="en-GB" sz="800" b="0" i="0" u="none" baseline="0" dirty="0">
                          <a:solidFill>
                            <a:srgbClr val="002060"/>
                          </a:solidFill>
                        </a:rPr>
                        <a:t>- Planning how to beat the opposition (e.g. what shots will be used to outwit your opponent, what combinations will be used).</a:t>
                      </a:r>
                      <a:endParaRPr lang="en-GB" sz="800" b="0" u="none" baseline="0" dirty="0">
                        <a:solidFill>
                          <a:srgbClr val="002060"/>
                        </a:solidFill>
                      </a:endParaRPr>
                    </a:p>
                    <a:p>
                      <a:pPr marL="171450" indent="-171450" algn="l">
                        <a:buFontTx/>
                        <a:buChar char="-"/>
                      </a:pPr>
                      <a:r>
                        <a:rPr lang="en-GB" sz="800" b="1" u="none" baseline="0" dirty="0">
                          <a:solidFill>
                            <a:srgbClr val="002060"/>
                          </a:solidFill>
                        </a:rPr>
                        <a:t>ABC: </a:t>
                      </a:r>
                      <a:r>
                        <a:rPr lang="en-GB" sz="800" b="0" u="none" baseline="0" dirty="0">
                          <a:solidFill>
                            <a:srgbClr val="002060"/>
                          </a:solidFill>
                        </a:rPr>
                        <a:t>Pupils are asked relevant questions about their lesson focus by the teacher (teaching points/tactics) and other pupils are asked to A, B or C their responses.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0" u="sng" baseline="0" dirty="0">
                          <a:solidFill>
                            <a:srgbClr val="002060"/>
                          </a:solidFill>
                          <a:highlight>
                            <a:srgbClr val="FFFF00"/>
                          </a:highlight>
                        </a:rPr>
                        <a:t>Healthy 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baseline="0" dirty="0">
                          <a:solidFill>
                            <a:srgbClr val="002060"/>
                          </a:solidFill>
                        </a:rPr>
                        <a:t>Pupils should demonstrate the appropriate levels of fitness for badminton as well as mental stability in order to persist with areas of weakness and social health to work alongside others to perform and coach.</a:t>
                      </a:r>
                    </a:p>
                    <a:p>
                      <a:pPr marL="0" indent="0" algn="l">
                        <a:buFontTx/>
                        <a:buNone/>
                      </a:pPr>
                      <a:endParaRPr lang="en-GB" sz="800" b="0" u="none" baseline="0" dirty="0">
                        <a:solidFill>
                          <a:srgbClr val="002060"/>
                        </a:solidFill>
                      </a:endParaRPr>
                    </a:p>
                    <a:p>
                      <a:pPr marL="0" indent="0" algn="l">
                        <a:buFontTx/>
                        <a:buNone/>
                      </a:pPr>
                      <a:r>
                        <a:rPr lang="en-GB" sz="800" b="1" u="sng" baseline="0" dirty="0">
                          <a:solidFill>
                            <a:srgbClr val="002060"/>
                          </a:solidFill>
                          <a:highlight>
                            <a:srgbClr val="00FFFF"/>
                          </a:highlight>
                        </a:rPr>
                        <a:t>Social Me</a:t>
                      </a:r>
                    </a:p>
                    <a:p>
                      <a:pPr marL="0" indent="0" algn="l">
                        <a:buFontTx/>
                        <a:buNone/>
                      </a:pPr>
                      <a:r>
                        <a:rPr lang="en-GB" sz="800" b="0" u="none" baseline="0" dirty="0">
                          <a:solidFill>
                            <a:srgbClr val="002060"/>
                          </a:solidFill>
                        </a:rPr>
                        <a:t>This takes into account the behaviour/attitude of pupils as well as their ability to support each other and work together as a team. Also when explaining tactics to each other in order to outwit an opponent and set themselves up for a particular shot.</a:t>
                      </a:r>
                    </a:p>
                    <a:p>
                      <a:pPr marL="0" indent="0" algn="l">
                        <a:buFontTx/>
                        <a:buNone/>
                      </a:pPr>
                      <a:endParaRPr lang="en-GB" sz="800" b="0" u="none" baseline="0" dirty="0">
                        <a:solidFill>
                          <a:srgbClr val="002060"/>
                        </a:solidFill>
                      </a:endParaRPr>
                    </a:p>
                    <a:p>
                      <a:pPr marL="0" indent="0" algn="l">
                        <a:buFontTx/>
                        <a:buNone/>
                      </a:pPr>
                      <a:r>
                        <a:rPr lang="en-GB" sz="800" b="1" u="sng" baseline="0" dirty="0">
                          <a:solidFill>
                            <a:schemeClr val="bg1"/>
                          </a:solidFill>
                          <a:highlight>
                            <a:srgbClr val="FF00FF"/>
                          </a:highlight>
                        </a:rPr>
                        <a:t>Resilient Me</a:t>
                      </a:r>
                    </a:p>
                    <a:p>
                      <a:pPr marL="0" indent="0" algn="l">
                        <a:buFontTx/>
                        <a:buNone/>
                      </a:pPr>
                      <a:r>
                        <a:rPr lang="en-GB" sz="800" b="0" u="none" baseline="0" dirty="0">
                          <a:solidFill>
                            <a:srgbClr val="002060"/>
                          </a:solidFill>
                        </a:rPr>
                        <a:t>Doesn’t give up when skills are challenging and regroups and evaluates well when tactics are not working successfully.</a:t>
                      </a: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GB" sz="11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u="none" baseline="0" dirty="0">
                          <a:solidFill>
                            <a:srgbClr val="002060"/>
                          </a:solidFill>
                        </a:rPr>
                        <a:t>Lead others in warm up routines for badminton (pulse raising activity such as jogging, stretching muscles: hamstrings, quadriceps, gastrocnemius, triceps, biceps, deltoids).</a:t>
                      </a:r>
                    </a:p>
                    <a:p>
                      <a:pPr marL="0" indent="0" algn="l">
                        <a:buFont typeface="Arial" panose="020B0604020202020204" pitchFamily="34" charset="0"/>
                        <a:buNone/>
                      </a:pPr>
                      <a:endParaRPr lang="en-GB" sz="8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u="none" baseline="0" dirty="0">
                          <a:solidFill>
                            <a:srgbClr val="002060"/>
                          </a:solidFill>
                        </a:rPr>
                        <a:t>Demonstration and application of the following skills using the relevant shots from core knowledge:</a:t>
                      </a:r>
                      <a:endParaRPr lang="en-GB" sz="800" b="1" u="sng" baseline="0" dirty="0">
                        <a:solidFill>
                          <a:srgbClr val="002060"/>
                        </a:solidFill>
                      </a:endParaRPr>
                    </a:p>
                    <a:p>
                      <a:pPr marL="171450" indent="-171450" algn="l">
                        <a:buFontTx/>
                        <a:buChar char="-"/>
                      </a:pPr>
                      <a:r>
                        <a:rPr lang="en-GB" sz="800" b="0" u="none" baseline="0" dirty="0">
                          <a:solidFill>
                            <a:srgbClr val="002060"/>
                          </a:solidFill>
                        </a:rPr>
                        <a:t>Serving to outwit your opponent</a:t>
                      </a:r>
                    </a:p>
                    <a:p>
                      <a:pPr marL="171450" indent="-171450" algn="l">
                        <a:buFontTx/>
                        <a:buChar char="-"/>
                      </a:pPr>
                      <a:r>
                        <a:rPr lang="en-GB" sz="800" b="0" u="none" baseline="0" dirty="0">
                          <a:solidFill>
                            <a:srgbClr val="002060"/>
                          </a:solidFill>
                        </a:rPr>
                        <a:t>Shots with disguise</a:t>
                      </a:r>
                    </a:p>
                    <a:p>
                      <a:pPr marL="171450" indent="-171450" algn="l">
                        <a:buFontTx/>
                        <a:buChar char="-"/>
                      </a:pPr>
                      <a:r>
                        <a:rPr lang="en-GB" sz="800" b="0" u="none" baseline="0" dirty="0">
                          <a:solidFill>
                            <a:srgbClr val="002060"/>
                          </a:solidFill>
                        </a:rPr>
                        <a:t>Shot combinations</a:t>
                      </a:r>
                    </a:p>
                    <a:p>
                      <a:pPr marL="171450" indent="-171450" algn="l">
                        <a:buFontTx/>
                        <a:buChar char="-"/>
                      </a:pPr>
                      <a:r>
                        <a:rPr lang="en-GB" sz="800" b="0" u="none" baseline="0" dirty="0">
                          <a:solidFill>
                            <a:srgbClr val="002060"/>
                          </a:solidFill>
                        </a:rPr>
                        <a:t>Officiating</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Identify areas of strength and weakness in own performance.</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Articulate knowledge of tactics and strategies orally.</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1" u="sng" baseline="0" dirty="0">
                          <a:solidFill>
                            <a:srgbClr val="002060"/>
                          </a:solidFill>
                        </a:rPr>
                        <a:t>Health/Fitness</a:t>
                      </a:r>
                    </a:p>
                    <a:p>
                      <a:pPr marL="0" indent="0" algn="l">
                        <a:buFont typeface="Arial" panose="020B0604020202020204" pitchFamily="34" charset="0"/>
                        <a:buNone/>
                      </a:pPr>
                      <a:r>
                        <a:rPr lang="en-GB" sz="800" b="0" u="none" baseline="0" dirty="0">
                          <a:solidFill>
                            <a:srgbClr val="002060"/>
                          </a:solidFill>
                        </a:rPr>
                        <a:t>Know why we cool down – to return body to normal state, remove lactic acid, return breathing/heart rate.</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Define key fitness components in relation to badminton (Agility, power, coordination, balance, reaction time, speed).</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800" b="0" u="none" baseline="0" dirty="0">
                          <a:solidFill>
                            <a:srgbClr val="002060"/>
                          </a:solidFill>
                        </a:rPr>
                        <a:t>Describe the journey of blood throughout the body to supply it with oxygen referring to blood vessels.</a:t>
                      </a: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171450" indent="-171450" algn="l">
                        <a:buFontTx/>
                        <a:buChar char="-"/>
                      </a:pPr>
                      <a:r>
                        <a:rPr lang="en-GB" sz="800" b="0" u="none" dirty="0">
                          <a:solidFill>
                            <a:srgbClr val="002060"/>
                          </a:solidFill>
                        </a:rPr>
                        <a:t>Leadership of others (captain, coach, umpire)</a:t>
                      </a:r>
                    </a:p>
                    <a:p>
                      <a:pPr marL="171450" indent="-171450" algn="l">
                        <a:buFontTx/>
                        <a:buChar char="-"/>
                      </a:pPr>
                      <a:r>
                        <a:rPr lang="en-GB" sz="800" b="0" u="none" dirty="0">
                          <a:solidFill>
                            <a:srgbClr val="002060"/>
                          </a:solidFill>
                        </a:rPr>
                        <a:t>Extra curricular involvement (school or community)</a:t>
                      </a:r>
                    </a:p>
                    <a:p>
                      <a:pPr marL="171450" indent="-171450" algn="l">
                        <a:buFontTx/>
                        <a:buChar char="-"/>
                      </a:pPr>
                      <a:r>
                        <a:rPr lang="en-GB" sz="800" b="0" u="none" dirty="0">
                          <a:solidFill>
                            <a:srgbClr val="002060"/>
                          </a:solidFill>
                        </a:rPr>
                        <a:t>Compare skills/techniques</a:t>
                      </a:r>
                      <a:r>
                        <a:rPr lang="en-GB" sz="800" b="0" u="none" baseline="0" dirty="0">
                          <a:solidFill>
                            <a:srgbClr val="002060"/>
                          </a:solidFill>
                        </a:rPr>
                        <a:t> of others (e.g. peers or elite performers)</a:t>
                      </a:r>
                    </a:p>
                    <a:p>
                      <a:pPr marL="171450" indent="-171450" algn="l">
                        <a:buFontTx/>
                        <a:buChar char="-"/>
                      </a:pPr>
                      <a:r>
                        <a:rPr lang="en-GB" sz="800" b="0" u="none" dirty="0">
                          <a:solidFill>
                            <a:srgbClr val="002060"/>
                          </a:solidFill>
                        </a:rPr>
                        <a:t>How badminton affects health and fitness (e.g.</a:t>
                      </a:r>
                      <a:r>
                        <a:rPr lang="en-GB" sz="800" b="0" u="none" baseline="0" dirty="0">
                          <a:solidFill>
                            <a:srgbClr val="002060"/>
                          </a:solidFill>
                        </a:rPr>
                        <a:t> weight management, improvement of fitness components)</a:t>
                      </a:r>
                    </a:p>
                    <a:p>
                      <a:pPr marL="171450" indent="-171450" algn="l">
                        <a:buFontTx/>
                        <a:buChar char="-"/>
                      </a:pPr>
                      <a:endParaRPr lang="en-GB" sz="8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GB" sz="800" b="0" u="none" baseline="0" dirty="0">
                        <a:solidFill>
                          <a:srgbClr val="002060"/>
                        </a:solidFill>
                      </a:endParaRPr>
                    </a:p>
                  </a:txBody>
                  <a:tcPr/>
                </a:tc>
                <a:tc>
                  <a:txBody>
                    <a:bodyPr/>
                    <a:lstStyle/>
                    <a:p>
                      <a:pPr algn="l"/>
                      <a:r>
                        <a:rPr lang="en-GB" sz="1100" b="1" u="sng" dirty="0">
                          <a:solidFill>
                            <a:srgbClr val="002060"/>
                          </a:solidFill>
                        </a:rPr>
                        <a:t>Literacy in PE</a:t>
                      </a:r>
                    </a:p>
                    <a:p>
                      <a:pPr algn="ctr"/>
                      <a:endParaRPr lang="en-GB" sz="8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u="sng" dirty="0">
                          <a:solidFill>
                            <a:srgbClr val="002060"/>
                          </a:solidFill>
                        </a:rPr>
                        <a:t>‘ABC’ </a:t>
                      </a:r>
                      <a:r>
                        <a:rPr lang="en-GB" sz="800" b="0" u="none" dirty="0">
                          <a:solidFill>
                            <a:srgbClr val="002060"/>
                          </a:solidFill>
                        </a:rPr>
                        <a:t>– Agree with/Build on/Contradict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l"/>
                      <a:r>
                        <a:rPr lang="en-GB" sz="1100" b="1" u="sng" dirty="0">
                          <a:solidFill>
                            <a:srgbClr val="002060"/>
                          </a:solidFill>
                        </a:rPr>
                        <a:t>WHERE NEXT?</a:t>
                      </a:r>
                    </a:p>
                    <a:p>
                      <a:pPr algn="ctr"/>
                      <a:endParaRPr lang="en-GB" sz="800" b="1" u="sng" dirty="0">
                        <a:solidFill>
                          <a:srgbClr val="002060"/>
                        </a:solidFill>
                      </a:endParaRPr>
                    </a:p>
                    <a:p>
                      <a:pPr algn="l"/>
                      <a:r>
                        <a:rPr lang="en-GB" sz="800" b="0" u="none" dirty="0">
                          <a:solidFill>
                            <a:srgbClr val="002060"/>
                          </a:solidFill>
                        </a:rPr>
                        <a:t>Evaluate and analyse performance making suggested improvements (Y9)</a:t>
                      </a: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877437"/>
          </a:xfrm>
          <a:prstGeom prst="rect">
            <a:avLst/>
          </a:prstGeom>
          <a:noFill/>
        </p:spPr>
        <p:txBody>
          <a:bodyPr wrap="square" rtlCol="0">
            <a:spAutoFit/>
          </a:bodyPr>
          <a:lstStyle/>
          <a:p>
            <a:r>
              <a:rPr lang="en-GB" sz="1400" b="1" u="sng" dirty="0"/>
              <a:t>The bigger picture:</a:t>
            </a:r>
          </a:p>
          <a:p>
            <a:endParaRPr lang="en-GB" sz="1400" b="1" u="sng" dirty="0"/>
          </a:p>
          <a:p>
            <a:r>
              <a:rPr lang="en-GB" sz="1100" b="1" i="1" dirty="0"/>
              <a:t>Personal development opportunities – </a:t>
            </a:r>
            <a:r>
              <a:rPr lang="en-GB" sz="1100" i="1" dirty="0"/>
              <a:t>Social skills including team work, organisation and planning.</a:t>
            </a:r>
          </a:p>
          <a:p>
            <a:endParaRPr lang="en-GB" sz="1100" b="1" i="1" dirty="0"/>
          </a:p>
          <a:p>
            <a:r>
              <a:rPr lang="en-GB" sz="1100" b="1" i="1" dirty="0"/>
              <a:t>Career links – </a:t>
            </a:r>
            <a:r>
              <a:rPr lang="en-GB" sz="1100" i="1" dirty="0"/>
              <a:t>PE teacher, physiotherapist, sports journalist, outdoor education instructor, coach, professional athlete, personal trainer.</a:t>
            </a:r>
          </a:p>
          <a:p>
            <a:endParaRPr lang="en-GB" sz="1100" b="1" i="1" dirty="0"/>
          </a:p>
          <a:p>
            <a:r>
              <a:rPr lang="en-GB" sz="1100" b="1" i="1" dirty="0"/>
              <a:t>RSE – </a:t>
            </a:r>
            <a:r>
              <a:rPr lang="en-GB" sz="1100" i="1" dirty="0"/>
              <a:t>ethics, compassion.</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441146"/>
            <a:ext cx="7745051" cy="1869743"/>
          </a:xfrm>
          <a:prstGeom prst="rect">
            <a:avLst/>
          </a:prstGeom>
          <a:solidFill>
            <a:schemeClr val="accent5">
              <a:lumMod val="20000"/>
              <a:lumOff val="80000"/>
            </a:schemeClr>
          </a:solidFill>
          <a:ln w="3175">
            <a:noFill/>
          </a:ln>
        </p:spPr>
        <p:txBody>
          <a:bodyPr wrap="square" rtlCol="0">
            <a:spAutoFit/>
          </a:bodyPr>
          <a:lstStyle/>
          <a:p>
            <a:r>
              <a:rPr lang="en-GB" sz="1050" b="1" dirty="0"/>
              <a:t>Context and Introduction to Unit</a:t>
            </a:r>
          </a:p>
          <a:p>
            <a:r>
              <a:rPr lang="en-GB" sz="1050" dirty="0"/>
              <a:t>In this unit pupils will learn about tactics and strategies required to outwit opponents effectively in the net sport of badminton. They will learn about more complex rules of game play and be able to apply and link them to competitive situations demonstrating greater knowledge and understanding of the game. Pupils will learn to use their skills showing disguise, placement and adaptability to varying situations and be able to plan tactics/strategies for success with others. They will be able to link these from previous units and similar sports. Pupils will also learn about the principles of training and how these can be linked to creating a training programme, using badminton as an example.</a:t>
            </a:r>
          </a:p>
          <a:p>
            <a:endParaRPr lang="en-GB" sz="1050" b="1" i="1" dirty="0"/>
          </a:p>
          <a:p>
            <a:r>
              <a:rPr lang="en-GB" sz="1050" b="1" i="1" dirty="0"/>
              <a:t>Prior knowledge (KS2/KS3)</a:t>
            </a:r>
          </a:p>
          <a:p>
            <a:r>
              <a:rPr lang="en-GB" sz="1050" dirty="0"/>
              <a:t>In Y7 pupils will have learnt the basic skills in badminton such as different types of serve, overhead clear and drop shot. They will have a basic understanding of game rules and have practiced them in competitive situations.</a:t>
            </a:r>
          </a:p>
        </p:txBody>
      </p:sp>
      <p:pic>
        <p:nvPicPr>
          <p:cNvPr id="18" name="Picture 17">
            <a:extLst>
              <a:ext uri="{FF2B5EF4-FFF2-40B4-BE49-F238E27FC236}">
                <a16:creationId xmlns:a16="http://schemas.microsoft.com/office/drawing/2014/main" id="{A3835A36-91CB-4F94-B2DB-858ED18C2AEF}"/>
              </a:ext>
            </a:extLst>
          </p:cNvPr>
          <p:cNvPicPr>
            <a:picLocks noChangeAspect="1"/>
          </p:cNvPicPr>
          <p:nvPr/>
        </p:nvPicPr>
        <p:blipFill rotWithShape="1">
          <a:blip r:embed="rId3">
            <a:extLst>
              <a:ext uri="{28A0092B-C50C-407E-A947-70E740481C1C}">
                <a14:useLocalDpi xmlns:a14="http://schemas.microsoft.com/office/drawing/2010/main" val="0"/>
              </a:ext>
            </a:extLst>
          </a:blip>
          <a:srcRect t="5014" b="6856"/>
          <a:stretch/>
        </p:blipFill>
        <p:spPr>
          <a:xfrm>
            <a:off x="10606408" y="5265529"/>
            <a:ext cx="1058935" cy="1244328"/>
          </a:xfrm>
          <a:prstGeom prst="rect">
            <a:avLst/>
          </a:prstGeom>
        </p:spPr>
      </p:pic>
      <p:graphicFrame>
        <p:nvGraphicFramePr>
          <p:cNvPr id="8" name="Table 7">
            <a:extLst>
              <a:ext uri="{FF2B5EF4-FFF2-40B4-BE49-F238E27FC236}">
                <a16:creationId xmlns:a16="http://schemas.microsoft.com/office/drawing/2014/main" id="{448DBB4F-0384-4368-8BF2-E1B1B2AF8EFF}"/>
              </a:ext>
            </a:extLst>
          </p:cNvPr>
          <p:cNvGraphicFramePr>
            <a:graphicFrameLocks noGrp="1"/>
          </p:cNvGraphicFramePr>
          <p:nvPr>
            <p:extLst>
              <p:ext uri="{D42A27DB-BD31-4B8C-83A1-F6EECF244321}">
                <p14:modId xmlns:p14="http://schemas.microsoft.com/office/powerpoint/2010/main" val="2159261697"/>
              </p:ext>
            </p:extLst>
          </p:nvPr>
        </p:nvGraphicFramePr>
        <p:xfrm>
          <a:off x="6792264" y="3576476"/>
          <a:ext cx="3084710" cy="1803400"/>
        </p:xfrm>
        <a:graphic>
          <a:graphicData uri="http://schemas.openxmlformats.org/drawingml/2006/table">
            <a:tbl>
              <a:tblPr firstRow="1" bandRow="1">
                <a:tableStyleId>{5C22544A-7EE6-4342-B048-85BDC9FD1C3A}</a:tableStyleId>
              </a:tblPr>
              <a:tblGrid>
                <a:gridCol w="3084710">
                  <a:extLst>
                    <a:ext uri="{9D8B030D-6E8A-4147-A177-3AD203B41FA5}">
                      <a16:colId xmlns:a16="http://schemas.microsoft.com/office/drawing/2014/main" val="2090155560"/>
                    </a:ext>
                  </a:extLst>
                </a:gridCol>
              </a:tblGrid>
              <a:tr h="370840">
                <a:tc>
                  <a:txBody>
                    <a:bodyPr/>
                    <a:lstStyle/>
                    <a:p>
                      <a:pPr algn="ctr"/>
                      <a:r>
                        <a:rPr lang="en-GB" sz="800" dirty="0"/>
                        <a:t>Word-rich Focus</a:t>
                      </a:r>
                    </a:p>
                    <a:p>
                      <a:pPr algn="ctr"/>
                      <a:r>
                        <a:rPr lang="en-GB" sz="800" dirty="0"/>
                        <a:t>Autumn Term – The Principles of Training</a:t>
                      </a:r>
                    </a:p>
                  </a:txBody>
                  <a:tcPr/>
                </a:tc>
                <a:extLst>
                  <a:ext uri="{0D108BD9-81ED-4DB2-BD59-A6C34878D82A}">
                    <a16:rowId xmlns:a16="http://schemas.microsoft.com/office/drawing/2014/main" val="2428841923"/>
                  </a:ext>
                </a:extLst>
              </a:tr>
              <a:tr h="370840">
                <a:tc>
                  <a:txBody>
                    <a:bodyPr/>
                    <a:lstStyle/>
                    <a:p>
                      <a:r>
                        <a:rPr lang="en-GB" sz="800" b="1" i="0" kern="1200" dirty="0">
                          <a:solidFill>
                            <a:srgbClr val="002060"/>
                          </a:solidFill>
                          <a:effectLst/>
                          <a:latin typeface="+mn-lt"/>
                          <a:ea typeface="+mn-ea"/>
                          <a:cs typeface="+mn-cs"/>
                        </a:rPr>
                        <a:t>Specificity</a:t>
                      </a:r>
                      <a:r>
                        <a:rPr lang="en-GB" sz="800" b="0" i="0" kern="1200" dirty="0">
                          <a:solidFill>
                            <a:srgbClr val="002060"/>
                          </a:solidFill>
                          <a:effectLst/>
                          <a:latin typeface="+mn-lt"/>
                          <a:ea typeface="+mn-ea"/>
                          <a:cs typeface="+mn-cs"/>
                        </a:rPr>
                        <a:t> - training must be </a:t>
                      </a:r>
                      <a:r>
                        <a:rPr lang="en-GB" sz="800" b="1" i="0" kern="1200" dirty="0">
                          <a:solidFill>
                            <a:srgbClr val="002060"/>
                          </a:solidFill>
                          <a:effectLst/>
                          <a:latin typeface="+mn-lt"/>
                          <a:ea typeface="+mn-ea"/>
                          <a:cs typeface="+mn-cs"/>
                        </a:rPr>
                        <a:t>relevant</a:t>
                      </a:r>
                      <a:r>
                        <a:rPr lang="en-GB" sz="800" b="0" i="0" kern="1200" dirty="0">
                          <a:solidFill>
                            <a:srgbClr val="002060"/>
                          </a:solidFill>
                          <a:effectLst/>
                          <a:latin typeface="+mn-lt"/>
                          <a:ea typeface="+mn-ea"/>
                          <a:cs typeface="+mn-cs"/>
                        </a:rPr>
                        <a:t> to the </a:t>
                      </a:r>
                      <a:r>
                        <a:rPr lang="en-GB" sz="800" b="1" i="0" kern="1200" dirty="0">
                          <a:solidFill>
                            <a:srgbClr val="002060"/>
                          </a:solidFill>
                          <a:effectLst/>
                          <a:latin typeface="+mn-lt"/>
                          <a:ea typeface="+mn-ea"/>
                          <a:cs typeface="+mn-cs"/>
                        </a:rPr>
                        <a:t>individual</a:t>
                      </a:r>
                      <a:r>
                        <a:rPr lang="en-GB" sz="800" b="0" i="0" kern="1200" dirty="0">
                          <a:solidFill>
                            <a:srgbClr val="002060"/>
                          </a:solidFill>
                          <a:effectLst/>
                          <a:latin typeface="+mn-lt"/>
                          <a:ea typeface="+mn-ea"/>
                          <a:cs typeface="+mn-cs"/>
                        </a:rPr>
                        <a:t> and their </a:t>
                      </a:r>
                      <a:r>
                        <a:rPr lang="en-GB" sz="800" b="1" i="0" kern="1200" dirty="0">
                          <a:solidFill>
                            <a:srgbClr val="002060"/>
                          </a:solidFill>
                          <a:effectLst/>
                          <a:latin typeface="+mn-lt"/>
                          <a:ea typeface="+mn-ea"/>
                          <a:cs typeface="+mn-cs"/>
                        </a:rPr>
                        <a:t>sport.</a:t>
                      </a:r>
                    </a:p>
                    <a:p>
                      <a:endParaRPr lang="en-GB" sz="800" b="1" i="0" kern="1200" dirty="0">
                        <a:solidFill>
                          <a:srgbClr val="002060"/>
                        </a:solidFill>
                        <a:effectLst/>
                        <a:latin typeface="+mn-lt"/>
                        <a:ea typeface="+mn-ea"/>
                        <a:cs typeface="+mn-cs"/>
                      </a:endParaRPr>
                    </a:p>
                    <a:p>
                      <a:r>
                        <a:rPr lang="en-GB" sz="800" b="1" i="0" kern="1200" dirty="0">
                          <a:solidFill>
                            <a:srgbClr val="002060"/>
                          </a:solidFill>
                          <a:effectLst/>
                          <a:latin typeface="+mn-lt"/>
                          <a:ea typeface="+mn-ea"/>
                          <a:cs typeface="+mn-cs"/>
                        </a:rPr>
                        <a:t>Progressive overload</a:t>
                      </a:r>
                      <a:r>
                        <a:rPr lang="en-GB" sz="800" b="0" i="0" kern="1200" dirty="0">
                          <a:solidFill>
                            <a:srgbClr val="002060"/>
                          </a:solidFill>
                          <a:effectLst/>
                          <a:latin typeface="+mn-lt"/>
                          <a:ea typeface="+mn-ea"/>
                          <a:cs typeface="+mn-cs"/>
                        </a:rPr>
                        <a:t> - training frequency, intensity, time or type (FITT – see below) must be </a:t>
                      </a:r>
                      <a:r>
                        <a:rPr lang="en-GB" sz="800" b="1" i="0" kern="1200" dirty="0">
                          <a:solidFill>
                            <a:srgbClr val="002060"/>
                          </a:solidFill>
                          <a:effectLst/>
                          <a:latin typeface="+mn-lt"/>
                          <a:ea typeface="+mn-ea"/>
                          <a:cs typeface="+mn-cs"/>
                        </a:rPr>
                        <a:t>increased</a:t>
                      </a:r>
                      <a:r>
                        <a:rPr lang="en-GB" sz="800" b="0" i="0" kern="1200" dirty="0">
                          <a:solidFill>
                            <a:srgbClr val="002060"/>
                          </a:solidFill>
                          <a:effectLst/>
                          <a:latin typeface="+mn-lt"/>
                          <a:ea typeface="+mn-ea"/>
                          <a:cs typeface="+mn-cs"/>
                        </a:rPr>
                        <a:t> over the training period to ensure that the body is pushed beyond its normal rhythm.</a:t>
                      </a:r>
                    </a:p>
                    <a:p>
                      <a:endParaRPr lang="en-GB" sz="800" b="0" i="0" kern="1200" dirty="0">
                        <a:solidFill>
                          <a:srgbClr val="002060"/>
                        </a:solidFill>
                        <a:effectLst/>
                        <a:latin typeface="+mn-lt"/>
                        <a:ea typeface="+mn-ea"/>
                        <a:cs typeface="+mn-cs"/>
                      </a:endParaRPr>
                    </a:p>
                    <a:p>
                      <a:r>
                        <a:rPr lang="en-GB" sz="800" b="1" i="0" kern="1200" dirty="0">
                          <a:solidFill>
                            <a:srgbClr val="002060"/>
                          </a:solidFill>
                          <a:effectLst/>
                          <a:latin typeface="+mn-lt"/>
                          <a:ea typeface="+mn-ea"/>
                          <a:cs typeface="+mn-cs"/>
                        </a:rPr>
                        <a:t>Reversibility</a:t>
                      </a:r>
                      <a:r>
                        <a:rPr lang="en-GB" sz="800" b="0" i="0" kern="1200" dirty="0">
                          <a:solidFill>
                            <a:srgbClr val="002060"/>
                          </a:solidFill>
                          <a:effectLst/>
                          <a:latin typeface="+mn-lt"/>
                          <a:ea typeface="+mn-ea"/>
                          <a:cs typeface="+mn-cs"/>
                        </a:rPr>
                        <a:t> - systems </a:t>
                      </a:r>
                      <a:r>
                        <a:rPr lang="en-GB" sz="800" b="1" i="0" kern="1200" dirty="0">
                          <a:solidFill>
                            <a:srgbClr val="002060"/>
                          </a:solidFill>
                          <a:effectLst/>
                          <a:latin typeface="+mn-lt"/>
                          <a:ea typeface="+mn-ea"/>
                          <a:cs typeface="+mn-cs"/>
                        </a:rPr>
                        <a:t>reverse</a:t>
                      </a:r>
                      <a:r>
                        <a:rPr lang="en-GB" sz="800" b="0" i="0" kern="1200" dirty="0">
                          <a:solidFill>
                            <a:srgbClr val="002060"/>
                          </a:solidFill>
                          <a:effectLst/>
                          <a:latin typeface="+mn-lt"/>
                          <a:ea typeface="+mn-ea"/>
                          <a:cs typeface="+mn-cs"/>
                        </a:rPr>
                        <a:t> or de-adapt if training stops.</a:t>
                      </a:r>
                    </a:p>
                    <a:p>
                      <a:endParaRPr lang="en-GB" sz="800" b="0" i="0" kern="1200" dirty="0">
                        <a:solidFill>
                          <a:srgbClr val="00206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rgbClr val="002060"/>
                          </a:solidFill>
                          <a:effectLst/>
                          <a:latin typeface="+mn-lt"/>
                          <a:ea typeface="+mn-ea"/>
                          <a:cs typeface="+mn-cs"/>
                        </a:rPr>
                        <a:t>Variation - </a:t>
                      </a:r>
                      <a:r>
                        <a:rPr lang="en-US" sz="800" kern="1200" dirty="0">
                          <a:solidFill>
                            <a:srgbClr val="002060"/>
                          </a:solidFill>
                          <a:effectLst/>
                          <a:latin typeface="+mn-lt"/>
                          <a:ea typeface="+mn-ea"/>
                          <a:cs typeface="+mn-cs"/>
                        </a:rPr>
                        <a:t>keeping training varied helps with motivation and prevents boredom</a:t>
                      </a:r>
                      <a:r>
                        <a:rPr lang="en-GB" sz="800" kern="1200" dirty="0">
                          <a:solidFill>
                            <a:srgbClr val="002060"/>
                          </a:solidFill>
                          <a:effectLst/>
                          <a:latin typeface="+mn-lt"/>
                          <a:ea typeface="+mn-ea"/>
                          <a:cs typeface="+mn-cs"/>
                        </a:rPr>
                        <a:t>.</a:t>
                      </a:r>
                    </a:p>
                  </a:txBody>
                  <a:tcPr/>
                </a:tc>
                <a:extLst>
                  <a:ext uri="{0D108BD9-81ED-4DB2-BD59-A6C34878D82A}">
                    <a16:rowId xmlns:a16="http://schemas.microsoft.com/office/drawing/2014/main" val="4117103933"/>
                  </a:ext>
                </a:extLst>
              </a:tr>
            </a:tbl>
          </a:graphicData>
        </a:graphic>
      </p:graphicFrame>
      <p:graphicFrame>
        <p:nvGraphicFramePr>
          <p:cNvPr id="7" name="Table 6">
            <a:extLst>
              <a:ext uri="{FF2B5EF4-FFF2-40B4-BE49-F238E27FC236}">
                <a16:creationId xmlns:a16="http://schemas.microsoft.com/office/drawing/2014/main" id="{624044F6-2E39-41A9-85C0-472EDB8FC492}"/>
              </a:ext>
            </a:extLst>
          </p:cNvPr>
          <p:cNvGraphicFramePr>
            <a:graphicFrameLocks noGrp="1"/>
          </p:cNvGraphicFramePr>
          <p:nvPr>
            <p:extLst>
              <p:ext uri="{D42A27DB-BD31-4B8C-83A1-F6EECF244321}">
                <p14:modId xmlns:p14="http://schemas.microsoft.com/office/powerpoint/2010/main" val="1455665756"/>
              </p:ext>
            </p:extLst>
          </p:nvPr>
        </p:nvGraphicFramePr>
        <p:xfrm>
          <a:off x="6792264" y="5493278"/>
          <a:ext cx="3084710" cy="1272540"/>
        </p:xfrm>
        <a:graphic>
          <a:graphicData uri="http://schemas.openxmlformats.org/drawingml/2006/table">
            <a:tbl>
              <a:tblPr firstRow="1" bandRow="1">
                <a:tableStyleId>{5C22544A-7EE6-4342-B048-85BDC9FD1C3A}</a:tableStyleId>
              </a:tblPr>
              <a:tblGrid>
                <a:gridCol w="3084710">
                  <a:extLst>
                    <a:ext uri="{9D8B030D-6E8A-4147-A177-3AD203B41FA5}">
                      <a16:colId xmlns:a16="http://schemas.microsoft.com/office/drawing/2014/main" val="1676358432"/>
                    </a:ext>
                  </a:extLst>
                </a:gridCol>
              </a:tblGrid>
              <a:tr h="0">
                <a:tc>
                  <a:txBody>
                    <a:bodyPr/>
                    <a:lstStyle/>
                    <a:p>
                      <a:pPr algn="ctr"/>
                      <a:r>
                        <a:rPr lang="en-GB" sz="650" dirty="0"/>
                        <a:t>The Components of Fitness</a:t>
                      </a:r>
                    </a:p>
                  </a:txBody>
                  <a:tcPr/>
                </a:tc>
                <a:extLst>
                  <a:ext uri="{0D108BD9-81ED-4DB2-BD59-A6C34878D82A}">
                    <a16:rowId xmlns:a16="http://schemas.microsoft.com/office/drawing/2014/main" val="1925628423"/>
                  </a:ext>
                </a:extLst>
              </a:tr>
              <a:tr h="370840">
                <a:tc>
                  <a:txBody>
                    <a:bodyPr/>
                    <a:lstStyle/>
                    <a:p>
                      <a:r>
                        <a:rPr lang="en-GB" sz="650" b="1" dirty="0">
                          <a:solidFill>
                            <a:srgbClr val="002060"/>
                          </a:solidFill>
                        </a:rPr>
                        <a:t>Cardiovascular Endurance </a:t>
                      </a:r>
                      <a:r>
                        <a:rPr lang="en-GB" sz="650" dirty="0">
                          <a:solidFill>
                            <a:srgbClr val="002060"/>
                          </a:solidFill>
                        </a:rPr>
                        <a:t>– The ability of the heart and lungs to supply the body with oxygen.</a:t>
                      </a:r>
                    </a:p>
                    <a:p>
                      <a:r>
                        <a:rPr lang="en-GB" sz="650" b="1" dirty="0">
                          <a:solidFill>
                            <a:srgbClr val="002060"/>
                          </a:solidFill>
                        </a:rPr>
                        <a:t>Agility</a:t>
                      </a:r>
                      <a:r>
                        <a:rPr lang="en-GB" sz="650" dirty="0">
                          <a:solidFill>
                            <a:srgbClr val="002060"/>
                          </a:solidFill>
                        </a:rPr>
                        <a:t> – Changing direction at speed.</a:t>
                      </a:r>
                    </a:p>
                    <a:p>
                      <a:r>
                        <a:rPr lang="en-GB" sz="650" b="1" dirty="0">
                          <a:solidFill>
                            <a:srgbClr val="002060"/>
                          </a:solidFill>
                        </a:rPr>
                        <a:t>Muscular Endurance </a:t>
                      </a:r>
                      <a:r>
                        <a:rPr lang="en-GB" sz="650" dirty="0">
                          <a:solidFill>
                            <a:srgbClr val="002060"/>
                          </a:solidFill>
                        </a:rPr>
                        <a:t>– Using the voluntary muscles repeatedly without stopping.</a:t>
                      </a:r>
                    </a:p>
                    <a:p>
                      <a:r>
                        <a:rPr lang="en-GB" sz="650" b="1" dirty="0">
                          <a:solidFill>
                            <a:srgbClr val="002060"/>
                          </a:solidFill>
                        </a:rPr>
                        <a:t>Power</a:t>
                      </a:r>
                      <a:r>
                        <a:rPr lang="en-GB" sz="650" dirty="0">
                          <a:solidFill>
                            <a:srgbClr val="002060"/>
                          </a:solidFill>
                        </a:rPr>
                        <a:t> – Strength X Speed.</a:t>
                      </a:r>
                    </a:p>
                    <a:p>
                      <a:r>
                        <a:rPr lang="en-GB" sz="650" b="1" dirty="0">
                          <a:solidFill>
                            <a:srgbClr val="002060"/>
                          </a:solidFill>
                        </a:rPr>
                        <a:t>Strength</a:t>
                      </a:r>
                      <a:r>
                        <a:rPr lang="en-GB" sz="650" dirty="0">
                          <a:solidFill>
                            <a:srgbClr val="002060"/>
                          </a:solidFill>
                        </a:rPr>
                        <a:t> – Applying force against a resistance.</a:t>
                      </a:r>
                    </a:p>
                    <a:p>
                      <a:r>
                        <a:rPr lang="en-GB" sz="650" b="1" dirty="0">
                          <a:solidFill>
                            <a:srgbClr val="002060"/>
                          </a:solidFill>
                        </a:rPr>
                        <a:t>Flexibility</a:t>
                      </a:r>
                      <a:r>
                        <a:rPr lang="en-GB" sz="650" dirty="0">
                          <a:solidFill>
                            <a:srgbClr val="002060"/>
                          </a:solidFill>
                        </a:rPr>
                        <a:t> – The range of movement at a joint.</a:t>
                      </a:r>
                    </a:p>
                    <a:p>
                      <a:r>
                        <a:rPr lang="en-GB" sz="650" b="1" dirty="0">
                          <a:solidFill>
                            <a:srgbClr val="002060"/>
                          </a:solidFill>
                        </a:rPr>
                        <a:t>Co-ordination</a:t>
                      </a:r>
                      <a:r>
                        <a:rPr lang="en-GB" sz="650" dirty="0">
                          <a:solidFill>
                            <a:srgbClr val="002060"/>
                          </a:solidFill>
                        </a:rPr>
                        <a:t> - the use of two or more body parts at the same time.</a:t>
                      </a:r>
                    </a:p>
                    <a:p>
                      <a:r>
                        <a:rPr lang="en-GB" sz="650" b="1" dirty="0">
                          <a:solidFill>
                            <a:srgbClr val="002060"/>
                          </a:solidFill>
                        </a:rPr>
                        <a:t>Balance</a:t>
                      </a:r>
                      <a:r>
                        <a:rPr lang="en-GB" sz="650" dirty="0">
                          <a:solidFill>
                            <a:srgbClr val="002060"/>
                          </a:solidFill>
                        </a:rPr>
                        <a:t> – keeping the centre of mass above the base of support.</a:t>
                      </a:r>
                    </a:p>
                    <a:p>
                      <a:r>
                        <a:rPr lang="en-GB" sz="650" b="1" dirty="0">
                          <a:solidFill>
                            <a:srgbClr val="002060"/>
                          </a:solidFill>
                        </a:rPr>
                        <a:t>Reaction time </a:t>
                      </a:r>
                      <a:r>
                        <a:rPr lang="en-GB" sz="650" dirty="0">
                          <a:solidFill>
                            <a:srgbClr val="002060"/>
                          </a:solidFill>
                        </a:rPr>
                        <a:t>– the time take to respond to a given stimulus.</a:t>
                      </a:r>
                    </a:p>
                  </a:txBody>
                  <a:tcPr/>
                </a:tc>
                <a:extLst>
                  <a:ext uri="{0D108BD9-81ED-4DB2-BD59-A6C34878D82A}">
                    <a16:rowId xmlns:a16="http://schemas.microsoft.com/office/drawing/2014/main" val="269524263"/>
                  </a:ext>
                </a:extLst>
              </a:tr>
            </a:tbl>
          </a:graphicData>
        </a:graphic>
      </p:graphicFrame>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205095" y="-20554"/>
            <a:ext cx="4814716"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Badminton: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3" y="413242"/>
            <a:ext cx="11750215" cy="1200329"/>
          </a:xfrm>
          <a:prstGeom prst="rect">
            <a:avLst/>
          </a:prstGeom>
          <a:solidFill>
            <a:schemeClr val="accent5">
              <a:lumMod val="20000"/>
              <a:lumOff val="80000"/>
            </a:schemeClr>
          </a:solidFill>
          <a:ln w="3175">
            <a:noFill/>
          </a:ln>
        </p:spPr>
        <p:txBody>
          <a:bodyPr wrap="square" rtlCol="0">
            <a:spAutoFit/>
          </a:bodyPr>
          <a:lstStyle/>
          <a:p>
            <a:r>
              <a:rPr lang="en-GB" sz="900" b="1" dirty="0"/>
              <a:t>MAPs</a:t>
            </a:r>
            <a:r>
              <a:rPr lang="en-GB" sz="900" dirty="0"/>
              <a:t> – Pupils will be assessed at the end of each topic via the Me in PE assessment model:</a:t>
            </a:r>
          </a:p>
          <a:p>
            <a:r>
              <a:rPr lang="en-GB" sz="900" b="1" dirty="0">
                <a:solidFill>
                  <a:srgbClr val="002060"/>
                </a:solidFill>
              </a:rPr>
              <a:t>Physical Me: </a:t>
            </a:r>
            <a:r>
              <a:rPr lang="en-GB" sz="900" dirty="0">
                <a:solidFill>
                  <a:srgbClr val="002060"/>
                </a:solidFill>
              </a:rPr>
              <a:t>Skills and application of these into a competitive situation.</a:t>
            </a:r>
          </a:p>
          <a:p>
            <a:r>
              <a:rPr lang="en-GB" sz="900" b="1" dirty="0">
                <a:solidFill>
                  <a:srgbClr val="002060"/>
                </a:solidFill>
              </a:rPr>
              <a:t>Thinking Me: </a:t>
            </a:r>
            <a:r>
              <a:rPr lang="en-GB" sz="900" dirty="0">
                <a:solidFill>
                  <a:srgbClr val="002060"/>
                </a:solidFill>
              </a:rPr>
              <a:t>ABC/Principles of Training/Tactics &amp; strategies</a:t>
            </a:r>
          </a:p>
          <a:p>
            <a:r>
              <a:rPr lang="en-GB" sz="900" b="1" dirty="0">
                <a:solidFill>
                  <a:srgbClr val="002060"/>
                </a:solidFill>
              </a:rPr>
              <a:t>Healthy Me: </a:t>
            </a:r>
            <a:r>
              <a:rPr lang="en-GB" sz="900" dirty="0">
                <a:solidFill>
                  <a:srgbClr val="002060"/>
                </a:solidFill>
              </a:rPr>
              <a:t>Physical attributes that are relevant to the activity.</a:t>
            </a:r>
          </a:p>
          <a:p>
            <a:r>
              <a:rPr lang="en-GB" sz="900" b="1" dirty="0">
                <a:solidFill>
                  <a:srgbClr val="002060"/>
                </a:solidFill>
              </a:rPr>
              <a:t>Social Me: </a:t>
            </a:r>
            <a:r>
              <a:rPr lang="en-GB" sz="900" dirty="0">
                <a:solidFill>
                  <a:srgbClr val="002060"/>
                </a:solidFill>
              </a:rPr>
              <a:t>Behaviour, attitudes and support towards other pupils.</a:t>
            </a:r>
          </a:p>
          <a:p>
            <a:r>
              <a:rPr lang="en-GB" sz="900" b="1" dirty="0">
                <a:solidFill>
                  <a:srgbClr val="002060"/>
                </a:solidFill>
              </a:rPr>
              <a:t>Resilient Me: </a:t>
            </a:r>
            <a:r>
              <a:rPr lang="en-GB" sz="900" dirty="0">
                <a:solidFill>
                  <a:srgbClr val="002060"/>
                </a:solidFill>
              </a:rPr>
              <a:t>Never giving up despite the challenge of the task that is presented to pupils.</a:t>
            </a:r>
            <a:endParaRPr lang="en-US" sz="900" dirty="0"/>
          </a:p>
          <a:p>
            <a:r>
              <a:rPr lang="en-US" sz="900" b="1" dirty="0"/>
              <a:t>S</a:t>
            </a:r>
            <a:r>
              <a:rPr lang="en-GB" sz="900" b="1" dirty="0"/>
              <a:t>ummative assessment (Me in PE) </a:t>
            </a:r>
            <a:r>
              <a:rPr lang="en-GB" sz="900" dirty="0"/>
              <a:t>– The knowledge from this unit will be tested as part of a 1 hour P2S practical assessment at the end of the allocated half term focusing on Physical Me, Thinking Me and Healthy Me. Video evidence will be collected and the Me in PE assessment form will be completed by the class teacher.</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346491556"/>
              </p:ext>
            </p:extLst>
          </p:nvPr>
        </p:nvGraphicFramePr>
        <p:xfrm>
          <a:off x="139433" y="1785255"/>
          <a:ext cx="11750215" cy="4862461"/>
        </p:xfrm>
        <a:graphic>
          <a:graphicData uri="http://schemas.openxmlformats.org/drawingml/2006/table">
            <a:tbl>
              <a:tblPr firstRow="1" bandRow="1">
                <a:tableStyleId>{69CF1AB2-1976-4502-BF36-3FF5EA218861}</a:tableStyleId>
              </a:tblPr>
              <a:tblGrid>
                <a:gridCol w="2758048">
                  <a:extLst>
                    <a:ext uri="{9D8B030D-6E8A-4147-A177-3AD203B41FA5}">
                      <a16:colId xmlns:a16="http://schemas.microsoft.com/office/drawing/2014/main" val="26545288"/>
                    </a:ext>
                  </a:extLst>
                </a:gridCol>
                <a:gridCol w="2956884">
                  <a:extLst>
                    <a:ext uri="{9D8B030D-6E8A-4147-A177-3AD203B41FA5}">
                      <a16:colId xmlns:a16="http://schemas.microsoft.com/office/drawing/2014/main" val="3735789182"/>
                    </a:ext>
                  </a:extLst>
                </a:gridCol>
                <a:gridCol w="3138593">
                  <a:extLst>
                    <a:ext uri="{9D8B030D-6E8A-4147-A177-3AD203B41FA5}">
                      <a16:colId xmlns:a16="http://schemas.microsoft.com/office/drawing/2014/main" val="3033360634"/>
                    </a:ext>
                  </a:extLst>
                </a:gridCol>
                <a:gridCol w="2896690">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 (Up to ‘-’)</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can demonstrate basic technique of the following skills with little to no tactical awareness using guidance from the teacher. </a:t>
                      </a:r>
                      <a:r>
                        <a:rPr lang="en-GB" sz="800" b="1" i="1" dirty="0">
                          <a:solidFill>
                            <a:schemeClr val="tx1"/>
                          </a:solidFill>
                        </a:rPr>
                        <a:t>Physical health in relation to the activity is very limited, social skills are poor and resilience may be lacking:</a:t>
                      </a:r>
                      <a:endParaRPr lang="en-US" sz="800" dirty="0">
                        <a:solidFill>
                          <a:schemeClr val="tx1"/>
                        </a:solidFill>
                      </a:endParaRP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Perform a forehand shot or a backhand shot making inconsistent contact with the shuttle and basic grip.</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Perform the flick serve with support from a skill card/teacher with inconsistent success over the net.</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Attempts the smash shot high in the air but body placement is in front of the shuttle.</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Perform a drop shot near the net with inconsistent success over the net.</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Can play a singles game covering one section of the court, can play a doubles game with no application of tactical play.</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Have a limited knowledge of umpiring using support from the teacher to enforce the rules. Can keep score.</a:t>
                      </a:r>
                    </a:p>
                    <a:p>
                      <a:pPr marL="0" indent="0">
                        <a:buFontTx/>
                        <a:buNone/>
                      </a:pPr>
                      <a:endParaRPr lang="en-US" sz="800" dirty="0">
                        <a:solidFill>
                          <a:schemeClr val="tx1"/>
                        </a:solidFill>
                      </a:endParaRPr>
                    </a:p>
                    <a:p>
                      <a:pPr marL="171450" indent="-171450">
                        <a:buFontTx/>
                        <a:buChar char="-"/>
                      </a:pPr>
                      <a:r>
                        <a:rPr lang="en-US" sz="800" dirty="0">
                          <a:solidFill>
                            <a:schemeClr val="tx1"/>
                          </a:solidFill>
                        </a:rPr>
                        <a:t>Can identify that blood transports oxygen around the body.</a:t>
                      </a:r>
                    </a:p>
                    <a:p>
                      <a:pPr marL="0" indent="0">
                        <a:buFontTx/>
                        <a:buNone/>
                      </a:pPr>
                      <a:endParaRPr lang="en-US" sz="800" dirty="0">
                        <a:solidFill>
                          <a:schemeClr val="tx1"/>
                        </a:solidFill>
                      </a:endParaRPr>
                    </a:p>
                    <a:p>
                      <a:pPr marL="171450" indent="-171450">
                        <a:buFontTx/>
                        <a:buChar char="-"/>
                      </a:pPr>
                      <a:r>
                        <a:rPr lang="en-US" sz="800" dirty="0">
                          <a:solidFill>
                            <a:schemeClr val="tx1"/>
                          </a:solidFill>
                        </a:rPr>
                        <a:t>Demonstrates a basic level of fitness for badminton (Moves around the court with limited mobility, power on shots is limited and coordination is inconsistent).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can demonstrate fair technique of the following skills with some tactical awareness using guidance from the teacher. Physical health in relation to the activity is average, social skills are developing and resilience is inconsistent:</a:t>
                      </a:r>
                      <a:endParaRPr lang="en-US" sz="800" dirty="0">
                        <a:solidFill>
                          <a:schemeClr val="tx1"/>
                        </a:solidFill>
                      </a:endParaRPr>
                    </a:p>
                    <a:p>
                      <a:endParaRPr lang="en-US" sz="800" b="0" i="0" dirty="0">
                        <a:solidFill>
                          <a:schemeClr val="tx1"/>
                        </a:solidFill>
                      </a:endParaRPr>
                    </a:p>
                    <a:p>
                      <a:pPr marL="171450" indent="-171450">
                        <a:buFontTx/>
                        <a:buChar char="-"/>
                      </a:pPr>
                      <a:r>
                        <a:rPr lang="en-US" sz="800" dirty="0">
                          <a:solidFill>
                            <a:schemeClr val="tx1"/>
                          </a:solidFill>
                        </a:rPr>
                        <a:t>Perform a forehand shot and backhand shot making inconsistent contact with the shuttle.</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Perform the high serve with consistency but little accuracy.</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strike the shuttle for a smash shot from behind it with inconsistent contact.</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Perform a drop shot at the net getting it over sometimes.</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play a singles game covering half of the court and a doubles game with some communication and basic tactical awareness.</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Has a good knowledge of umpiring including service judging, line judging and being fairly confident when enforcing the rules during live play.</a:t>
                      </a:r>
                    </a:p>
                    <a:p>
                      <a:pPr marL="0" indent="0">
                        <a:buFontTx/>
                        <a:buNone/>
                      </a:pPr>
                      <a:endParaRPr lang="en-US" sz="800" b="0" i="0" dirty="0">
                        <a:solidFill>
                          <a:schemeClr val="tx1"/>
                        </a:solidFill>
                      </a:endParaRPr>
                    </a:p>
                    <a:p>
                      <a:pPr marL="171450" indent="-171450">
                        <a:buFontTx/>
                        <a:buChar char="-"/>
                      </a:pPr>
                      <a:r>
                        <a:rPr lang="en-US" sz="800" b="0" i="0" dirty="0">
                          <a:solidFill>
                            <a:schemeClr val="tx1"/>
                          </a:solidFill>
                        </a:rPr>
                        <a:t>Demonstrates a good level of fitness for badminton (Move around the court with good mobility, power on shots ensures the shuttle usually goes over the net and coordination is good).</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describe the importance of a warm up/cool down and can lead one with support from peers/teacher referring to the relevant muscles and oxygen transportation around the body.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display consistent levels of technical ability and good tactical awareness. Pupils articulation is good, physical health in relation to the activity is well developed, social skills are developed displaying levels of confidence, and resilience is clear:</a:t>
                      </a:r>
                    </a:p>
                    <a:p>
                      <a:endParaRPr lang="en-US" sz="800" b="0" i="0" dirty="0">
                        <a:solidFill>
                          <a:schemeClr val="tx1"/>
                        </a:solidFill>
                      </a:endParaRPr>
                    </a:p>
                    <a:p>
                      <a:pPr marL="171450" indent="-171450">
                        <a:buFontTx/>
                        <a:buChar char="-"/>
                      </a:pPr>
                      <a:r>
                        <a:rPr lang="en-US" sz="800" b="0" i="0" dirty="0">
                          <a:solidFill>
                            <a:schemeClr val="tx1"/>
                          </a:solidFill>
                        </a:rPr>
                        <a:t>Perform forehand and backhand shots with consistent technique and contact whilst sometimes controlling the rally.</a:t>
                      </a:r>
                    </a:p>
                    <a:p>
                      <a:pPr marL="0" indent="0">
                        <a:buFontTx/>
                        <a:buNone/>
                      </a:pPr>
                      <a:endParaRPr lang="en-US" sz="800" b="0" i="0" dirty="0">
                        <a:solidFill>
                          <a:schemeClr val="tx1"/>
                        </a:solidFill>
                      </a:endParaRPr>
                    </a:p>
                    <a:p>
                      <a:pPr marL="171450" indent="-171450">
                        <a:buFontTx/>
                        <a:buChar char="-"/>
                      </a:pPr>
                      <a:r>
                        <a:rPr lang="en-US" sz="800" b="0" i="0" dirty="0">
                          <a:solidFill>
                            <a:schemeClr val="tx1"/>
                          </a:solidFill>
                        </a:rPr>
                        <a:t>Perform the high serve with the intention of setting up a drop shot for themselves.</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perform a smash shot with consistent contact and being able to set themselves up for it.</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Performs a drop shot consistently and can describe why it is used in a game.</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play a singles game controlling most of the court and a doubles game applying basic tactics with a partner and consistent communication.</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enforce the rules of the game well with little help from a supporting resource, can keep score and identify illegal serves consistently.</a:t>
                      </a:r>
                    </a:p>
                    <a:p>
                      <a:pPr marL="0" indent="0">
                        <a:buFontTx/>
                        <a:buNone/>
                      </a:pPr>
                      <a:endParaRPr lang="en-US" sz="800" b="0" i="0" dirty="0">
                        <a:solidFill>
                          <a:schemeClr val="tx1"/>
                        </a:solidFill>
                      </a:endParaRPr>
                    </a:p>
                    <a:p>
                      <a:pPr marL="171450" indent="-171450">
                        <a:buFontTx/>
                        <a:buChar char="-"/>
                      </a:pPr>
                      <a:r>
                        <a:rPr lang="en-US" sz="800" b="0" i="0" dirty="0">
                          <a:solidFill>
                            <a:schemeClr val="tx1"/>
                          </a:solidFill>
                        </a:rPr>
                        <a:t>Demonstrates an excellent level of fitness for badminton referring to the components of fitness.</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explain the importance of a warm up/cool down and can lead an effective one.</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describe how blood is pumped around the body and why oxygen is needed in higher doses during exercise referring to blood vessels and relevant muscles for badminton.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should be able to recall all the content in the knowledge journey and demonstrate application through the following. Physical health in relation to the activity is elite, social skills are confident and supportive, and pupils enjoy difficult challenges: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Perform forehand and backhand shots with consistent technique and contact whilst controlling the rally.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Perform two serves consistently changing which style you use to disrupt your opponents thought process.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Perform a smash shot using the correct technique towards the back of the court using tactics to set themselves up for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Perform a dropshot by setting yourself up for it anywhere on the court.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play a singles game applying relevant tactics and cover the whole court as well as multiple tactics in doubles.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Enforce the rules of the game using no input from the teacher and be authoritative when doing so.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Demonstrates an excellent level of fitness for badminton identifying which areas could be improved on further.</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Explain the importance of a warm up/cool down to reduce the effects of muscle soreness referring to the order that blood travels to become oxygenated and used by the body.</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933</TotalTime>
  <Words>2084</Words>
  <Application>Microsoft Office PowerPoint</Application>
  <PresentationFormat>Widescreen</PresentationFormat>
  <Paragraphs>181</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96</cp:revision>
  <cp:lastPrinted>2020-02-24T13:57:20Z</cp:lastPrinted>
  <dcterms:created xsi:type="dcterms:W3CDTF">2019-12-19T05:38:14Z</dcterms:created>
  <dcterms:modified xsi:type="dcterms:W3CDTF">2022-08-10T14:48:00Z</dcterms:modified>
</cp:coreProperties>
</file>