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75" d="100"/>
          <a:sy n="75" d="100"/>
        </p:scale>
        <p:origin x="7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6A8CB96-E60C-49D4-8900-9582C93F3ADD}" type="datetimeFigureOut">
              <a:rPr lang="en-GB" smtClean="0"/>
              <a:t>10/08/2022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B753E25-5981-4ABE-B08A-1626F75598BF}" type="slidenum">
              <a:rPr lang="en-GB" smtClean="0"/>
              <a:t>‹#›</a:t>
            </a:fld>
            <a:endParaRPr lang="en-GB"/>
          </a:p>
        </p:txBody>
      </p:sp>
    </p:spTree>
    <p:extLst>
      <p:ext uri="{BB962C8B-B14F-4D97-AF65-F5344CB8AC3E}">
        <p14:creationId xmlns:p14="http://schemas.microsoft.com/office/powerpoint/2010/main" val="1431288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10/08/2022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10/08/2022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10/08/2022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10/08/2022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10/08/2022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10/08/2022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10/08/2022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10/08/2022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10/08/2022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10/08/2022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10/08/2022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10/08/2022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6728" y="30778"/>
            <a:ext cx="8153315" cy="441146"/>
          </a:xfrm>
          <a:prstGeom prst="rect">
            <a:avLst/>
          </a:prstGeom>
          <a:noFill/>
        </p:spPr>
        <p:txBody>
          <a:bodyPr wrap="square" lIns="132080" tIns="66040" rIns="132080" bIns="66040">
            <a:spAutoFit/>
          </a:bodyPr>
          <a:lstStyle/>
          <a:p>
            <a:pPr algn="ctr"/>
            <a:r>
              <a:rPr lang="en-US" sz="2000" b="1" u="sng" dirty="0">
                <a:ln w="0"/>
                <a:solidFill>
                  <a:srgbClr val="002060"/>
                </a:solidFill>
                <a:effectLst>
                  <a:outerShdw blurRad="38100" dist="25400" dir="5400000" algn="ctr" rotWithShape="0">
                    <a:srgbClr val="6E747A">
                      <a:alpha val="43000"/>
                    </a:srgbClr>
                  </a:outerShdw>
                </a:effectLst>
              </a:rPr>
              <a:t>Y9 Badminton (Analysis &amp; Feedback): Journey of Knowledge</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3946181967"/>
              </p:ext>
            </p:extLst>
          </p:nvPr>
        </p:nvGraphicFramePr>
        <p:xfrm>
          <a:off x="121134" y="2441261"/>
          <a:ext cx="12070866" cy="4311231"/>
        </p:xfrm>
        <a:graphic>
          <a:graphicData uri="http://schemas.openxmlformats.org/drawingml/2006/table">
            <a:tbl>
              <a:tblPr firstRow="1" bandRow="1">
                <a:tableStyleId>{5940675A-B579-460E-94D1-54222C63F5DA}</a:tableStyleId>
              </a:tblPr>
              <a:tblGrid>
                <a:gridCol w="4325031">
                  <a:extLst>
                    <a:ext uri="{9D8B030D-6E8A-4147-A177-3AD203B41FA5}">
                      <a16:colId xmlns:a16="http://schemas.microsoft.com/office/drawing/2014/main" val="3001272792"/>
                    </a:ext>
                  </a:extLst>
                </a:gridCol>
                <a:gridCol w="2341497">
                  <a:extLst>
                    <a:ext uri="{9D8B030D-6E8A-4147-A177-3AD203B41FA5}">
                      <a16:colId xmlns:a16="http://schemas.microsoft.com/office/drawing/2014/main" val="1320432718"/>
                    </a:ext>
                  </a:extLst>
                </a:gridCol>
                <a:gridCol w="3229366">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r>
                        <a:rPr lang="en-GB" sz="1100" b="1" u="none" baseline="0" dirty="0">
                          <a:solidFill>
                            <a:srgbClr val="002060"/>
                          </a:solidFill>
                        </a:rPr>
                        <a:t> (Me in PE)</a:t>
                      </a:r>
                      <a:endParaRPr lang="en-GB" sz="1100" b="1" u="sng" baseline="0" dirty="0">
                        <a:solidFill>
                          <a:srgbClr val="002060"/>
                        </a:solidFill>
                      </a:endParaRPr>
                    </a:p>
                    <a:p>
                      <a:pPr marL="0" indent="0" algn="l">
                        <a:buFont typeface="Arial" panose="020B0604020202020204" pitchFamily="34" charset="0"/>
                        <a:buNone/>
                      </a:pPr>
                      <a:endParaRPr lang="en-US" sz="800" b="1" u="sng" baseline="0" dirty="0">
                        <a:solidFill>
                          <a:srgbClr val="002060"/>
                        </a:solidFill>
                        <a:highlight>
                          <a:srgbClr val="00FF00"/>
                        </a:highlight>
                      </a:endParaRPr>
                    </a:p>
                    <a:p>
                      <a:pPr marL="0" indent="0" algn="l">
                        <a:buFont typeface="Arial" panose="020B0604020202020204" pitchFamily="34" charset="0"/>
                        <a:buNone/>
                      </a:pPr>
                      <a:r>
                        <a:rPr lang="en-US" sz="800" b="1" u="sng" baseline="0" dirty="0">
                          <a:solidFill>
                            <a:srgbClr val="002060"/>
                          </a:solidFill>
                          <a:highlight>
                            <a:srgbClr val="00FF00"/>
                          </a:highlight>
                        </a:rPr>
                        <a:t>Physical Me</a:t>
                      </a:r>
                      <a:endParaRPr lang="en-GB" sz="800" b="1" u="sng" baseline="0" dirty="0">
                        <a:solidFill>
                          <a:srgbClr val="002060"/>
                        </a:solidFill>
                        <a:highlight>
                          <a:srgbClr val="00FF00"/>
                        </a:highlight>
                      </a:endParaRPr>
                    </a:p>
                    <a:p>
                      <a:pPr marL="171450" indent="-171450" algn="l">
                        <a:buFontTx/>
                        <a:buChar char="-"/>
                      </a:pPr>
                      <a:r>
                        <a:rPr lang="en-US" sz="800" b="1" i="0" u="none" baseline="0" dirty="0">
                          <a:solidFill>
                            <a:srgbClr val="002060"/>
                          </a:solidFill>
                        </a:rPr>
                        <a:t>General Skills: </a:t>
                      </a:r>
                      <a:r>
                        <a:rPr lang="en-US" sz="800" b="0" i="0" u="none" baseline="0" dirty="0">
                          <a:solidFill>
                            <a:srgbClr val="002060"/>
                          </a:solidFill>
                        </a:rPr>
                        <a:t>Forehand, backhand, flick serve, high serve, net shots, overhead clears to be analysed for strengths and weaknesses.</a:t>
                      </a:r>
                    </a:p>
                    <a:p>
                      <a:pPr marL="171450" indent="-171450" algn="l">
                        <a:buFontTx/>
                        <a:buChar char="-"/>
                      </a:pPr>
                      <a:r>
                        <a:rPr lang="en-US" sz="800" b="1" i="0" u="none" baseline="0" dirty="0">
                          <a:solidFill>
                            <a:srgbClr val="002060"/>
                          </a:solidFill>
                        </a:rPr>
                        <a:t>Return of Serve: </a:t>
                      </a:r>
                      <a:r>
                        <a:rPr lang="en-US" sz="800" b="0" i="0" u="none" baseline="0" dirty="0">
                          <a:solidFill>
                            <a:srgbClr val="002060"/>
                          </a:solidFill>
                        </a:rPr>
                        <a:t>Stand at within your serving box in the ‘ready’ position, react to the trajectory and speed of shuttle to return in order to keep the rally running.</a:t>
                      </a:r>
                      <a:endParaRPr lang="en-US" sz="800" b="0" i="1" u="none" baseline="0" dirty="0">
                        <a:solidFill>
                          <a:srgbClr val="002060"/>
                        </a:solidFill>
                      </a:endParaRPr>
                    </a:p>
                    <a:p>
                      <a:pPr marL="0" indent="0" algn="l">
                        <a:buFont typeface="Arial" panose="020B0604020202020204" pitchFamily="34" charset="0"/>
                        <a:buNone/>
                      </a:pPr>
                      <a:endParaRPr lang="en-US" sz="800" b="0" i="1" u="none" baseline="0" dirty="0">
                        <a:solidFill>
                          <a:srgbClr val="002060"/>
                        </a:solidFill>
                      </a:endParaRPr>
                    </a:p>
                    <a:p>
                      <a:pPr marL="0" indent="0" algn="l">
                        <a:buFont typeface="Arial" panose="020B0604020202020204" pitchFamily="34" charset="0"/>
                        <a:buNone/>
                      </a:pPr>
                      <a:r>
                        <a:rPr lang="en-US" sz="800" b="1" i="0" u="sng" baseline="0" dirty="0">
                          <a:solidFill>
                            <a:schemeClr val="bg1"/>
                          </a:solidFill>
                          <a:highlight>
                            <a:srgbClr val="FF0000"/>
                          </a:highlight>
                        </a:rPr>
                        <a:t>T</a:t>
                      </a:r>
                      <a:r>
                        <a:rPr lang="en-GB" sz="800" b="1" i="0" u="sng" baseline="0" dirty="0">
                          <a:solidFill>
                            <a:schemeClr val="bg1"/>
                          </a:solidFill>
                          <a:highlight>
                            <a:srgbClr val="FF0000"/>
                          </a:highlight>
                        </a:rPr>
                        <a:t>hinking Me</a:t>
                      </a:r>
                    </a:p>
                    <a:p>
                      <a:pPr marL="171450" indent="-171450" algn="l">
                        <a:buFontTx/>
                        <a:buChar char="-"/>
                      </a:pPr>
                      <a:r>
                        <a:rPr lang="en-US" sz="800" b="1" u="none" baseline="0" dirty="0">
                          <a:solidFill>
                            <a:srgbClr val="002060"/>
                          </a:solidFill>
                        </a:rPr>
                        <a:t>Analysis &amp; Feedback: </a:t>
                      </a:r>
                      <a:r>
                        <a:rPr lang="en-US" sz="800" b="0" u="none" baseline="0" dirty="0">
                          <a:solidFill>
                            <a:srgbClr val="002060"/>
                          </a:solidFill>
                        </a:rPr>
                        <a:t>Pupils being able to analyse their own/peers performances against the professional model and feedback in a supportive and constructive manner.</a:t>
                      </a:r>
                    </a:p>
                    <a:p>
                      <a:pPr marL="171450" indent="-171450" algn="l">
                        <a:buFontTx/>
                        <a:buChar char="-"/>
                      </a:pPr>
                      <a:r>
                        <a:rPr lang="en-US" sz="800" b="1" u="none" baseline="0" dirty="0">
                          <a:solidFill>
                            <a:srgbClr val="002060"/>
                          </a:solidFill>
                        </a:rPr>
                        <a:t>ABC: </a:t>
                      </a:r>
                      <a:r>
                        <a:rPr lang="en-US" sz="800" b="0" u="none" baseline="0" dirty="0">
                          <a:solidFill>
                            <a:srgbClr val="002060"/>
                          </a:solidFill>
                        </a:rPr>
                        <a:t>Pupils are asked relevant questions about their lesson focus by the teacher (teaching points/tactics) and other pupils are asked to A, B or C their responses.</a:t>
                      </a:r>
                    </a:p>
                    <a:p>
                      <a:pPr marL="0" indent="0" algn="l">
                        <a:buFont typeface="Arial" panose="020B0604020202020204" pitchFamily="34" charset="0"/>
                        <a:buNone/>
                      </a:pPr>
                      <a:endParaRPr lang="en-GB"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highlight>
                            <a:srgbClr val="FFFF00"/>
                          </a:highlight>
                        </a:rPr>
                        <a:t>‘</a:t>
                      </a:r>
                      <a:r>
                        <a:rPr lang="en-GB" sz="800" b="1" u="sng" baseline="0" dirty="0">
                          <a:solidFill>
                            <a:srgbClr val="002060"/>
                          </a:solidFill>
                          <a:highlight>
                            <a:srgbClr val="FFFF00"/>
                          </a:highlight>
                        </a:rPr>
                        <a:t>Healthy Me’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u="none" baseline="0" dirty="0">
                          <a:solidFill>
                            <a:srgbClr val="002060"/>
                          </a:solidFill>
                        </a:rPr>
                        <a:t>Pupils should demonstrate the appropriate levels of fitness for badminton as well as mental resilience to persist with the development of weaknesses whilst working alongside others as a performer or a coach. Pupils should recognize the wider health benefits of participation in football (Nutrition, positive body image, stress relief, preventing loneliness, new friendship,  positive mindset).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0" u="sng" baseline="0" dirty="0">
                          <a:solidFill>
                            <a:srgbClr val="002060"/>
                          </a:solidFill>
                          <a:highlight>
                            <a:srgbClr val="00FFFF"/>
                          </a:highlight>
                        </a:rPr>
                        <a:t>Social Me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u="none" baseline="0" dirty="0">
                          <a:solidFill>
                            <a:srgbClr val="002060"/>
                          </a:solidFill>
                        </a:rPr>
                        <a:t>This takes into account the behavior/attitude of pupils as well as their ability to support each other and work together as a team. Also when explaining tactics to each other in order to outwit an opponent and set themselves up for a particular skill.</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0" u="sng" baseline="0" dirty="0">
                          <a:solidFill>
                            <a:schemeClr val="bg1"/>
                          </a:solidFill>
                          <a:highlight>
                            <a:srgbClr val="FF00FF"/>
                          </a:highlight>
                        </a:rPr>
                        <a:t>Resilient Me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dirty="0">
                          <a:solidFill>
                            <a:schemeClr val="accent1">
                              <a:lumMod val="50000"/>
                            </a:schemeClr>
                          </a:solidFill>
                          <a:latin typeface="Blue Ridge Heavy SF" pitchFamily="34" charset="0"/>
                        </a:rPr>
                        <a:t>Doesn’t give up when skills are challenging and regroups and evaluates well when tactics are not working successfully.</a:t>
                      </a:r>
                    </a:p>
                  </a:txBody>
                  <a:tcPr/>
                </a:tc>
                <a:tc>
                  <a:txBody>
                    <a:bodyPr/>
                    <a:lstStyle/>
                    <a:p>
                      <a:pPr marL="0" indent="0" algn="l">
                        <a:buFont typeface="Arial" panose="020B0604020202020204" pitchFamily="34" charset="0"/>
                        <a:buNone/>
                      </a:pPr>
                      <a:r>
                        <a:rPr lang="en-GB" sz="1100" b="1" u="sng" baseline="0" dirty="0">
                          <a:solidFill>
                            <a:srgbClr val="002060"/>
                          </a:solidFill>
                        </a:rPr>
                        <a:t>CORE SKILLS</a:t>
                      </a:r>
                    </a:p>
                    <a:p>
                      <a:pPr marL="0" indent="0" algn="l">
                        <a:buFont typeface="Arial" panose="020B0604020202020204" pitchFamily="34" charset="0"/>
                        <a:buNone/>
                      </a:pPr>
                      <a:endParaRPr lang="en-GB" sz="11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0" u="none" baseline="0" dirty="0">
                          <a:solidFill>
                            <a:srgbClr val="002060"/>
                          </a:solidFill>
                        </a:rPr>
                        <a:t>Lead others in warm up routines for badminton. (pulse raising activity such as jogging, stretching muscles: hamstrings, quadriceps, gastrocnemius, triceps, biceps, deltoid, trapezius.)</a:t>
                      </a:r>
                    </a:p>
                    <a:p>
                      <a:pPr marL="0" indent="0" algn="l">
                        <a:buFont typeface="Arial" panose="020B0604020202020204" pitchFamily="34" charset="0"/>
                        <a:buNone/>
                      </a:pPr>
                      <a:endParaRPr lang="en-GB" sz="8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1" u="none" baseline="0" dirty="0">
                          <a:solidFill>
                            <a:srgbClr val="002060"/>
                          </a:solidFill>
                        </a:rPr>
                        <a:t>Demonstration and application of the following skills:</a:t>
                      </a:r>
                      <a:endParaRPr lang="en-GB" sz="800" b="1" u="sng" baseline="0" dirty="0">
                        <a:solidFill>
                          <a:srgbClr val="002060"/>
                        </a:solidFill>
                      </a:endParaRPr>
                    </a:p>
                    <a:p>
                      <a:pPr marL="171450" indent="-171450" algn="l">
                        <a:buFontTx/>
                        <a:buChar char="-"/>
                      </a:pPr>
                      <a:r>
                        <a:rPr lang="en-GB" sz="800" b="0" u="none" baseline="0" dirty="0">
                          <a:solidFill>
                            <a:srgbClr val="002060"/>
                          </a:solidFill>
                        </a:rPr>
                        <a:t>Observation (Looking for strengths and weaknesses).</a:t>
                      </a:r>
                    </a:p>
                    <a:p>
                      <a:pPr marL="171450" indent="-171450" algn="l">
                        <a:buFontTx/>
                        <a:buChar char="-"/>
                      </a:pPr>
                      <a:endParaRPr lang="en-GB" sz="800" b="0" u="none" baseline="0" dirty="0">
                        <a:solidFill>
                          <a:srgbClr val="002060"/>
                        </a:solidFill>
                      </a:endParaRPr>
                    </a:p>
                    <a:p>
                      <a:pPr marL="171450" indent="-171450" algn="l">
                        <a:buFontTx/>
                        <a:buChar char="-"/>
                      </a:pPr>
                      <a:r>
                        <a:rPr lang="en-GB" sz="800" b="0" u="none" baseline="0" dirty="0">
                          <a:solidFill>
                            <a:srgbClr val="002060"/>
                          </a:solidFill>
                        </a:rPr>
                        <a:t>Analysis (Highlight areas of strength and weakness in performance).</a:t>
                      </a:r>
                    </a:p>
                    <a:p>
                      <a:pPr marL="171450" indent="-171450" algn="l">
                        <a:buFontTx/>
                        <a:buChar char="-"/>
                      </a:pPr>
                      <a:endParaRPr lang="en-GB" sz="800" b="0" u="none" baseline="0" dirty="0">
                        <a:solidFill>
                          <a:srgbClr val="002060"/>
                        </a:solidFill>
                      </a:endParaRPr>
                    </a:p>
                    <a:p>
                      <a:pPr marL="171450" indent="-171450" algn="l">
                        <a:buFontTx/>
                        <a:buChar char="-"/>
                      </a:pPr>
                      <a:r>
                        <a:rPr lang="en-GB" sz="800" b="0" u="none" baseline="0" dirty="0">
                          <a:solidFill>
                            <a:srgbClr val="002060"/>
                          </a:solidFill>
                        </a:rPr>
                        <a:t>Feedback (Must be critical and indicate ways of which to improve).</a:t>
                      </a:r>
                    </a:p>
                    <a:p>
                      <a:pPr marL="171450" indent="-171450" algn="l">
                        <a:buFontTx/>
                        <a:buChar char="-"/>
                      </a:pPr>
                      <a:endParaRPr lang="en-GB" sz="800" b="0" u="none" baseline="0" dirty="0">
                        <a:solidFill>
                          <a:srgbClr val="002060"/>
                        </a:solidFill>
                      </a:endParaRPr>
                    </a:p>
                    <a:p>
                      <a:pPr marL="171450" indent="-171450" algn="l">
                        <a:buFontTx/>
                        <a:buChar char="-"/>
                      </a:pPr>
                      <a:r>
                        <a:rPr lang="en-GB" sz="800" b="0" u="none" baseline="0" dirty="0">
                          <a:solidFill>
                            <a:srgbClr val="002060"/>
                          </a:solidFill>
                        </a:rPr>
                        <a:t>Communication (Articulate the strengths and weaknesses and apply with respect).</a:t>
                      </a:r>
                    </a:p>
                    <a:p>
                      <a:pPr marL="171450" indent="-171450" algn="l">
                        <a:buFontTx/>
                        <a:buChar char="-"/>
                      </a:pPr>
                      <a:endParaRPr lang="en-GB" sz="800" b="0" u="none" baseline="0" dirty="0">
                        <a:solidFill>
                          <a:srgbClr val="002060"/>
                        </a:solidFill>
                      </a:endParaRPr>
                    </a:p>
                    <a:p>
                      <a:pPr marL="171450" indent="-171450" algn="l">
                        <a:buFontTx/>
                        <a:buChar char="-"/>
                      </a:pPr>
                      <a:r>
                        <a:rPr lang="en-GB" sz="800" b="0" u="none" baseline="0" dirty="0">
                          <a:solidFill>
                            <a:srgbClr val="002060"/>
                          </a:solidFill>
                        </a:rPr>
                        <a:t>Acting on advice from others (Listen to criticism and use this to improve).</a:t>
                      </a:r>
                    </a:p>
                    <a:p>
                      <a:pPr marL="171450" indent="-171450" algn="l">
                        <a:buFontTx/>
                        <a:buChar char="-"/>
                      </a:pPr>
                      <a:endParaRPr lang="en-GB" sz="800" b="0" u="none" baseline="0" dirty="0">
                        <a:solidFill>
                          <a:srgbClr val="002060"/>
                        </a:solidFill>
                      </a:endParaRPr>
                    </a:p>
                    <a:p>
                      <a:pPr marL="171450" indent="-171450" algn="l">
                        <a:buFontTx/>
                        <a:buChar char="-"/>
                      </a:pPr>
                      <a:r>
                        <a:rPr lang="en-GB" sz="800" b="0" u="none" baseline="0" dirty="0">
                          <a:solidFill>
                            <a:srgbClr val="002060"/>
                          </a:solidFill>
                        </a:rPr>
                        <a:t>Justify areas of strength and weakness in own performance (Listen to peers assessment and watch back any video footage to develop technique when cross referencing this with elite models).</a:t>
                      </a:r>
                    </a:p>
                    <a:p>
                      <a:pPr marL="0" indent="0" algn="l">
                        <a:buFont typeface="Arial" panose="020B0604020202020204" pitchFamily="34" charset="0"/>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Articulate knowledge of tactics and strategies orally to others.</a:t>
                      </a:r>
                    </a:p>
                    <a:p>
                      <a:pPr marL="0" indent="0" algn="l">
                        <a:buFont typeface="Arial" panose="020B0604020202020204" pitchFamily="34" charset="0"/>
                        <a:buNone/>
                      </a:pPr>
                      <a:endParaRPr lang="en-GB" sz="110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800" b="0" u="none" dirty="0">
                          <a:solidFill>
                            <a:srgbClr val="002060"/>
                          </a:solidFill>
                        </a:rPr>
                        <a:t>- Critique the teachers technique whilst giving constructive feedback.</a:t>
                      </a:r>
                    </a:p>
                    <a:p>
                      <a:pPr marL="0" indent="0" algn="l">
                        <a:buFont typeface="Arial" panose="020B0604020202020204" pitchFamily="34" charset="0"/>
                        <a:buNone/>
                      </a:pPr>
                      <a:r>
                        <a:rPr lang="en-US" sz="800" b="0" u="none" dirty="0">
                          <a:solidFill>
                            <a:srgbClr val="002060"/>
                          </a:solidFill>
                        </a:rPr>
                        <a:t>- C</a:t>
                      </a:r>
                      <a:r>
                        <a:rPr lang="en-GB" sz="800" b="0" u="none" dirty="0">
                          <a:solidFill>
                            <a:srgbClr val="002060"/>
                          </a:solidFill>
                        </a:rPr>
                        <a:t>ritique a live game and provide constructive feedback to both players.</a:t>
                      </a:r>
                      <a:endParaRPr lang="en-GB" sz="8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800" b="0" u="none" dirty="0">
                        <a:solidFill>
                          <a:srgbClr val="002060"/>
                        </a:solidFill>
                      </a:endParaRPr>
                    </a:p>
                    <a:p>
                      <a:pPr marL="0" indent="0" algn="l">
                        <a:buFont typeface="Arial" panose="020B0604020202020204" pitchFamily="34" charset="0"/>
                        <a:buNone/>
                      </a:pPr>
                      <a:endParaRPr lang="en-GB" sz="8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txBody>
                  <a:tcPr/>
                </a:tc>
                <a:tc>
                  <a:txBody>
                    <a:bodyPr/>
                    <a:lstStyle/>
                    <a:p>
                      <a:pPr algn="l"/>
                      <a:r>
                        <a:rPr lang="en-GB" sz="1100" b="1" u="sng" dirty="0">
                          <a:solidFill>
                            <a:srgbClr val="002060"/>
                          </a:solidFill>
                        </a:rPr>
                        <a:t>Literacy in PE</a:t>
                      </a:r>
                    </a:p>
                    <a:p>
                      <a:pPr algn="ctr"/>
                      <a:endParaRPr lang="en-GB" sz="1100" b="1" u="sng" dirty="0">
                        <a:solidFill>
                          <a:srgbClr val="002060"/>
                        </a:solidFill>
                      </a:endParaRPr>
                    </a:p>
                    <a:p>
                      <a:pPr algn="l"/>
                      <a:r>
                        <a:rPr lang="en-GB" sz="800" b="1" u="sng" dirty="0">
                          <a:solidFill>
                            <a:srgbClr val="002060"/>
                          </a:solidFill>
                        </a:rPr>
                        <a:t>‘ABC</a:t>
                      </a:r>
                      <a:r>
                        <a:rPr lang="en-GB" sz="800" b="0" u="none" dirty="0">
                          <a:solidFill>
                            <a:srgbClr val="002060"/>
                          </a:solidFill>
                        </a:rPr>
                        <a:t>’ – Agree with/Build on/Contradict</a:t>
                      </a:r>
                    </a:p>
                    <a:p>
                      <a:pPr algn="l"/>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algn="l"/>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l"/>
                      <a:r>
                        <a:rPr lang="en-GB" sz="800" b="1" u="sng" dirty="0">
                          <a:solidFill>
                            <a:srgbClr val="002060"/>
                          </a:solidFill>
                        </a:rPr>
                        <a:t>WHERE NEXT?</a:t>
                      </a:r>
                    </a:p>
                    <a:p>
                      <a:pPr algn="ctr"/>
                      <a:endParaRPr lang="en-GB" sz="800" b="1" u="sng" dirty="0">
                        <a:solidFill>
                          <a:srgbClr val="002060"/>
                        </a:solidFill>
                      </a:endParaRPr>
                    </a:p>
                    <a:p>
                      <a:pPr algn="l"/>
                      <a:r>
                        <a:rPr lang="en-GB" sz="800" b="0" u="none" dirty="0">
                          <a:solidFill>
                            <a:srgbClr val="002060"/>
                          </a:solidFill>
                        </a:rPr>
                        <a:t>Pupils</a:t>
                      </a:r>
                      <a:r>
                        <a:rPr lang="en-GB" sz="800" b="0" u="none" baseline="0" dirty="0">
                          <a:solidFill>
                            <a:srgbClr val="002060"/>
                          </a:solidFill>
                        </a:rPr>
                        <a:t> demonstrate these skills in the ‘developing sports skills’ unit of Cambridge National: Sport Studies (Level 2)</a:t>
                      </a:r>
                      <a:endParaRPr lang="en-GB" sz="800" b="0" u="none"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2092881"/>
          </a:xfrm>
          <a:prstGeom prst="rect">
            <a:avLst/>
          </a:prstGeom>
          <a:noFill/>
        </p:spPr>
        <p:txBody>
          <a:bodyPr wrap="square" rtlCol="0">
            <a:spAutoFit/>
          </a:bodyPr>
          <a:lstStyle/>
          <a:p>
            <a:r>
              <a:rPr lang="en-GB" sz="1400" b="1" u="sng" dirty="0"/>
              <a:t>The bigger picture:</a:t>
            </a:r>
          </a:p>
          <a:p>
            <a:endParaRPr lang="en-GB" sz="1400" b="1" u="sng" dirty="0"/>
          </a:p>
          <a:p>
            <a:r>
              <a:rPr lang="en-GB" sz="1100" b="1" dirty="0"/>
              <a:t>Personal development opportunities – </a:t>
            </a:r>
            <a:r>
              <a:rPr lang="en-GB" sz="1100" dirty="0"/>
              <a:t>Social skills including team work, organisation and planning.</a:t>
            </a:r>
          </a:p>
          <a:p>
            <a:endParaRPr lang="en-GB" sz="1100" b="1" dirty="0"/>
          </a:p>
          <a:p>
            <a:r>
              <a:rPr lang="en-GB" sz="1100" b="1" dirty="0"/>
              <a:t>Career links – </a:t>
            </a:r>
            <a:r>
              <a:rPr lang="en-GB" sz="1100" dirty="0"/>
              <a:t>PE teacher, physiotherapist, sports journalist, outdoor education instructor, coach, professional athlete, personal trainer.</a:t>
            </a:r>
          </a:p>
          <a:p>
            <a:endParaRPr lang="en-GB" sz="1100" b="1" dirty="0"/>
          </a:p>
          <a:p>
            <a:r>
              <a:rPr lang="en-GB" sz="1100" b="1" dirty="0"/>
              <a:t>RSE </a:t>
            </a:r>
            <a:r>
              <a:rPr lang="en-GB" sz="1100" dirty="0"/>
              <a:t>– ethics, compassion.</a:t>
            </a:r>
          </a:p>
          <a:p>
            <a:endParaRPr lang="en-GB" sz="1400" b="1" u="sng" dirty="0"/>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451197"/>
            <a:ext cx="7857592" cy="1938992"/>
          </a:xfrm>
          <a:prstGeom prst="rect">
            <a:avLst/>
          </a:prstGeom>
          <a:solidFill>
            <a:schemeClr val="accent5">
              <a:lumMod val="20000"/>
              <a:lumOff val="80000"/>
            </a:schemeClr>
          </a:solidFill>
          <a:ln w="3175">
            <a:noFill/>
          </a:ln>
        </p:spPr>
        <p:txBody>
          <a:bodyPr wrap="square" rtlCol="0">
            <a:spAutoFit/>
          </a:bodyPr>
          <a:lstStyle/>
          <a:p>
            <a:r>
              <a:rPr lang="en-GB" sz="1000" b="1" dirty="0"/>
              <a:t>Context and Introduction to Unit</a:t>
            </a:r>
          </a:p>
          <a:p>
            <a:r>
              <a:rPr lang="en-GB" sz="1000" dirty="0"/>
              <a:t>In this unit pupils will learn how to analyse and evaluate their own, and their peers, performances in badminton. They will learn how to observe other’s performance and highlight strengths and areas for improvement using skill cards, professional modelling and filmed evidence. They will also learn how to communicate their opinions effectively and sensitively, developing their articulation of responses using tier 3 vocabulary  . They will link the previous techniques learnt to their observations and be able to skilfully suggest ways in which improvement can be made; equally they will learn to evaluate the impact this has. Pupils will also learn about nutrition and how this can play a key role when performing in all sports, using badminton as an example.</a:t>
            </a:r>
          </a:p>
          <a:p>
            <a:endParaRPr lang="en-GB" sz="1000" b="1" i="1" dirty="0"/>
          </a:p>
          <a:p>
            <a:r>
              <a:rPr lang="en-GB" sz="1000" b="1" i="1" dirty="0"/>
              <a:t>Prior knowledge (KS2/KS3)</a:t>
            </a:r>
          </a:p>
          <a:p>
            <a:r>
              <a:rPr lang="en-GB" sz="1000" dirty="0"/>
              <a:t>In Y8 pupils will have learnt a range of tactics and strategies required to outwit opponents effectively in badminton. They will have knowledge of the game rules and a range of skills including serving, forehand/backhand shots, smash, net shots, clears, singles/doubles play as well as umpiring. They will also be able to plan tactics/strategies for success and also demonstrate disguise, placement and adaptability to game play.</a:t>
            </a:r>
          </a:p>
        </p:txBody>
      </p:sp>
      <p:graphicFrame>
        <p:nvGraphicFramePr>
          <p:cNvPr id="8" name="Table 7">
            <a:extLst>
              <a:ext uri="{FF2B5EF4-FFF2-40B4-BE49-F238E27FC236}">
                <a16:creationId xmlns:a16="http://schemas.microsoft.com/office/drawing/2014/main" id="{BFBE0E25-DBF9-40B5-9D31-6C6048EEADBC}"/>
              </a:ext>
            </a:extLst>
          </p:cNvPr>
          <p:cNvGraphicFramePr>
            <a:graphicFrameLocks noGrp="1"/>
          </p:cNvGraphicFramePr>
          <p:nvPr>
            <p:extLst>
              <p:ext uri="{D42A27DB-BD31-4B8C-83A1-F6EECF244321}">
                <p14:modId xmlns:p14="http://schemas.microsoft.com/office/powerpoint/2010/main" val="3427037228"/>
              </p:ext>
            </p:extLst>
          </p:nvPr>
        </p:nvGraphicFramePr>
        <p:xfrm>
          <a:off x="6957582" y="5614323"/>
          <a:ext cx="2961375" cy="1052534"/>
        </p:xfrm>
        <a:graphic>
          <a:graphicData uri="http://schemas.openxmlformats.org/drawingml/2006/table">
            <a:tbl>
              <a:tblPr firstRow="1" bandRow="1">
                <a:tableStyleId>{5C22544A-7EE6-4342-B048-85BDC9FD1C3A}</a:tableStyleId>
              </a:tblPr>
              <a:tblGrid>
                <a:gridCol w="2961375">
                  <a:extLst>
                    <a:ext uri="{9D8B030D-6E8A-4147-A177-3AD203B41FA5}">
                      <a16:colId xmlns:a16="http://schemas.microsoft.com/office/drawing/2014/main" val="706827957"/>
                    </a:ext>
                  </a:extLst>
                </a:gridCol>
              </a:tblGrid>
              <a:tr h="162882">
                <a:tc>
                  <a:txBody>
                    <a:bodyPr/>
                    <a:lstStyle/>
                    <a:p>
                      <a:pPr algn="ctr"/>
                      <a:r>
                        <a:rPr lang="en-US" sz="1200" dirty="0"/>
                        <a:t>Analysis &amp; Feedback</a:t>
                      </a:r>
                      <a:endParaRPr lang="en-GB" sz="1200" dirty="0"/>
                    </a:p>
                  </a:txBody>
                  <a:tcPr/>
                </a:tc>
                <a:extLst>
                  <a:ext uri="{0D108BD9-81ED-4DB2-BD59-A6C34878D82A}">
                    <a16:rowId xmlns:a16="http://schemas.microsoft.com/office/drawing/2014/main" val="3113182575"/>
                  </a:ext>
                </a:extLst>
              </a:tr>
              <a:tr h="778214">
                <a:tc>
                  <a:txBody>
                    <a:bodyPr/>
                    <a:lstStyle/>
                    <a:p>
                      <a:r>
                        <a:rPr lang="en-US" sz="800" dirty="0">
                          <a:solidFill>
                            <a:srgbClr val="002060"/>
                          </a:solidFill>
                        </a:rPr>
                        <a:t>Improvement                                                                                    Analysis</a:t>
                      </a:r>
                    </a:p>
                    <a:p>
                      <a:r>
                        <a:rPr lang="en-US" sz="800" dirty="0">
                          <a:solidFill>
                            <a:srgbClr val="002060"/>
                          </a:solidFill>
                        </a:rPr>
                        <a:t>Observing                                                                                           Critique</a:t>
                      </a:r>
                    </a:p>
                    <a:p>
                      <a:r>
                        <a:rPr lang="en-US" sz="800" dirty="0">
                          <a:solidFill>
                            <a:srgbClr val="002060"/>
                          </a:solidFill>
                        </a:rPr>
                        <a:t>Impact                                                                                                  Criteria</a:t>
                      </a:r>
                    </a:p>
                    <a:p>
                      <a:r>
                        <a:rPr lang="en-US" sz="800" dirty="0">
                          <a:solidFill>
                            <a:srgbClr val="002060"/>
                          </a:solidFill>
                        </a:rPr>
                        <a:t>Review                                                                                                       Peer</a:t>
                      </a:r>
                    </a:p>
                    <a:p>
                      <a:r>
                        <a:rPr lang="en-US" sz="800" dirty="0">
                          <a:solidFill>
                            <a:srgbClr val="002060"/>
                          </a:solidFill>
                        </a:rPr>
                        <a:t>Self                                                                                                  Technique</a:t>
                      </a:r>
                      <a:endParaRPr lang="en-GB" sz="800" dirty="0">
                        <a:solidFill>
                          <a:srgbClr val="002060"/>
                        </a:solidFill>
                      </a:endParaRPr>
                    </a:p>
                  </a:txBody>
                  <a:tcPr/>
                </a:tc>
                <a:extLst>
                  <a:ext uri="{0D108BD9-81ED-4DB2-BD59-A6C34878D82A}">
                    <a16:rowId xmlns:a16="http://schemas.microsoft.com/office/drawing/2014/main" val="2675537178"/>
                  </a:ext>
                </a:extLst>
              </a:tr>
            </a:tbl>
          </a:graphicData>
        </a:graphic>
      </p:graphicFrame>
      <p:pic>
        <p:nvPicPr>
          <p:cNvPr id="9" name="Picture 8">
            <a:extLst>
              <a:ext uri="{FF2B5EF4-FFF2-40B4-BE49-F238E27FC236}">
                <a16:creationId xmlns:a16="http://schemas.microsoft.com/office/drawing/2014/main" id="{B99BE728-1DD7-4ED0-BC48-7B3C6358C040}"/>
              </a:ext>
            </a:extLst>
          </p:cNvPr>
          <p:cNvPicPr>
            <a:picLocks noChangeAspect="1"/>
          </p:cNvPicPr>
          <p:nvPr/>
        </p:nvPicPr>
        <p:blipFill rotWithShape="1">
          <a:blip r:embed="rId3">
            <a:extLst>
              <a:ext uri="{28A0092B-C50C-407E-A947-70E740481C1C}">
                <a14:useLocalDpi xmlns:a14="http://schemas.microsoft.com/office/drawing/2010/main" val="0"/>
              </a:ext>
            </a:extLst>
          </a:blip>
          <a:srcRect t="5014" b="6856"/>
          <a:stretch/>
        </p:blipFill>
        <p:spPr>
          <a:xfrm>
            <a:off x="10606408" y="5265529"/>
            <a:ext cx="1058935" cy="1244328"/>
          </a:xfrm>
          <a:prstGeom prst="rect">
            <a:avLst/>
          </a:prstGeom>
        </p:spPr>
      </p:pic>
      <p:graphicFrame>
        <p:nvGraphicFramePr>
          <p:cNvPr id="11" name="Table 10">
            <a:extLst>
              <a:ext uri="{FF2B5EF4-FFF2-40B4-BE49-F238E27FC236}">
                <a16:creationId xmlns:a16="http://schemas.microsoft.com/office/drawing/2014/main" id="{B80D8D0B-BBA2-460F-B3DE-AD71AE0B9507}"/>
              </a:ext>
            </a:extLst>
          </p:cNvPr>
          <p:cNvGraphicFramePr>
            <a:graphicFrameLocks noGrp="1"/>
          </p:cNvGraphicFramePr>
          <p:nvPr>
            <p:extLst>
              <p:ext uri="{D42A27DB-BD31-4B8C-83A1-F6EECF244321}">
                <p14:modId xmlns:p14="http://schemas.microsoft.com/office/powerpoint/2010/main" val="4182469675"/>
              </p:ext>
            </p:extLst>
          </p:nvPr>
        </p:nvGraphicFramePr>
        <p:xfrm>
          <a:off x="6957581" y="3275393"/>
          <a:ext cx="2961376" cy="2260600"/>
        </p:xfrm>
        <a:graphic>
          <a:graphicData uri="http://schemas.openxmlformats.org/drawingml/2006/table">
            <a:tbl>
              <a:tblPr firstRow="1" bandRow="1">
                <a:tableStyleId>{5C22544A-7EE6-4342-B048-85BDC9FD1C3A}</a:tableStyleId>
              </a:tblPr>
              <a:tblGrid>
                <a:gridCol w="1480688">
                  <a:extLst>
                    <a:ext uri="{9D8B030D-6E8A-4147-A177-3AD203B41FA5}">
                      <a16:colId xmlns:a16="http://schemas.microsoft.com/office/drawing/2014/main" val="2847393707"/>
                    </a:ext>
                  </a:extLst>
                </a:gridCol>
                <a:gridCol w="1480688">
                  <a:extLst>
                    <a:ext uri="{9D8B030D-6E8A-4147-A177-3AD203B41FA5}">
                      <a16:colId xmlns:a16="http://schemas.microsoft.com/office/drawing/2014/main" val="3215056518"/>
                    </a:ext>
                  </a:extLst>
                </a:gridCol>
              </a:tblGrid>
              <a:tr h="370840">
                <a:tc gridSpan="2">
                  <a:txBody>
                    <a:bodyPr/>
                    <a:lstStyle/>
                    <a:p>
                      <a:pPr algn="ctr"/>
                      <a:r>
                        <a:rPr lang="en-GB" sz="800" dirty="0"/>
                        <a:t>Word rich Focus – Autumn Term:</a:t>
                      </a:r>
                    </a:p>
                    <a:p>
                      <a:pPr algn="ctr"/>
                      <a:r>
                        <a:rPr lang="en-GB" sz="800" dirty="0"/>
                        <a:t>Nutrition</a:t>
                      </a:r>
                    </a:p>
                  </a:txBody>
                  <a:tcPr/>
                </a:tc>
                <a:tc hMerge="1">
                  <a:txBody>
                    <a:bodyPr/>
                    <a:lstStyle/>
                    <a:p>
                      <a:pPr algn="ctr"/>
                      <a:endParaRPr lang="en-GB" sz="800" dirty="0"/>
                    </a:p>
                  </a:txBody>
                  <a:tcPr/>
                </a:tc>
                <a:extLst>
                  <a:ext uri="{0D108BD9-81ED-4DB2-BD59-A6C34878D82A}">
                    <a16:rowId xmlns:a16="http://schemas.microsoft.com/office/drawing/2014/main" val="2598695855"/>
                  </a:ext>
                </a:extLst>
              </a:tr>
              <a:tr h="370840">
                <a:tc>
                  <a:txBody>
                    <a:bodyPr/>
                    <a:lstStyle/>
                    <a:p>
                      <a:r>
                        <a:rPr lang="en-US" sz="800" b="1" kern="1200" dirty="0">
                          <a:solidFill>
                            <a:srgbClr val="002060"/>
                          </a:solidFill>
                          <a:effectLst/>
                          <a:latin typeface="+mn-lt"/>
                          <a:ea typeface="+mn-ea"/>
                          <a:cs typeface="+mn-cs"/>
                        </a:rPr>
                        <a:t>Macronutrients </a:t>
                      </a:r>
                      <a:r>
                        <a:rPr lang="en-US" sz="800" kern="1200" dirty="0">
                          <a:solidFill>
                            <a:srgbClr val="002060"/>
                          </a:solidFill>
                          <a:effectLst/>
                          <a:latin typeface="+mn-lt"/>
                          <a:ea typeface="+mn-ea"/>
                          <a:cs typeface="+mn-cs"/>
                        </a:rPr>
                        <a:t>– main nutrients required in greater quantities (carbohydrates, fats, proteins)</a:t>
                      </a:r>
                      <a:endParaRPr lang="en-GB" sz="800" kern="1200" dirty="0">
                        <a:solidFill>
                          <a:srgbClr val="002060"/>
                        </a:solidFill>
                        <a:effectLst/>
                        <a:latin typeface="+mn-lt"/>
                        <a:ea typeface="+mn-ea"/>
                        <a:cs typeface="+mn-cs"/>
                      </a:endParaRPr>
                    </a:p>
                  </a:txBody>
                  <a:tcPr/>
                </a:tc>
                <a:tc>
                  <a:txBody>
                    <a:bodyPr/>
                    <a:lstStyle/>
                    <a:p>
                      <a:r>
                        <a:rPr lang="en-US" sz="800" b="1" kern="1200" dirty="0">
                          <a:solidFill>
                            <a:srgbClr val="002060"/>
                          </a:solidFill>
                          <a:effectLst/>
                          <a:latin typeface="+mn-lt"/>
                          <a:ea typeface="+mn-ea"/>
                          <a:cs typeface="+mn-cs"/>
                        </a:rPr>
                        <a:t>Micronutrients </a:t>
                      </a:r>
                      <a:r>
                        <a:rPr lang="en-US" sz="800" kern="1200" dirty="0">
                          <a:solidFill>
                            <a:srgbClr val="002060"/>
                          </a:solidFill>
                          <a:effectLst/>
                          <a:latin typeface="+mn-lt"/>
                          <a:ea typeface="+mn-ea"/>
                          <a:cs typeface="+mn-cs"/>
                        </a:rPr>
                        <a:t>(vitamins, minerals, fibre, water)</a:t>
                      </a:r>
                      <a:endParaRPr lang="en-GB" sz="800" kern="1200" dirty="0">
                        <a:solidFill>
                          <a:srgbClr val="002060"/>
                        </a:solidFill>
                        <a:effectLst/>
                        <a:latin typeface="+mn-lt"/>
                        <a:ea typeface="+mn-ea"/>
                        <a:cs typeface="+mn-cs"/>
                      </a:endParaRPr>
                    </a:p>
                  </a:txBody>
                  <a:tcPr/>
                </a:tc>
                <a:extLst>
                  <a:ext uri="{0D108BD9-81ED-4DB2-BD59-A6C34878D82A}">
                    <a16:rowId xmlns:a16="http://schemas.microsoft.com/office/drawing/2014/main" val="2135445919"/>
                  </a:ext>
                </a:extLst>
              </a:tr>
              <a:tr h="370840">
                <a:tc>
                  <a:txBody>
                    <a:bodyPr/>
                    <a:lstStyle/>
                    <a:p>
                      <a:r>
                        <a:rPr lang="en-US" sz="800" b="1" kern="1200" dirty="0">
                          <a:solidFill>
                            <a:srgbClr val="002060"/>
                          </a:solidFill>
                          <a:effectLst/>
                          <a:latin typeface="+mn-lt"/>
                          <a:ea typeface="+mn-ea"/>
                          <a:cs typeface="+mn-cs"/>
                        </a:rPr>
                        <a:t>Carbohydrates </a:t>
                      </a:r>
                      <a:r>
                        <a:rPr lang="en-US" sz="800" kern="1200" dirty="0">
                          <a:solidFill>
                            <a:srgbClr val="002060"/>
                          </a:solidFill>
                          <a:effectLst/>
                          <a:latin typeface="+mn-lt"/>
                          <a:ea typeface="+mn-ea"/>
                          <a:cs typeface="+mn-cs"/>
                        </a:rPr>
                        <a:t>– main energy source</a:t>
                      </a:r>
                      <a:endParaRPr lang="en-GB" sz="800" kern="1200" dirty="0">
                        <a:solidFill>
                          <a:srgbClr val="002060"/>
                        </a:solidFill>
                        <a:effectLst/>
                        <a:latin typeface="+mn-lt"/>
                        <a:ea typeface="+mn-ea"/>
                        <a:cs typeface="+mn-cs"/>
                      </a:endParaRPr>
                    </a:p>
                    <a:p>
                      <a:r>
                        <a:rPr lang="en-GB" sz="800" kern="1200" dirty="0">
                          <a:solidFill>
                            <a:srgbClr val="002060"/>
                          </a:solidFill>
                          <a:effectLst/>
                          <a:latin typeface="+mn-lt"/>
                          <a:ea typeface="+mn-ea"/>
                          <a:cs typeface="+mn-cs"/>
                        </a:rPr>
                        <a:t> </a:t>
                      </a:r>
                    </a:p>
                    <a:p>
                      <a:r>
                        <a:rPr lang="en-US" sz="800" b="1" kern="1200" dirty="0">
                          <a:solidFill>
                            <a:srgbClr val="002060"/>
                          </a:solidFill>
                          <a:effectLst/>
                          <a:latin typeface="+mn-lt"/>
                          <a:ea typeface="+mn-ea"/>
                          <a:cs typeface="+mn-cs"/>
                        </a:rPr>
                        <a:t>Protein </a:t>
                      </a:r>
                      <a:r>
                        <a:rPr lang="en-US" sz="800" kern="1200" dirty="0">
                          <a:solidFill>
                            <a:srgbClr val="002060"/>
                          </a:solidFill>
                          <a:effectLst/>
                          <a:latin typeface="+mn-lt"/>
                          <a:ea typeface="+mn-ea"/>
                          <a:cs typeface="+mn-cs"/>
                        </a:rPr>
                        <a:t>– muscle growth and repair</a:t>
                      </a:r>
                      <a:endParaRPr lang="en-GB" sz="800" kern="1200" dirty="0">
                        <a:solidFill>
                          <a:srgbClr val="002060"/>
                        </a:solidFill>
                        <a:effectLst/>
                        <a:latin typeface="+mn-lt"/>
                        <a:ea typeface="+mn-ea"/>
                        <a:cs typeface="+mn-cs"/>
                      </a:endParaRPr>
                    </a:p>
                    <a:p>
                      <a:r>
                        <a:rPr lang="en-GB" sz="800" kern="1200" dirty="0">
                          <a:solidFill>
                            <a:srgbClr val="002060"/>
                          </a:solidFill>
                          <a:effectLst/>
                          <a:latin typeface="+mn-lt"/>
                          <a:ea typeface="+mn-ea"/>
                          <a:cs typeface="+mn-cs"/>
                        </a:rPr>
                        <a:t> </a:t>
                      </a:r>
                    </a:p>
                    <a:p>
                      <a:r>
                        <a:rPr lang="en-US" sz="800" b="1" kern="1200" dirty="0">
                          <a:solidFill>
                            <a:srgbClr val="002060"/>
                          </a:solidFill>
                          <a:effectLst/>
                          <a:latin typeface="+mn-lt"/>
                          <a:ea typeface="+mn-ea"/>
                          <a:cs typeface="+mn-cs"/>
                        </a:rPr>
                        <a:t>Fats </a:t>
                      </a:r>
                      <a:r>
                        <a:rPr lang="en-US" sz="800" kern="1200" dirty="0">
                          <a:solidFill>
                            <a:srgbClr val="002060"/>
                          </a:solidFill>
                          <a:effectLst/>
                          <a:latin typeface="+mn-lt"/>
                          <a:ea typeface="+mn-ea"/>
                          <a:cs typeface="+mn-cs"/>
                        </a:rPr>
                        <a:t>– slow release of energy/insulate the body</a:t>
                      </a:r>
                      <a:endParaRPr lang="en-GB" sz="800" kern="1200" dirty="0">
                        <a:solidFill>
                          <a:srgbClr val="002060"/>
                        </a:solidFill>
                        <a:effectLst/>
                        <a:latin typeface="+mn-lt"/>
                        <a:ea typeface="+mn-ea"/>
                        <a:cs typeface="+mn-cs"/>
                      </a:endParaRPr>
                    </a:p>
                    <a:p>
                      <a:r>
                        <a:rPr lang="en-GB" sz="800" kern="1200" dirty="0">
                          <a:solidFill>
                            <a:srgbClr val="002060"/>
                          </a:solidFill>
                          <a:effectLst/>
                          <a:latin typeface="+mn-lt"/>
                          <a:ea typeface="+mn-ea"/>
                          <a:cs typeface="+mn-cs"/>
                        </a:rPr>
                        <a:t> </a:t>
                      </a:r>
                      <a:r>
                        <a:rPr lang="en-US" sz="800" kern="1200" dirty="0">
                          <a:solidFill>
                            <a:srgbClr val="002060"/>
                          </a:solidFill>
                          <a:effectLst/>
                          <a:latin typeface="+mn-lt"/>
                          <a:ea typeface="+mn-ea"/>
                          <a:cs typeface="+mn-cs"/>
                        </a:rPr>
                        <a:t> </a:t>
                      </a:r>
                      <a:endParaRPr lang="en-GB" sz="800" kern="1200" dirty="0">
                        <a:solidFill>
                          <a:srgbClr val="00206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rgbClr val="002060"/>
                          </a:solidFill>
                          <a:effectLst/>
                          <a:latin typeface="+mn-lt"/>
                          <a:ea typeface="+mn-ea"/>
                          <a:cs typeface="+mn-cs"/>
                        </a:rPr>
                        <a:t>Water </a:t>
                      </a:r>
                      <a:r>
                        <a:rPr lang="en-US" sz="800" kern="1200" dirty="0">
                          <a:solidFill>
                            <a:srgbClr val="002060"/>
                          </a:solidFill>
                          <a:effectLst/>
                          <a:latin typeface="+mn-lt"/>
                          <a:ea typeface="+mn-ea"/>
                          <a:cs typeface="+mn-cs"/>
                        </a:rPr>
                        <a:t>– hydrates the body</a:t>
                      </a:r>
                      <a:r>
                        <a:rPr lang="en-US" sz="800" b="1" kern="1200" dirty="0">
                          <a:solidFill>
                            <a:srgbClr val="002060"/>
                          </a:solidFill>
                          <a:effectLst/>
                          <a:latin typeface="+mn-lt"/>
                          <a:ea typeface="+mn-ea"/>
                          <a:cs typeface="+mn-cs"/>
                        </a:rPr>
                        <a:t> </a:t>
                      </a:r>
                      <a:endParaRPr lang="en-GB" sz="800" kern="1200" dirty="0">
                        <a:solidFill>
                          <a:srgbClr val="002060"/>
                        </a:solidFill>
                        <a:effectLst/>
                        <a:latin typeface="+mn-lt"/>
                        <a:ea typeface="+mn-ea"/>
                        <a:cs typeface="+mn-cs"/>
                      </a:endParaRPr>
                    </a:p>
                  </a:txBody>
                  <a:tcPr/>
                </a:tc>
                <a:tc>
                  <a:txBody>
                    <a:bodyPr/>
                    <a:lstStyle/>
                    <a:p>
                      <a:r>
                        <a:rPr lang="en-US" sz="800" b="1" kern="1200" dirty="0">
                          <a:solidFill>
                            <a:srgbClr val="002060"/>
                          </a:solidFill>
                          <a:effectLst/>
                          <a:latin typeface="+mn-lt"/>
                          <a:ea typeface="+mn-ea"/>
                          <a:cs typeface="+mn-cs"/>
                        </a:rPr>
                        <a:t>Vitamins </a:t>
                      </a:r>
                      <a:r>
                        <a:rPr lang="en-US" sz="800" kern="1200" dirty="0">
                          <a:solidFill>
                            <a:srgbClr val="002060"/>
                          </a:solidFill>
                          <a:effectLst/>
                          <a:latin typeface="+mn-lt"/>
                          <a:ea typeface="+mn-ea"/>
                          <a:cs typeface="+mn-cs"/>
                        </a:rPr>
                        <a:t>– general health and wellbeing maintenance (e.g. A, B, C, D)</a:t>
                      </a:r>
                      <a:r>
                        <a:rPr lang="en-US" sz="800" b="1" kern="1200" dirty="0">
                          <a:solidFill>
                            <a:srgbClr val="002060"/>
                          </a:solidFill>
                          <a:effectLst/>
                          <a:latin typeface="+mn-lt"/>
                          <a:ea typeface="+mn-ea"/>
                          <a:cs typeface="+mn-cs"/>
                        </a:rPr>
                        <a:t> </a:t>
                      </a:r>
                      <a:endParaRPr lang="en-GB" sz="800" kern="1200" dirty="0">
                        <a:solidFill>
                          <a:srgbClr val="002060"/>
                        </a:solidFill>
                        <a:effectLst/>
                        <a:latin typeface="+mn-lt"/>
                        <a:ea typeface="+mn-ea"/>
                        <a:cs typeface="+mn-cs"/>
                      </a:endParaRPr>
                    </a:p>
                    <a:p>
                      <a:r>
                        <a:rPr lang="en-US" sz="800" b="1" kern="1200" dirty="0">
                          <a:solidFill>
                            <a:srgbClr val="002060"/>
                          </a:solidFill>
                          <a:effectLst/>
                          <a:latin typeface="+mn-lt"/>
                          <a:ea typeface="+mn-ea"/>
                          <a:cs typeface="+mn-cs"/>
                        </a:rPr>
                        <a:t> </a:t>
                      </a:r>
                      <a:endParaRPr lang="en-GB" sz="800" kern="1200" dirty="0">
                        <a:solidFill>
                          <a:srgbClr val="002060"/>
                        </a:solidFill>
                        <a:effectLst/>
                        <a:latin typeface="+mn-lt"/>
                        <a:ea typeface="+mn-ea"/>
                        <a:cs typeface="+mn-cs"/>
                      </a:endParaRPr>
                    </a:p>
                    <a:p>
                      <a:r>
                        <a:rPr lang="en-US" sz="800" b="1" kern="1200" dirty="0">
                          <a:solidFill>
                            <a:srgbClr val="002060"/>
                          </a:solidFill>
                          <a:effectLst/>
                          <a:latin typeface="+mn-lt"/>
                          <a:ea typeface="+mn-ea"/>
                          <a:cs typeface="+mn-cs"/>
                        </a:rPr>
                        <a:t>Minerals </a:t>
                      </a:r>
                      <a:r>
                        <a:rPr lang="en-US" sz="800" kern="1200" dirty="0">
                          <a:solidFill>
                            <a:srgbClr val="002060"/>
                          </a:solidFill>
                          <a:effectLst/>
                          <a:latin typeface="+mn-lt"/>
                          <a:ea typeface="+mn-ea"/>
                          <a:cs typeface="+mn-cs"/>
                        </a:rPr>
                        <a:t>- e.g. calcium (bone growth, iron (blood cell production)</a:t>
                      </a:r>
                      <a:endParaRPr lang="en-GB" sz="800" kern="1200" dirty="0">
                        <a:solidFill>
                          <a:srgbClr val="002060"/>
                        </a:solidFill>
                        <a:effectLst/>
                        <a:latin typeface="+mn-lt"/>
                        <a:ea typeface="+mn-ea"/>
                        <a:cs typeface="+mn-cs"/>
                      </a:endParaRPr>
                    </a:p>
                    <a:p>
                      <a:r>
                        <a:rPr lang="en-GB" sz="800" kern="1200" dirty="0">
                          <a:solidFill>
                            <a:srgbClr val="002060"/>
                          </a:solidFill>
                          <a:effectLst/>
                          <a:latin typeface="+mn-lt"/>
                          <a:ea typeface="+mn-ea"/>
                          <a:cs typeface="+mn-cs"/>
                        </a:rPr>
                        <a:t> </a:t>
                      </a:r>
                    </a:p>
                    <a:p>
                      <a:r>
                        <a:rPr lang="en-US" sz="800" b="1" kern="1200" dirty="0">
                          <a:solidFill>
                            <a:srgbClr val="002060"/>
                          </a:solidFill>
                          <a:effectLst/>
                          <a:latin typeface="+mn-lt"/>
                          <a:ea typeface="+mn-ea"/>
                          <a:cs typeface="+mn-cs"/>
                        </a:rPr>
                        <a:t>Fibre </a:t>
                      </a:r>
                      <a:r>
                        <a:rPr lang="en-US" sz="800" kern="1200" dirty="0">
                          <a:solidFill>
                            <a:srgbClr val="002060"/>
                          </a:solidFill>
                          <a:effectLst/>
                          <a:latin typeface="+mn-lt"/>
                          <a:ea typeface="+mn-ea"/>
                          <a:cs typeface="+mn-cs"/>
                        </a:rPr>
                        <a:t>– supports digestion</a:t>
                      </a:r>
                      <a:endParaRPr lang="en-GB" sz="800" kern="1200" dirty="0">
                        <a:solidFill>
                          <a:srgbClr val="002060"/>
                        </a:solidFill>
                        <a:effectLst/>
                        <a:latin typeface="+mn-lt"/>
                        <a:ea typeface="+mn-ea"/>
                        <a:cs typeface="+mn-cs"/>
                      </a:endParaRPr>
                    </a:p>
                  </a:txBody>
                  <a:tcPr/>
                </a:tc>
                <a:extLst>
                  <a:ext uri="{0D108BD9-81ED-4DB2-BD59-A6C34878D82A}">
                    <a16:rowId xmlns:a16="http://schemas.microsoft.com/office/drawing/2014/main" val="400114636"/>
                  </a:ext>
                </a:extLst>
              </a:tr>
            </a:tbl>
          </a:graphicData>
        </a:graphic>
      </p:graphicFrame>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797329" y="-58124"/>
            <a:ext cx="4434419" cy="471924"/>
          </a:xfrm>
          <a:prstGeom prst="rect">
            <a:avLst/>
          </a:prstGeom>
          <a:noFill/>
        </p:spPr>
        <p:txBody>
          <a:bodyPr wrap="none" lIns="132080" tIns="66040" rIns="132080" bIns="66040">
            <a:spAutoFit/>
          </a:bodyPr>
          <a:lstStyle/>
          <a:p>
            <a:pPr algn="ctr"/>
            <a:r>
              <a:rPr lang="en-US" sz="2200" b="1" u="sng" dirty="0">
                <a:ln w="0"/>
                <a:solidFill>
                  <a:srgbClr val="002060"/>
                </a:solidFill>
                <a:effectLst>
                  <a:outerShdw blurRad="38100" dist="25400" dir="5400000" algn="ctr" rotWithShape="0">
                    <a:srgbClr val="6E747A">
                      <a:alpha val="43000"/>
                    </a:srgbClr>
                  </a:outerShdw>
                </a:effectLst>
              </a:rPr>
              <a:t>Year 9 Badminton: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2" y="384700"/>
            <a:ext cx="11750215" cy="1223412"/>
          </a:xfrm>
          <a:prstGeom prst="rect">
            <a:avLst/>
          </a:prstGeom>
          <a:solidFill>
            <a:schemeClr val="accent5">
              <a:lumMod val="20000"/>
              <a:lumOff val="80000"/>
            </a:schemeClr>
          </a:solidFill>
          <a:ln w="3175">
            <a:noFill/>
          </a:ln>
        </p:spPr>
        <p:txBody>
          <a:bodyPr wrap="square" rtlCol="0">
            <a:spAutoFit/>
          </a:bodyPr>
          <a:lstStyle/>
          <a:p>
            <a:r>
              <a:rPr lang="en-US" sz="800" b="1" dirty="0"/>
              <a:t>M</a:t>
            </a:r>
            <a:r>
              <a:rPr lang="en-GB" sz="800" b="1" dirty="0"/>
              <a:t>APs </a:t>
            </a:r>
            <a:r>
              <a:rPr lang="en-GB" sz="800" dirty="0"/>
              <a:t>– Pupils will be assessed at the end of each topic via the Me in PE assessment model:</a:t>
            </a:r>
          </a:p>
          <a:p>
            <a:pPr marL="171450" indent="-171450">
              <a:buFontTx/>
              <a:buChar char="-"/>
            </a:pPr>
            <a:r>
              <a:rPr lang="en-GB" sz="800" b="1" dirty="0">
                <a:solidFill>
                  <a:srgbClr val="002060"/>
                </a:solidFill>
              </a:rPr>
              <a:t>Physical Me: </a:t>
            </a:r>
            <a:r>
              <a:rPr lang="en-GB" sz="800" dirty="0">
                <a:solidFill>
                  <a:srgbClr val="002060"/>
                </a:solidFill>
              </a:rPr>
              <a:t>Skills and application of these into a competitive situation.</a:t>
            </a:r>
          </a:p>
          <a:p>
            <a:pPr marL="171450" indent="-171450">
              <a:buFontTx/>
              <a:buChar char="-"/>
            </a:pPr>
            <a:r>
              <a:rPr lang="en-GB" sz="800" b="1" dirty="0">
                <a:solidFill>
                  <a:srgbClr val="002060"/>
                </a:solidFill>
              </a:rPr>
              <a:t>Thinking Me: </a:t>
            </a:r>
            <a:r>
              <a:rPr lang="en-GB" sz="800" dirty="0">
                <a:solidFill>
                  <a:srgbClr val="002060"/>
                </a:solidFill>
              </a:rPr>
              <a:t>ABC/Nutrition.</a:t>
            </a:r>
          </a:p>
          <a:p>
            <a:pPr marL="171450" indent="-171450">
              <a:buFontTx/>
              <a:buChar char="-"/>
            </a:pPr>
            <a:r>
              <a:rPr lang="en-GB" sz="800" b="1" dirty="0">
                <a:solidFill>
                  <a:srgbClr val="002060"/>
                </a:solidFill>
              </a:rPr>
              <a:t>Healthy Me: </a:t>
            </a:r>
            <a:r>
              <a:rPr lang="en-GB" sz="800" dirty="0">
                <a:solidFill>
                  <a:srgbClr val="002060"/>
                </a:solidFill>
              </a:rPr>
              <a:t>Physical attributes that are relevant to the activity.</a:t>
            </a:r>
          </a:p>
          <a:p>
            <a:pPr marL="171450" indent="-171450">
              <a:buFontTx/>
              <a:buChar char="-"/>
            </a:pPr>
            <a:r>
              <a:rPr lang="en-GB" sz="800" b="1" dirty="0">
                <a:solidFill>
                  <a:srgbClr val="002060"/>
                </a:solidFill>
              </a:rPr>
              <a:t>Social Me: </a:t>
            </a:r>
            <a:r>
              <a:rPr lang="en-GB" sz="800" dirty="0">
                <a:solidFill>
                  <a:srgbClr val="002060"/>
                </a:solidFill>
              </a:rPr>
              <a:t>Behaviour, attitudes and support towards other pupils.</a:t>
            </a:r>
          </a:p>
          <a:p>
            <a:pPr marL="171450" indent="-171450">
              <a:buFontTx/>
              <a:buChar char="-"/>
            </a:pPr>
            <a:r>
              <a:rPr lang="en-GB" sz="800" b="1" dirty="0">
                <a:solidFill>
                  <a:srgbClr val="002060"/>
                </a:solidFill>
              </a:rPr>
              <a:t>Resilient Me: </a:t>
            </a:r>
            <a:r>
              <a:rPr lang="en-GB" sz="800" dirty="0">
                <a:solidFill>
                  <a:srgbClr val="002060"/>
                </a:solidFill>
              </a:rPr>
              <a:t>Never giving up despite the challenge of the task that is presented to pupils.</a:t>
            </a:r>
          </a:p>
          <a:p>
            <a:endParaRPr lang="en-US" sz="850" dirty="0"/>
          </a:p>
          <a:p>
            <a:r>
              <a:rPr lang="en-US" sz="850" b="1" dirty="0"/>
              <a:t>S</a:t>
            </a:r>
            <a:r>
              <a:rPr lang="en-GB" sz="850" b="1" dirty="0"/>
              <a:t>ummative assessment (Me in PE) </a:t>
            </a:r>
            <a:r>
              <a:rPr lang="en-GB" sz="850" dirty="0"/>
              <a:t>– The knowledge from this unit will be tested as part of a 1 hour P2S practical assessment at the end of the allocated half term focusing on Physical Me, Thinking Me and Healthy Me. Video evidence will be collected and the Me in PE assessment form will be completed by the class teacher.</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791568680"/>
              </p:ext>
            </p:extLst>
          </p:nvPr>
        </p:nvGraphicFramePr>
        <p:xfrm>
          <a:off x="139431" y="1614831"/>
          <a:ext cx="11750214" cy="5174881"/>
        </p:xfrm>
        <a:graphic>
          <a:graphicData uri="http://schemas.openxmlformats.org/drawingml/2006/table">
            <a:tbl>
              <a:tblPr firstRow="1" bandRow="1">
                <a:tableStyleId>{69CF1AB2-1976-4502-BF36-3FF5EA218861}</a:tableStyleId>
              </a:tblPr>
              <a:tblGrid>
                <a:gridCol w="2212594">
                  <a:extLst>
                    <a:ext uri="{9D8B030D-6E8A-4147-A177-3AD203B41FA5}">
                      <a16:colId xmlns:a16="http://schemas.microsoft.com/office/drawing/2014/main" val="26545288"/>
                    </a:ext>
                  </a:extLst>
                </a:gridCol>
                <a:gridCol w="2372107">
                  <a:extLst>
                    <a:ext uri="{9D8B030D-6E8A-4147-A177-3AD203B41FA5}">
                      <a16:colId xmlns:a16="http://schemas.microsoft.com/office/drawing/2014/main" val="3735789182"/>
                    </a:ext>
                  </a:extLst>
                </a:gridCol>
                <a:gridCol w="2517879">
                  <a:extLst>
                    <a:ext uri="{9D8B030D-6E8A-4147-A177-3AD203B41FA5}">
                      <a16:colId xmlns:a16="http://schemas.microsoft.com/office/drawing/2014/main" val="3033360634"/>
                    </a:ext>
                  </a:extLst>
                </a:gridCol>
                <a:gridCol w="2323817">
                  <a:extLst>
                    <a:ext uri="{9D8B030D-6E8A-4147-A177-3AD203B41FA5}">
                      <a16:colId xmlns:a16="http://schemas.microsoft.com/office/drawing/2014/main" val="2709544202"/>
                    </a:ext>
                  </a:extLst>
                </a:gridCol>
                <a:gridCol w="2323817">
                  <a:extLst>
                    <a:ext uri="{9D8B030D-6E8A-4147-A177-3AD203B41FA5}">
                      <a16:colId xmlns:a16="http://schemas.microsoft.com/office/drawing/2014/main" val="3130059416"/>
                    </a:ext>
                  </a:extLst>
                </a:gridCol>
              </a:tblGrid>
              <a:tr h="262707">
                <a:tc gridSpan="5">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pPr algn="ctr"/>
                      <a:endParaRPr lang="en-GB" sz="1100" dirty="0">
                        <a:solidFill>
                          <a:schemeClr val="tx1"/>
                        </a:solidFill>
                      </a:endParaRPr>
                    </a:p>
                  </a:txBody>
                  <a:tcPr/>
                </a:tc>
                <a:extLst>
                  <a:ext uri="{0D108BD9-81ED-4DB2-BD59-A6C34878D82A}">
                    <a16:rowId xmlns:a16="http://schemas.microsoft.com/office/drawing/2014/main" val="3069175115"/>
                  </a:ext>
                </a:extLst>
              </a:tr>
              <a:tr h="363034">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a:t>
                      </a:r>
                      <a:endParaRPr lang="en-GB" sz="1100" b="1" dirty="0">
                        <a:solidFill>
                          <a:schemeClr val="tx1"/>
                        </a:solidFill>
                      </a:endParaRPr>
                    </a:p>
                  </a:txBody>
                  <a:tcPr/>
                </a:tc>
                <a:tc>
                  <a:txBody>
                    <a:bodyPr/>
                    <a:lstStyle/>
                    <a:p>
                      <a:pPr algn="ctr"/>
                      <a:r>
                        <a:rPr lang="en-US" sz="1100" b="1" dirty="0">
                          <a:solidFill>
                            <a:schemeClr val="tx1"/>
                          </a:solidFill>
                        </a:rPr>
                        <a:t>Mastering</a:t>
                      </a:r>
                      <a:endParaRPr lang="en-GB" sz="1100" b="1" dirty="0">
                        <a:solidFill>
                          <a:schemeClr val="tx1"/>
                        </a:solidFill>
                      </a:endParaRPr>
                    </a:p>
                  </a:txBody>
                  <a:tcPr/>
                </a:tc>
                <a:tc>
                  <a:txBody>
                    <a:bodyPr/>
                    <a:lstStyle/>
                    <a:p>
                      <a:pPr algn="ctr"/>
                      <a:r>
                        <a:rPr lang="en-US" sz="1100" b="1" dirty="0">
                          <a:solidFill>
                            <a:schemeClr val="tx1"/>
                          </a:solidFill>
                        </a:rPr>
                        <a:t>Excelling (Above &amp; Beyond)</a:t>
                      </a:r>
                      <a:endParaRPr lang="en-GB" sz="1100" b="1" dirty="0">
                        <a:solidFill>
                          <a:schemeClr val="tx1"/>
                        </a:solidFill>
                      </a:endParaRPr>
                    </a:p>
                  </a:txBody>
                  <a:tcPr/>
                </a:tc>
                <a:extLst>
                  <a:ext uri="{0D108BD9-81ED-4DB2-BD59-A6C34878D82A}">
                    <a16:rowId xmlns:a16="http://schemas.microsoft.com/office/drawing/2014/main" val="1482251926"/>
                  </a:ext>
                </a:extLst>
              </a:tr>
              <a:tr h="368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1" dirty="0">
                          <a:solidFill>
                            <a:schemeClr val="tx1"/>
                          </a:solidFill>
                        </a:rPr>
                        <a:t>Pupils can demonstrate basic technique in forehand/backhand shots, return of serve and net shots. Analysis and feedback is limited and requires guidance from the teacher, physical health in relation to the activity is very limited, social skills are poor and resilience may be lacking:</a:t>
                      </a:r>
                    </a:p>
                    <a:p>
                      <a:endParaRPr lang="en-US" sz="750" dirty="0">
                        <a:solidFill>
                          <a:schemeClr val="tx1"/>
                        </a:solidFill>
                      </a:endParaRP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Requires leadership from teacher/peers in identifying each stage of the relevant skill.</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Requires assistance when identifying weaknesses and communicating this to peers.</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Can play a singles game covering one section of the court, can play a doubles game with no application of tactical play.</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Have a limited knowledge of umpiring using support from the teacher to enforce the rules. Can keep score.</a:t>
                      </a:r>
                    </a:p>
                    <a:p>
                      <a:pPr marL="0" indent="0">
                        <a:buFontTx/>
                        <a:buNone/>
                      </a:pPr>
                      <a:endParaRPr lang="en-US" sz="750" dirty="0">
                        <a:solidFill>
                          <a:schemeClr val="tx1"/>
                        </a:solidFill>
                      </a:endParaRPr>
                    </a:p>
                    <a:p>
                      <a:pPr marL="171450" indent="-171450">
                        <a:buFontTx/>
                        <a:buChar char="-"/>
                      </a:pPr>
                      <a:r>
                        <a:rPr lang="en-US" sz="750" dirty="0">
                          <a:solidFill>
                            <a:schemeClr val="tx1"/>
                          </a:solidFill>
                        </a:rPr>
                        <a:t>Can identify that blood transports oxygen around the body.</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Can state that muscles and bones work together to produce movement.</a:t>
                      </a:r>
                    </a:p>
                    <a:p>
                      <a:pPr marL="0" indent="0">
                        <a:buFontTx/>
                        <a:buNone/>
                      </a:pPr>
                      <a:endParaRPr lang="en-US" sz="750" dirty="0">
                        <a:solidFill>
                          <a:schemeClr val="tx1"/>
                        </a:solidFill>
                      </a:endParaRPr>
                    </a:p>
                    <a:p>
                      <a:pPr marL="171450" indent="-171450">
                        <a:buFontTx/>
                        <a:buChar char="-"/>
                      </a:pPr>
                      <a:r>
                        <a:rPr lang="en-US" sz="750" dirty="0">
                          <a:solidFill>
                            <a:schemeClr val="tx1"/>
                          </a:solidFill>
                        </a:rPr>
                        <a:t>Demonstrates a basic level of fitness for badminton (Moves around the court with limited mobility, power on shots is limited and coordination is inconsistent).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1" dirty="0">
                          <a:solidFill>
                            <a:schemeClr val="tx1"/>
                          </a:solidFill>
                        </a:rPr>
                        <a:t>Pupils can demonstrate decent technique in forehand/backhand shots, return of serve and net shots. Analysis and feedback is limited but requires some guidance from the teacher,, physical health in relation to the activity is average, social skills are developing and resilience is inconsistent:</a:t>
                      </a:r>
                    </a:p>
                    <a:p>
                      <a:r>
                        <a:rPr lang="en-US" sz="750" b="1" i="1" dirty="0">
                          <a:solidFill>
                            <a:schemeClr val="tx1"/>
                          </a:solidFill>
                        </a:rPr>
                        <a:t>:</a:t>
                      </a:r>
                      <a:endParaRPr lang="en-US" sz="750" dirty="0">
                        <a:solidFill>
                          <a:schemeClr val="tx1"/>
                        </a:solidFill>
                      </a:endParaRPr>
                    </a:p>
                    <a:p>
                      <a:endParaRPr lang="en-US" sz="750" b="0" i="0" dirty="0">
                        <a:solidFill>
                          <a:schemeClr val="tx1"/>
                        </a:solidFill>
                      </a:endParaRPr>
                    </a:p>
                    <a:p>
                      <a:pPr marL="171450" indent="-171450">
                        <a:buFontTx/>
                        <a:buChar char="-"/>
                      </a:pPr>
                      <a:r>
                        <a:rPr lang="en-US" sz="750" b="0" i="0" dirty="0">
                          <a:solidFill>
                            <a:schemeClr val="tx1"/>
                          </a:solidFill>
                        </a:rPr>
                        <a:t>Can identify most strengths in performance but requires assistance when identifying weaknesses.</a:t>
                      </a:r>
                    </a:p>
                    <a:p>
                      <a:pPr marL="0" indent="0">
                        <a:buFontTx/>
                        <a:buNone/>
                      </a:pPr>
                      <a:endParaRPr lang="en-US" sz="750" b="0" i="0" dirty="0">
                        <a:solidFill>
                          <a:schemeClr val="tx1"/>
                        </a:solidFill>
                      </a:endParaRPr>
                    </a:p>
                    <a:p>
                      <a:pPr marL="171450" indent="-171450">
                        <a:buFontTx/>
                        <a:buChar char="-"/>
                      </a:pPr>
                      <a:r>
                        <a:rPr lang="en-US" sz="750" b="0" i="0" dirty="0">
                          <a:solidFill>
                            <a:schemeClr val="tx1"/>
                          </a:solidFill>
                        </a:rPr>
                        <a:t>Can provide feedback to peers unassisted but struggles to identify ways forward.</a:t>
                      </a:r>
                    </a:p>
                    <a:p>
                      <a:pPr marL="0" indent="0">
                        <a:buFontTx/>
                        <a:buNone/>
                      </a:pPr>
                      <a:endParaRPr lang="en-US" sz="750" b="0" i="0" dirty="0">
                        <a:solidFill>
                          <a:schemeClr val="tx1"/>
                        </a:solidFill>
                      </a:endParaRPr>
                    </a:p>
                    <a:p>
                      <a:pPr marL="171450" indent="-171450">
                        <a:buFontTx/>
                        <a:buChar char="-"/>
                      </a:pPr>
                      <a:r>
                        <a:rPr lang="en-US" sz="750" b="0" i="0" dirty="0">
                          <a:solidFill>
                            <a:schemeClr val="tx1"/>
                          </a:solidFill>
                        </a:rPr>
                        <a:t>Can play a singles game covering half of the court and a doubles game with some communication and basic tactical awareness.</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Has a good knowledge of umpiring including service judging, line judging and being fairly confident when enforcing the rules during live play.</a:t>
                      </a:r>
                    </a:p>
                    <a:p>
                      <a:pPr marL="0" indent="0">
                        <a:buFontTx/>
                        <a:buNone/>
                      </a:pPr>
                      <a:endParaRPr lang="en-US" sz="750" b="0" i="0" dirty="0">
                        <a:solidFill>
                          <a:schemeClr val="tx1"/>
                        </a:solidFill>
                      </a:endParaRPr>
                    </a:p>
                    <a:p>
                      <a:pPr marL="171450" indent="-171450">
                        <a:buFontTx/>
                        <a:buChar char="-"/>
                      </a:pPr>
                      <a:r>
                        <a:rPr lang="en-US" sz="750" b="0" i="0" dirty="0">
                          <a:solidFill>
                            <a:schemeClr val="tx1"/>
                          </a:solidFill>
                        </a:rPr>
                        <a:t>Demonstrates a good level of fitness for badminton (Move around the court with good mobility, power on shots ensures the shuttle usually goes over the net and coordination is good).</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Can state the muscles and bones that cause movement in the arms OR legs.</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Can state that lactic acid feels sore and builds up in the body after rigorous exercise when you are not used to it.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1" dirty="0">
                          <a:solidFill>
                            <a:schemeClr val="tx1"/>
                          </a:solidFill>
                        </a:rPr>
                        <a:t>Pupils must be able to perform all skills in this unit with consistently good technique and analysis and feedback is clear and precise,  physical health in relation to the activity is well developed, social skills are developed displaying levels of confidence, and resilience is clear: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1" dirty="0">
                          <a:solidFill>
                            <a:schemeClr val="tx1"/>
                          </a:solidFill>
                        </a:rPr>
                        <a:t>.</a:t>
                      </a:r>
                    </a:p>
                    <a:p>
                      <a:endParaRPr lang="en-US" sz="750" b="0" i="0" dirty="0">
                        <a:solidFill>
                          <a:schemeClr val="tx1"/>
                        </a:solidFill>
                      </a:endParaRPr>
                    </a:p>
                    <a:p>
                      <a:pPr marL="171450" indent="-171450">
                        <a:buFontTx/>
                        <a:buChar char="-"/>
                      </a:pPr>
                      <a:r>
                        <a:rPr lang="en-US" sz="750" b="0" i="0" dirty="0">
                          <a:solidFill>
                            <a:schemeClr val="tx1"/>
                          </a:solidFill>
                        </a:rPr>
                        <a:t>Can identify most strengths in performance and weaknesses whilst describing ways to improve.</a:t>
                      </a:r>
                    </a:p>
                    <a:p>
                      <a:pPr marL="0" indent="0">
                        <a:buFontTx/>
                        <a:buNone/>
                      </a:pPr>
                      <a:endParaRPr lang="en-US" sz="750" b="0" i="0" dirty="0">
                        <a:solidFill>
                          <a:schemeClr val="tx1"/>
                        </a:solidFill>
                      </a:endParaRPr>
                    </a:p>
                    <a:p>
                      <a:pPr marL="171450" indent="-171450">
                        <a:buFontTx/>
                        <a:buChar char="-"/>
                      </a:pPr>
                      <a:r>
                        <a:rPr lang="en-US" sz="750" b="0" i="0" dirty="0">
                          <a:solidFill>
                            <a:schemeClr val="tx1"/>
                          </a:solidFill>
                        </a:rPr>
                        <a:t>Can provide feedback to peers unassisted with at least two clear points.</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Can play a singles game controlling most of the court and a doubles game applying basic tactics with a partner and consistent communication.</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Can enforce the rules of the game well with little help from a supporting resource, can keep score and identify illegal serves consistently.</a:t>
                      </a:r>
                    </a:p>
                    <a:p>
                      <a:pPr marL="0" indent="0">
                        <a:buFontTx/>
                        <a:buNone/>
                      </a:pPr>
                      <a:endParaRPr lang="en-US" sz="750" b="0" i="0" dirty="0">
                        <a:solidFill>
                          <a:schemeClr val="tx1"/>
                        </a:solidFill>
                      </a:endParaRPr>
                    </a:p>
                    <a:p>
                      <a:pPr marL="171450" indent="-171450">
                        <a:buFontTx/>
                        <a:buChar char="-"/>
                      </a:pPr>
                      <a:r>
                        <a:rPr lang="en-US" sz="750" b="0" i="0" dirty="0">
                          <a:solidFill>
                            <a:schemeClr val="tx1"/>
                          </a:solidFill>
                        </a:rPr>
                        <a:t>Demonstrates an excellent level of fitness for badminton referring to the components of fitness.</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Can state the muscles and bones in the arms and legs whilst referring to flexion and extension.</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Can describe how blood is pumped around the body and why oxygen is needed in higher doses during exercise referring to blood vessels and relevant muscles for badminton.</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Can state that lactic acid builds up as a result of working anaerobically.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1" dirty="0">
                          <a:solidFill>
                            <a:schemeClr val="tx1"/>
                          </a:solidFill>
                        </a:rPr>
                        <a:t>Pupils should be able to recall all the content in the knowledge journey and demonstrate clear and precise feedback through peer and self analysis, physical health in relation to the activity is elite, social skills are confident and supportive, and pupils enjoy difficult challenges:</a:t>
                      </a:r>
                    </a:p>
                    <a:p>
                      <a:endParaRPr lang="en-US" sz="750" b="1" i="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identify all strengths and weaknesses in their own performance and others.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provide clear and coherent feedback on their own performance and a partners by identifying clear ways forwards and modelling the correct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play a singles game applying relevant tactics and cover the whole court as well as multiple tactics in doubles.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Enforce the rules of the game using no input from the teacher and be authoritative when doing so.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Demonstrates an excellent level of fitness for badminton identifying which areas could be improved on further.</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explain the purpose of the </a:t>
                      </a:r>
                      <a:r>
                        <a:rPr lang="en-US" sz="750" b="0" i="0" dirty="0" err="1">
                          <a:solidFill>
                            <a:schemeClr val="tx1"/>
                          </a:solidFill>
                        </a:rPr>
                        <a:t>musculo</a:t>
                      </a:r>
                      <a:r>
                        <a:rPr lang="en-US" sz="750" b="0" i="0" dirty="0">
                          <a:solidFill>
                            <a:schemeClr val="tx1"/>
                          </a:solidFill>
                        </a:rPr>
                        <a:t>-skeletal system and how the muscles and bones of the limbs work together to provide the body with movement.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Explain the importance of a warm up/cool down to reduce the effects of muscle soreness referring to the order that blood travels to become oxygenated and used by the body.</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explain why lactic acid builds up.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1" dirty="0">
                          <a:solidFill>
                            <a:schemeClr val="tx1"/>
                          </a:solidFill>
                        </a:rPr>
                        <a:t>Pupils should be able to recall all the content in the knowledge journey and demonstrate clear and precise feedback through peer and self analysis, physical health in relation to the activity is elite, social skills are confident and supportive, and pupils focus on difficult challenges:</a:t>
                      </a:r>
                    </a:p>
                    <a:p>
                      <a:endParaRPr lang="en-US" sz="750" b="1" i="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identify all strengths and weaknesses in their own performance and others, including doubles matches and officiating.</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provide clear and coherent feedback on their own performance and a partners by identifying clear ways forwards and modelling the correct technique, including officiating.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play a singles game applying relevant tactics and cover the whole court as well as multiple tactics in doubles.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Enforce the rules of the game using no input from the teacher and be authoritative.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Demonstrates an excellent level of fitness for badminton identifying which areas could be improved on further.</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explain the purpose of the </a:t>
                      </a:r>
                      <a:r>
                        <a:rPr lang="en-US" sz="750" b="0" i="0" dirty="0" err="1">
                          <a:solidFill>
                            <a:schemeClr val="tx1"/>
                          </a:solidFill>
                        </a:rPr>
                        <a:t>musculo</a:t>
                      </a:r>
                      <a:r>
                        <a:rPr lang="en-US" sz="750" b="0" i="0" dirty="0">
                          <a:solidFill>
                            <a:schemeClr val="tx1"/>
                          </a:solidFill>
                        </a:rPr>
                        <a:t>-skeletal system and how the muscles and bones of the limbs work together to provide the body with movement referring to ligaments and tendons.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Explain the importance of a warm up/cool down to reduce the effects of muscle soreness referring to the order that blood travels to become oxygenated and used by the body.</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explain the effects of the lactic acid system.</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662</TotalTime>
  <Words>2119</Words>
  <Application>Microsoft Office PowerPoint</Application>
  <PresentationFormat>Widescreen</PresentationFormat>
  <Paragraphs>190</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Blue Ridge Heavy SF</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81</cp:revision>
  <cp:lastPrinted>2020-02-24T11:31:23Z</cp:lastPrinted>
  <dcterms:created xsi:type="dcterms:W3CDTF">2019-12-19T05:38:14Z</dcterms:created>
  <dcterms:modified xsi:type="dcterms:W3CDTF">2022-08-10T14:55:15Z</dcterms:modified>
</cp:coreProperties>
</file>