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5E08F43-AED9-4F7D-96F5-6EA0FE07176F}" type="datetimeFigureOut">
              <a:rPr lang="en-GB" smtClean="0"/>
              <a:t>14/07/2022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0EFF126-D69D-46AE-A843-27BAED528B3A}" type="slidenum">
              <a:rPr lang="en-GB" smtClean="0"/>
              <a:t>‹#›</a:t>
            </a:fld>
            <a:endParaRPr lang="en-GB"/>
          </a:p>
        </p:txBody>
      </p:sp>
    </p:spTree>
    <p:extLst>
      <p:ext uri="{BB962C8B-B14F-4D97-AF65-F5344CB8AC3E}">
        <p14:creationId xmlns:p14="http://schemas.microsoft.com/office/powerpoint/2010/main" val="2268007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14/07/2022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459545" y="15389"/>
            <a:ext cx="7028399" cy="471924"/>
          </a:xfrm>
          <a:prstGeom prst="rect">
            <a:avLst/>
          </a:prstGeom>
          <a:noFill/>
        </p:spPr>
        <p:txBody>
          <a:bodyPr wrap="none" lIns="132080" tIns="66040" rIns="132080" bIns="66040">
            <a:spAutoFit/>
          </a:bodyPr>
          <a:lstStyle/>
          <a:p>
            <a:pPr algn="ctr"/>
            <a:r>
              <a:rPr lang="en-US" sz="2200" b="1" u="sng" dirty="0">
                <a:ln w="0"/>
                <a:solidFill>
                  <a:srgbClr val="002060"/>
                </a:solidFill>
                <a:effectLst>
                  <a:outerShdw blurRad="38100" dist="25400" dir="5400000" algn="ctr" rotWithShape="0">
                    <a:srgbClr val="6E747A">
                      <a:alpha val="43000"/>
                    </a:srgbClr>
                  </a:outerShdw>
                </a:effectLst>
              </a:rPr>
              <a:t>Y7 Basketball (Skills Development):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595861475"/>
              </p:ext>
            </p:extLst>
          </p:nvPr>
        </p:nvGraphicFramePr>
        <p:xfrm>
          <a:off x="58490" y="2434749"/>
          <a:ext cx="12070866" cy="4329466"/>
        </p:xfrm>
        <a:graphic>
          <a:graphicData uri="http://schemas.openxmlformats.org/drawingml/2006/table">
            <a:tbl>
              <a:tblPr firstRow="1" bandRow="1">
                <a:tableStyleId>{5940675A-B579-460E-94D1-54222C63F5DA}</a:tableStyleId>
              </a:tblPr>
              <a:tblGrid>
                <a:gridCol w="3808835">
                  <a:extLst>
                    <a:ext uri="{9D8B030D-6E8A-4147-A177-3AD203B41FA5}">
                      <a16:colId xmlns:a16="http://schemas.microsoft.com/office/drawing/2014/main" val="3001272792"/>
                    </a:ext>
                  </a:extLst>
                </a:gridCol>
                <a:gridCol w="2857693">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29466">
                <a:tc>
                  <a:txBody>
                    <a:bodyPr/>
                    <a:lstStyle/>
                    <a:p>
                      <a:pPr marL="0" indent="0" algn="l">
                        <a:buFont typeface="Arial" panose="020B0604020202020204" pitchFamily="34" charset="0"/>
                        <a:buNone/>
                      </a:pPr>
                      <a:r>
                        <a:rPr lang="en-GB" sz="1050" b="1" u="sng" baseline="0" dirty="0">
                          <a:solidFill>
                            <a:srgbClr val="002060"/>
                          </a:solidFill>
                        </a:rPr>
                        <a:t>CORE KNOWLEDGE</a:t>
                      </a:r>
                    </a:p>
                    <a:p>
                      <a:pPr marL="0" indent="0" algn="l">
                        <a:buFont typeface="Arial" panose="020B0604020202020204" pitchFamily="34" charset="0"/>
                        <a:buNone/>
                      </a:pPr>
                      <a:endParaRPr lang="en-GB" sz="700" b="0" u="none" baseline="0" dirty="0">
                        <a:solidFill>
                          <a:srgbClr val="002060"/>
                        </a:solidFill>
                      </a:endParaRPr>
                    </a:p>
                    <a:p>
                      <a:pPr marL="0" indent="0" algn="l">
                        <a:buFont typeface="Arial" panose="020B0604020202020204" pitchFamily="34" charset="0"/>
                        <a:buNone/>
                      </a:pPr>
                      <a:r>
                        <a:rPr lang="en-US" sz="700" b="1" u="sng" baseline="0" dirty="0">
                          <a:solidFill>
                            <a:srgbClr val="002060"/>
                          </a:solidFill>
                          <a:highlight>
                            <a:srgbClr val="00FF00"/>
                          </a:highlight>
                        </a:rPr>
                        <a:t>Physical Me’</a:t>
                      </a:r>
                    </a:p>
                    <a:p>
                      <a:pPr marL="171450" indent="-171450" algn="l">
                        <a:buFontTx/>
                        <a:buChar char="-"/>
                      </a:pPr>
                      <a:r>
                        <a:rPr lang="en-GB" sz="700" b="1" i="1" u="none" baseline="0" dirty="0">
                          <a:solidFill>
                            <a:srgbClr val="002060"/>
                          </a:solidFill>
                        </a:rPr>
                        <a:t>Passing</a:t>
                      </a:r>
                      <a:r>
                        <a:rPr lang="en-GB" sz="700" b="0" u="none" baseline="0" dirty="0">
                          <a:solidFill>
                            <a:srgbClr val="002060"/>
                          </a:solidFill>
                        </a:rPr>
                        <a:t> – elbows wide, grip ball with fingers spread using 2 hands, step forward with pass, eyes on the target (wait for a signal), flick the wrists down when releasing the ball.</a:t>
                      </a:r>
                    </a:p>
                    <a:p>
                      <a:pPr marL="171450" indent="-171450" algn="l">
                        <a:buFontTx/>
                        <a:buChar char="-"/>
                      </a:pPr>
                      <a:r>
                        <a:rPr lang="en-GB" sz="700" b="1" i="1" u="none" baseline="0" dirty="0">
                          <a:solidFill>
                            <a:srgbClr val="002060"/>
                          </a:solidFill>
                        </a:rPr>
                        <a:t>Catching</a:t>
                      </a:r>
                      <a:r>
                        <a:rPr lang="en-GB" sz="700" b="0" u="none" baseline="0" dirty="0">
                          <a:solidFill>
                            <a:srgbClr val="002060"/>
                          </a:solidFill>
                        </a:rPr>
                        <a:t> – catch with 2 hands, fingers spread across the ball, watch the ball into your hands, trap the ball with your hands.</a:t>
                      </a:r>
                    </a:p>
                    <a:p>
                      <a:pPr marL="171450" indent="-171450" algn="l">
                        <a:buFontTx/>
                        <a:buChar char="-"/>
                      </a:pPr>
                      <a:r>
                        <a:rPr lang="en-GB" sz="700" b="1" i="1" u="none" baseline="0" dirty="0">
                          <a:solidFill>
                            <a:srgbClr val="002060"/>
                          </a:solidFill>
                        </a:rPr>
                        <a:t>Dribbling</a:t>
                      </a:r>
                      <a:r>
                        <a:rPr lang="en-GB" sz="700" b="0" u="none" baseline="0" dirty="0">
                          <a:solidFill>
                            <a:srgbClr val="002060"/>
                          </a:solidFill>
                        </a:rPr>
                        <a:t> – push the ball towards the floor in front of you, the ball should return to waist height.</a:t>
                      </a:r>
                      <a:endParaRPr lang="en-GB" sz="700" b="0" i="0" u="none" baseline="0" dirty="0">
                        <a:solidFill>
                          <a:srgbClr val="002060"/>
                        </a:solidFill>
                      </a:endParaRPr>
                    </a:p>
                    <a:p>
                      <a:pPr marL="171450" indent="-171450" algn="l">
                        <a:buFontTx/>
                        <a:buChar char="-"/>
                      </a:pPr>
                      <a:r>
                        <a:rPr lang="en-GB" sz="700" b="1" i="1" u="none" baseline="0" dirty="0">
                          <a:solidFill>
                            <a:srgbClr val="002060"/>
                          </a:solidFill>
                        </a:rPr>
                        <a:t>Shooting</a:t>
                      </a:r>
                      <a:r>
                        <a:rPr lang="en-GB" sz="700" b="0" u="none" baseline="0" dirty="0">
                          <a:solidFill>
                            <a:srgbClr val="002060"/>
                          </a:solidFill>
                        </a:rPr>
                        <a:t> – ensure body is balanced, feet shoulder apart, ball rests in palm of shooting hand, alternate hand supports ball. Bend knees and straighten as release the ball. Ensure you look at the target.</a:t>
                      </a:r>
                    </a:p>
                    <a:p>
                      <a:pPr marL="0" indent="0" algn="l">
                        <a:buFont typeface="Arial" panose="020B0604020202020204" pitchFamily="34" charset="0"/>
                        <a:buNone/>
                      </a:pPr>
                      <a:endParaRPr lang="en-US"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chemeClr val="bg1"/>
                          </a:solidFill>
                          <a:highlight>
                            <a:srgbClr val="FF0000"/>
                          </a:highlight>
                        </a:rPr>
                        <a:t>‘Thinking Me’</a:t>
                      </a:r>
                      <a:endParaRPr lang="en-US" sz="700" b="0" u="none" baseline="0" dirty="0">
                        <a:solidFill>
                          <a:schemeClr val="bg1"/>
                        </a:solidFill>
                      </a:endParaRPr>
                    </a:p>
                    <a:p>
                      <a:pPr marL="171450" indent="-171450" algn="l">
                        <a:buFontTx/>
                        <a:buChar char="-"/>
                      </a:pPr>
                      <a:r>
                        <a:rPr lang="en-US" sz="700" b="1" u="none" baseline="0" dirty="0">
                          <a:solidFill>
                            <a:srgbClr val="002060"/>
                          </a:solidFill>
                        </a:rPr>
                        <a:t>ABC: </a:t>
                      </a:r>
                      <a:r>
                        <a:rPr lang="en-US" sz="70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US" sz="700" b="1" u="none" baseline="0" dirty="0">
                          <a:solidFill>
                            <a:srgbClr val="002060"/>
                          </a:solidFill>
                        </a:rPr>
                        <a:t>Word Rich Focus – Components of fitness : </a:t>
                      </a:r>
                      <a:r>
                        <a:rPr lang="en-US" sz="700" b="0" u="none" baseline="0" dirty="0">
                          <a:solidFill>
                            <a:srgbClr val="002060"/>
                          </a:solidFill>
                        </a:rPr>
                        <a:t>The fitness components related to different sports and movements and how these can be defined.</a:t>
                      </a:r>
                    </a:p>
                    <a:p>
                      <a:pPr marL="0" indent="0" algn="l">
                        <a:buFont typeface="Arial" panose="020B0604020202020204" pitchFamily="34" charset="0"/>
                        <a:buNone/>
                      </a:pPr>
                      <a:endParaRPr lang="en-US" sz="700" b="0" u="none" baseline="0" dirty="0">
                        <a:solidFill>
                          <a:srgbClr val="002060"/>
                        </a:solidFill>
                      </a:endParaRPr>
                    </a:p>
                    <a:p>
                      <a:pPr marL="0" indent="0" algn="l">
                        <a:buFont typeface="Arial" panose="020B0604020202020204" pitchFamily="34" charset="0"/>
                        <a:buNone/>
                      </a:pPr>
                      <a:r>
                        <a:rPr lang="en-GB" sz="700" b="1" u="sng" baseline="0" dirty="0">
                          <a:solidFill>
                            <a:srgbClr val="002060"/>
                          </a:solidFill>
                        </a:rPr>
                        <a:t>Basketball rules</a:t>
                      </a:r>
                      <a:r>
                        <a:rPr lang="en-GB" sz="700" b="1" u="none" baseline="0" dirty="0">
                          <a:solidFill>
                            <a:srgbClr val="002060"/>
                          </a:solidFill>
                        </a:rPr>
                        <a:t>  </a:t>
                      </a:r>
                      <a:endParaRPr lang="en-GB" sz="700" b="0" u="none" baseline="0" dirty="0">
                        <a:solidFill>
                          <a:srgbClr val="002060"/>
                        </a:solidFill>
                      </a:endParaRPr>
                    </a:p>
                    <a:p>
                      <a:pPr marL="171450" indent="-171450" algn="l">
                        <a:buFontTx/>
                        <a:buChar char="-"/>
                      </a:pPr>
                      <a:r>
                        <a:rPr lang="en-GB" sz="700" b="0" u="none" baseline="0" dirty="0">
                          <a:solidFill>
                            <a:srgbClr val="002060"/>
                          </a:solidFill>
                        </a:rPr>
                        <a:t>Footwork (2 steps allowed with the ball), dribble with single hand only, once you stop with the ball you must pass or shoot (no further dribble allowed), no contact with opposition allowed.</a:t>
                      </a:r>
                    </a:p>
                    <a:p>
                      <a:pPr marL="0" indent="0" algn="l">
                        <a:buFont typeface="Arial" panose="020B0604020202020204" pitchFamily="34" charset="0"/>
                        <a:buNone/>
                      </a:pPr>
                      <a:endParaRPr lang="en-GB"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FFFF00"/>
                          </a:highlight>
                        </a:rPr>
                        <a:t>‘</a:t>
                      </a:r>
                      <a:r>
                        <a:rPr lang="en-GB" sz="700" b="1" u="sng" baseline="0" dirty="0">
                          <a:solidFill>
                            <a:srgbClr val="002060"/>
                          </a:solidFill>
                          <a:highlight>
                            <a:srgbClr val="FFFF00"/>
                          </a:highlight>
                        </a:rPr>
                        <a:t>Healthy Me’</a:t>
                      </a:r>
                      <a:endParaRPr lang="en-GB" sz="700" b="0" u="none" baseline="0" dirty="0">
                        <a:solidFill>
                          <a:srgbClr val="002060"/>
                        </a:solidFill>
                      </a:endParaRPr>
                    </a:p>
                    <a:p>
                      <a:pPr marL="171450" indent="-171450" algn="l">
                        <a:buFontTx/>
                        <a:buChar char="-"/>
                      </a:pPr>
                      <a:r>
                        <a:rPr lang="en-US" sz="700" b="0" u="none" baseline="0" dirty="0">
                          <a:solidFill>
                            <a:srgbClr val="002060"/>
                          </a:solidFill>
                        </a:rPr>
                        <a:t>Pupils should demonstrate the appropriate levels of fitness for basketball as well as mental resilience to persist with the development of weaknesses. Pupils should recognize the wider health benefits of participation in basketball (Nutrition, positive body image, stress relief, preventing loneliness, new friendship,  positive mindset).</a:t>
                      </a:r>
                    </a:p>
                    <a:p>
                      <a:pPr marL="0" indent="0" algn="l">
                        <a:buFont typeface="Arial" panose="020B0604020202020204" pitchFamily="34" charset="0"/>
                        <a:buNone/>
                      </a:pPr>
                      <a:endParaRPr lang="en-US" sz="7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rgbClr val="002060"/>
                          </a:solidFill>
                          <a:highlight>
                            <a:srgbClr val="00FFFF"/>
                          </a:highlight>
                        </a:rPr>
                        <a:t>Social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skill.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chemeClr val="bg1"/>
                          </a:solidFill>
                          <a:highlight>
                            <a:srgbClr val="FF00FF"/>
                          </a:highlight>
                        </a:rPr>
                        <a:t>Resilient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rgbClr val="002060"/>
                          </a:solidFill>
                          <a:latin typeface="+mn-lt"/>
                        </a:rPr>
                        <a:t>Doesn’t give up when skills are challenging and regroups and evaluates well when skills are not working successfully.</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Demonstrate warm up routines for basketball (pulse raising activity such as jogging, stretching muscles: hamstrings, quadriceps, gastrocnemius, triceps, biceps)</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Demonstration and application of the following skills;</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Dribbling</a:t>
                      </a:r>
                    </a:p>
                    <a:p>
                      <a:pPr marL="0" indent="0" algn="l">
                        <a:buFont typeface="Arial" panose="020B0604020202020204" pitchFamily="34" charset="0"/>
                        <a:buNone/>
                      </a:pPr>
                      <a:r>
                        <a:rPr lang="en-GB" sz="800" b="0" u="none" baseline="0" dirty="0">
                          <a:solidFill>
                            <a:srgbClr val="002060"/>
                          </a:solidFill>
                        </a:rPr>
                        <a:t>Passing</a:t>
                      </a:r>
                    </a:p>
                    <a:p>
                      <a:pPr marL="0" indent="0" algn="l">
                        <a:buFont typeface="Arial" panose="020B0604020202020204" pitchFamily="34" charset="0"/>
                        <a:buNone/>
                      </a:pPr>
                      <a:r>
                        <a:rPr lang="en-GB" sz="800" b="0" u="none" baseline="0" dirty="0">
                          <a:solidFill>
                            <a:srgbClr val="002060"/>
                          </a:solidFill>
                        </a:rPr>
                        <a:t>Catching </a:t>
                      </a:r>
                    </a:p>
                    <a:p>
                      <a:pPr marL="0" indent="0" algn="l">
                        <a:buFont typeface="Arial" panose="020B0604020202020204" pitchFamily="34" charset="0"/>
                        <a:buNone/>
                      </a:pPr>
                      <a:r>
                        <a:rPr lang="en-GB" sz="800" b="0" u="none" baseline="0" dirty="0">
                          <a:solidFill>
                            <a:srgbClr val="002060"/>
                          </a:solidFill>
                        </a:rPr>
                        <a:t>Shooting</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a peers performance (Assessment)</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skills technique orally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1100" b="1" u="sng" baseline="0" dirty="0">
                          <a:solidFill>
                            <a:srgbClr val="002060"/>
                          </a:solidFill>
                        </a:rPr>
                        <a:t>Health/Fitness</a:t>
                      </a:r>
                    </a:p>
                    <a:p>
                      <a:pPr marL="0" indent="0" algn="l">
                        <a:buFont typeface="Arial" panose="020B0604020202020204" pitchFamily="34" charset="0"/>
                        <a:buNone/>
                      </a:pPr>
                      <a:r>
                        <a:rPr lang="en-GB" sz="800" b="0" u="none" baseline="0" dirty="0">
                          <a:solidFill>
                            <a:srgbClr val="002060"/>
                          </a:solidFill>
                        </a:rPr>
                        <a:t>Know why we warm up  - to prevent injury, mobilise joints, raise body temperature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Identify</a:t>
                      </a:r>
                      <a:r>
                        <a:rPr lang="en-GB" sz="800" b="0" u="none" baseline="0" dirty="0">
                          <a:solidFill>
                            <a:srgbClr val="002060"/>
                          </a:solidFill>
                        </a:rPr>
                        <a:t> the relevant muscles required for basketball such as deltoids, quadriceps, hamstrings, gastrocnemius, biceps, triceps and the abdomen.</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basketball (coordination, agility, power)</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Communicate with others on their team to work out strategies to score and pass the ball from one end of the court to the other without the ball being intercepted by the opposing team.</a:t>
                      </a: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0" u="none" dirty="0">
                          <a:solidFill>
                            <a:srgbClr val="002060"/>
                          </a:solidFill>
                        </a:rPr>
                        <a:t>Leadership of others (captain, coach, manager)</a:t>
                      </a:r>
                    </a:p>
                    <a:p>
                      <a:pPr marL="0" indent="0" algn="l">
                        <a:buFont typeface="Arial" panose="020B0604020202020204" pitchFamily="34" charset="0"/>
                        <a:buNone/>
                      </a:pPr>
                      <a:r>
                        <a:rPr lang="en-GB" sz="800" b="0" u="none" dirty="0">
                          <a:solidFill>
                            <a:srgbClr val="002060"/>
                          </a:solidFill>
                        </a:rPr>
                        <a:t>Extra curricular involvement (school or community)</a:t>
                      </a:r>
                    </a:p>
                    <a:p>
                      <a:pPr marL="0" indent="0" algn="l">
                        <a:buFont typeface="Arial" panose="020B0604020202020204" pitchFamily="34" charset="0"/>
                        <a:buNone/>
                      </a:pPr>
                      <a:r>
                        <a:rPr lang="en-US" sz="800" b="0" u="none" dirty="0">
                          <a:solidFill>
                            <a:srgbClr val="002060"/>
                          </a:solidFill>
                        </a:rPr>
                        <a:t>E</a:t>
                      </a:r>
                      <a:r>
                        <a:rPr lang="en-GB" sz="800" b="0" u="none" dirty="0">
                          <a:solidFill>
                            <a:srgbClr val="002060"/>
                          </a:solidFill>
                        </a:rPr>
                        <a:t>xplain the basic tactics required for a full size basketball game</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100" b="1" u="sng" dirty="0">
                          <a:solidFill>
                            <a:srgbClr val="002060"/>
                          </a:solidFill>
                        </a:rPr>
                        <a:t>Literacy in PE</a:t>
                      </a:r>
                    </a:p>
                    <a:p>
                      <a:pPr algn="ctr"/>
                      <a:endParaRPr lang="en-GB" sz="800" b="1" u="sng"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endParaRPr lang="en-GB" sz="800" b="0" u="none" dirty="0">
                        <a:solidFill>
                          <a:srgbClr val="002060"/>
                        </a:solidFill>
                      </a:endParaRP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endParaRPr lang="en-GB" sz="800" b="1" u="sng" dirty="0">
                        <a:solidFill>
                          <a:srgbClr val="002060"/>
                        </a:solidFill>
                      </a:endParaRPr>
                    </a:p>
                    <a:p>
                      <a:pPr algn="ctr"/>
                      <a:endParaRPr lang="en-GB" sz="800" b="1" u="sng" dirty="0">
                        <a:solidFill>
                          <a:srgbClr val="002060"/>
                        </a:solidFill>
                      </a:endParaRPr>
                    </a:p>
                    <a:p>
                      <a:pPr algn="l"/>
                      <a:endParaRPr lang="en-GB" sz="1100" b="1" u="sng" dirty="0">
                        <a:solidFill>
                          <a:srgbClr val="002060"/>
                        </a:solidFill>
                      </a:endParaRPr>
                    </a:p>
                    <a:p>
                      <a:pPr algn="l"/>
                      <a:endParaRPr lang="en-GB" sz="1100" b="1" u="sng" dirty="0">
                        <a:solidFill>
                          <a:srgbClr val="002060"/>
                        </a:solidFill>
                      </a:endParaRPr>
                    </a:p>
                    <a:p>
                      <a:pPr algn="l"/>
                      <a:endParaRPr lang="en-GB" sz="1100" b="1" u="sng" dirty="0">
                        <a:solidFill>
                          <a:srgbClr val="002060"/>
                        </a:solidFill>
                      </a:endParaRPr>
                    </a:p>
                    <a:p>
                      <a:pPr algn="l"/>
                      <a:endParaRPr lang="en-GB" sz="1100" b="1" u="sng" dirty="0">
                        <a:solidFill>
                          <a:srgbClr val="002060"/>
                        </a:solidFill>
                      </a:endParaRPr>
                    </a:p>
                    <a:p>
                      <a:pPr algn="l"/>
                      <a:r>
                        <a:rPr lang="en-GB" sz="11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Tactics and strategies for basketball (Y8)</a:t>
                      </a: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endParaRPr lang="en-GB" sz="1400" b="1" u="sng" dirty="0"/>
          </a:p>
          <a:p>
            <a:r>
              <a:rPr lang="en-GB" sz="1100" b="1" i="1" dirty="0"/>
              <a:t>Personal development opportunities </a:t>
            </a:r>
            <a:r>
              <a:rPr lang="en-GB" sz="1100" i="1" dirty="0"/>
              <a:t>– Social skills including team work, organisation and planning.</a:t>
            </a:r>
          </a:p>
          <a:p>
            <a:endParaRPr lang="en-GB" sz="1100" i="1" dirty="0"/>
          </a:p>
          <a:p>
            <a:r>
              <a:rPr lang="en-GB" sz="1100" b="1" i="1" dirty="0"/>
              <a:t>Career links </a:t>
            </a:r>
            <a:r>
              <a:rPr lang="en-GB" sz="1100" i="1" dirty="0"/>
              <a:t>– PE teacher, physiotherapist, sports journalist, outdoor education instructor, coach, professional athlete, personal trainer</a:t>
            </a:r>
          </a:p>
          <a:p>
            <a:endParaRPr lang="en-GB" sz="1100" i="1" dirty="0"/>
          </a:p>
          <a:p>
            <a:r>
              <a:rPr lang="en-GB" sz="1100" b="1" i="1" dirty="0"/>
              <a:t>RSE </a:t>
            </a:r>
            <a:r>
              <a:rPr lang="en-GB" sz="11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58490" y="502702"/>
            <a:ext cx="7862282" cy="1869743"/>
          </a:xfrm>
          <a:prstGeom prst="rect">
            <a:avLst/>
          </a:prstGeom>
          <a:solidFill>
            <a:schemeClr val="accent5">
              <a:lumMod val="20000"/>
              <a:lumOff val="80000"/>
            </a:schemeClr>
          </a:solidFill>
          <a:ln w="3175">
            <a:noFill/>
          </a:ln>
        </p:spPr>
        <p:txBody>
          <a:bodyPr wrap="square" rtlCol="0">
            <a:spAutoFit/>
          </a:bodyPr>
          <a:lstStyle/>
          <a:p>
            <a:r>
              <a:rPr lang="en-GB" sz="1050" b="1" dirty="0"/>
              <a:t>Context and Introduction to Unit</a:t>
            </a:r>
          </a:p>
          <a:p>
            <a:r>
              <a:rPr lang="en-GB" sz="1050" dirty="0"/>
              <a:t>In this unit pupils will learn about the skills and abilities required to perform in basketball effectively. They will learn about the rules of game play and be able to apply and link them to competitive situations demonstrating both control and accuracy. Pupils will learn specific skills including, passing, dribbling, shooting, footwork, movement and also officiating. They will learn to use these skills to outwit opponents in challenging game based environments and will be able to link skills from previous units and similar sports. Pupils will also learn the relevant components of fitness for basketball and develop their oracy skills by applying these words into sentences.</a:t>
            </a:r>
          </a:p>
          <a:p>
            <a:endParaRPr lang="en-GB" sz="1050" b="1" i="1" dirty="0"/>
          </a:p>
          <a:p>
            <a:r>
              <a:rPr lang="en-GB" sz="1050" b="1" i="1" dirty="0"/>
              <a:t>Prior knowledge (KS2/KS3)</a:t>
            </a:r>
          </a:p>
          <a:p>
            <a:r>
              <a:rPr lang="en-GB" sz="1050" dirty="0"/>
              <a:t>Pupils should be able to play competitive games, modified where appropriate and apply basic principles suitable for attacking and defending. This includes basic throwing and catching principles and awareness of space and movement. They may also have prior knowledge of basic rules for basketball.</a:t>
            </a:r>
          </a:p>
        </p:txBody>
      </p:sp>
      <p:pic>
        <p:nvPicPr>
          <p:cNvPr id="10" name="Picture 9">
            <a:extLst>
              <a:ext uri="{FF2B5EF4-FFF2-40B4-BE49-F238E27FC236}">
                <a16:creationId xmlns:a16="http://schemas.microsoft.com/office/drawing/2014/main" id="{4BFD560F-7339-46F4-BD11-0F6813F5DC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0819" y="5492692"/>
            <a:ext cx="1723238" cy="1033943"/>
          </a:xfrm>
          <a:prstGeom prst="rect">
            <a:avLst/>
          </a:prstGeom>
        </p:spPr>
      </p:pic>
      <p:graphicFrame>
        <p:nvGraphicFramePr>
          <p:cNvPr id="11" name="Table 10">
            <a:extLst>
              <a:ext uri="{FF2B5EF4-FFF2-40B4-BE49-F238E27FC236}">
                <a16:creationId xmlns:a16="http://schemas.microsoft.com/office/drawing/2014/main" id="{A6C31710-C2A6-4DF9-9F3C-031D71834BFE}"/>
              </a:ext>
            </a:extLst>
          </p:cNvPr>
          <p:cNvGraphicFramePr>
            <a:graphicFrameLocks noGrp="1"/>
          </p:cNvGraphicFramePr>
          <p:nvPr>
            <p:extLst>
              <p:ext uri="{D42A27DB-BD31-4B8C-83A1-F6EECF244321}">
                <p14:modId xmlns:p14="http://schemas.microsoft.com/office/powerpoint/2010/main" val="4036050596"/>
              </p:ext>
            </p:extLst>
          </p:nvPr>
        </p:nvGraphicFramePr>
        <p:xfrm>
          <a:off x="6857025" y="3631022"/>
          <a:ext cx="2962032" cy="2484120"/>
        </p:xfrm>
        <a:graphic>
          <a:graphicData uri="http://schemas.openxmlformats.org/drawingml/2006/table">
            <a:tbl>
              <a:tblPr firstRow="1" bandRow="1">
                <a:tableStyleId>{5C22544A-7EE6-4342-B048-85BDC9FD1C3A}</a:tableStyleId>
              </a:tblPr>
              <a:tblGrid>
                <a:gridCol w="1474811">
                  <a:extLst>
                    <a:ext uri="{9D8B030D-6E8A-4147-A177-3AD203B41FA5}">
                      <a16:colId xmlns:a16="http://schemas.microsoft.com/office/drawing/2014/main" val="541882744"/>
                    </a:ext>
                  </a:extLst>
                </a:gridCol>
                <a:gridCol w="1487221">
                  <a:extLst>
                    <a:ext uri="{9D8B030D-6E8A-4147-A177-3AD203B41FA5}">
                      <a16:colId xmlns:a16="http://schemas.microsoft.com/office/drawing/2014/main" val="143377328"/>
                    </a:ext>
                  </a:extLst>
                </a:gridCol>
              </a:tblGrid>
              <a:tr h="270301">
                <a:tc gridSpan="2">
                  <a:txBody>
                    <a:bodyPr/>
                    <a:lstStyle/>
                    <a:p>
                      <a:pPr algn="ctr"/>
                      <a:r>
                        <a:rPr lang="en-GB" sz="900" dirty="0"/>
                        <a:t>Word-rich Focus – Autumn Term:</a:t>
                      </a:r>
                    </a:p>
                    <a:p>
                      <a:pPr algn="ctr"/>
                      <a:r>
                        <a:rPr lang="en-GB" sz="900" dirty="0"/>
                        <a:t>Components of Fitness</a:t>
                      </a:r>
                    </a:p>
                  </a:txBody>
                  <a:tcPr/>
                </a:tc>
                <a:tc hMerge="1">
                  <a:txBody>
                    <a:bodyPr/>
                    <a:lstStyle/>
                    <a:p>
                      <a:endParaRPr lang="en-GB" dirty="0"/>
                    </a:p>
                  </a:txBody>
                  <a:tcPr/>
                </a:tc>
                <a:extLst>
                  <a:ext uri="{0D108BD9-81ED-4DB2-BD59-A6C34878D82A}">
                    <a16:rowId xmlns:a16="http://schemas.microsoft.com/office/drawing/2014/main" val="3264393841"/>
                  </a:ext>
                </a:extLst>
              </a:tr>
              <a:tr h="1577370">
                <a:tc>
                  <a:txBody>
                    <a:bodyPr/>
                    <a:lstStyle/>
                    <a:p>
                      <a:r>
                        <a:rPr lang="en-US" sz="700" b="1" kern="1200" dirty="0">
                          <a:solidFill>
                            <a:srgbClr val="002060"/>
                          </a:solidFill>
                          <a:effectLst/>
                          <a:latin typeface="+mn-lt"/>
                          <a:ea typeface="+mn-ea"/>
                          <a:cs typeface="+mn-cs"/>
                        </a:rPr>
                        <a:t>Coordination</a:t>
                      </a:r>
                      <a:r>
                        <a:rPr lang="en-US" sz="700" kern="1200" dirty="0">
                          <a:solidFill>
                            <a:srgbClr val="002060"/>
                          </a:solidFill>
                          <a:effectLst/>
                          <a:latin typeface="+mn-lt"/>
                          <a:ea typeface="+mn-ea"/>
                          <a:cs typeface="+mn-cs"/>
                        </a:rPr>
                        <a:t> – The ability to use more than one body part at the same time.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Agility</a:t>
                      </a:r>
                      <a:r>
                        <a:rPr lang="en-US" sz="700" kern="1200" dirty="0">
                          <a:solidFill>
                            <a:srgbClr val="002060"/>
                          </a:solidFill>
                          <a:effectLst/>
                          <a:latin typeface="+mn-lt"/>
                          <a:ea typeface="+mn-ea"/>
                          <a:cs typeface="+mn-cs"/>
                        </a:rPr>
                        <a:t> – The ability to change direction at speed.</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Speed</a:t>
                      </a:r>
                      <a:r>
                        <a:rPr lang="en-US" sz="700" kern="1200" dirty="0">
                          <a:solidFill>
                            <a:srgbClr val="002060"/>
                          </a:solidFill>
                          <a:effectLst/>
                          <a:latin typeface="+mn-lt"/>
                          <a:ea typeface="+mn-ea"/>
                          <a:cs typeface="+mn-cs"/>
                        </a:rPr>
                        <a:t> – The time it takes to cover a distance.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Balance</a:t>
                      </a:r>
                      <a:r>
                        <a:rPr lang="en-US" sz="700" kern="1200" dirty="0">
                          <a:solidFill>
                            <a:srgbClr val="002060"/>
                          </a:solidFill>
                          <a:effectLst/>
                          <a:latin typeface="+mn-lt"/>
                          <a:ea typeface="+mn-ea"/>
                          <a:cs typeface="+mn-cs"/>
                        </a:rPr>
                        <a:t> – Maintaining the centre of mass over the base of support.</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Coordination</a:t>
                      </a:r>
                      <a:r>
                        <a:rPr lang="en-US" sz="700" kern="1200" dirty="0">
                          <a:solidFill>
                            <a:srgbClr val="002060"/>
                          </a:solidFill>
                          <a:effectLst/>
                          <a:latin typeface="+mn-lt"/>
                          <a:ea typeface="+mn-ea"/>
                          <a:cs typeface="+mn-cs"/>
                        </a:rPr>
                        <a:t> – The ability to use more than one body part at the same time.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Power</a:t>
                      </a:r>
                      <a:r>
                        <a:rPr lang="en-US" sz="700" kern="1200" dirty="0">
                          <a:solidFill>
                            <a:srgbClr val="002060"/>
                          </a:solidFill>
                          <a:effectLst/>
                          <a:latin typeface="+mn-lt"/>
                          <a:ea typeface="+mn-ea"/>
                          <a:cs typeface="+mn-cs"/>
                        </a:rPr>
                        <a:t> – Using strength quickly (Strength x Speed).</a:t>
                      </a:r>
                      <a:endParaRPr lang="en-GB" sz="700" kern="1200" dirty="0">
                        <a:solidFill>
                          <a:srgbClr val="002060"/>
                        </a:solidFill>
                        <a:effectLst/>
                        <a:latin typeface="+mn-lt"/>
                        <a:ea typeface="+mn-ea"/>
                        <a:cs typeface="+mn-cs"/>
                      </a:endParaRPr>
                    </a:p>
                  </a:txBody>
                  <a:tcPr/>
                </a:tc>
                <a:tc>
                  <a:txBody>
                    <a:bodyPr/>
                    <a:lstStyle/>
                    <a:p>
                      <a:r>
                        <a:rPr lang="en-US" sz="700" b="1" kern="1200" dirty="0">
                          <a:solidFill>
                            <a:srgbClr val="002060"/>
                          </a:solidFill>
                          <a:effectLst/>
                          <a:latin typeface="+mn-lt"/>
                          <a:ea typeface="+mn-ea"/>
                          <a:cs typeface="+mn-cs"/>
                        </a:rPr>
                        <a:t>Flexibility</a:t>
                      </a:r>
                      <a:r>
                        <a:rPr lang="en-US" sz="700" kern="1200" dirty="0">
                          <a:solidFill>
                            <a:srgbClr val="002060"/>
                          </a:solidFill>
                          <a:effectLst/>
                          <a:latin typeface="+mn-lt"/>
                          <a:ea typeface="+mn-ea"/>
                          <a:cs typeface="+mn-cs"/>
                        </a:rPr>
                        <a:t> – The amount of movement possible at a joint.</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Cardiovascular Endurance </a:t>
                      </a:r>
                      <a:r>
                        <a:rPr lang="en-US" sz="700" kern="1200" dirty="0">
                          <a:solidFill>
                            <a:srgbClr val="002060"/>
                          </a:solidFill>
                          <a:effectLst/>
                          <a:latin typeface="+mn-lt"/>
                          <a:ea typeface="+mn-ea"/>
                          <a:cs typeface="+mn-cs"/>
                        </a:rPr>
                        <a:t>– The ability of the heart and lungs to work together to supply the body with oxygen.</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Strength</a:t>
                      </a:r>
                      <a:r>
                        <a:rPr lang="en-US" sz="700" kern="1200" dirty="0">
                          <a:solidFill>
                            <a:srgbClr val="002060"/>
                          </a:solidFill>
                          <a:effectLst/>
                          <a:latin typeface="+mn-lt"/>
                          <a:ea typeface="+mn-ea"/>
                          <a:cs typeface="+mn-cs"/>
                        </a:rPr>
                        <a:t> – The amount of force against a resistance.</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Muscular Endurance </a:t>
                      </a:r>
                      <a:r>
                        <a:rPr lang="en-US" sz="700" kern="1200" dirty="0">
                          <a:solidFill>
                            <a:srgbClr val="002060"/>
                          </a:solidFill>
                          <a:effectLst/>
                          <a:latin typeface="+mn-lt"/>
                          <a:ea typeface="+mn-ea"/>
                          <a:cs typeface="+mn-cs"/>
                        </a:rPr>
                        <a:t>– Using the muscles repeatedly without getting tired.</a:t>
                      </a:r>
                      <a:endParaRPr lang="en-GB" sz="700" kern="1200" dirty="0">
                        <a:solidFill>
                          <a:srgbClr val="002060"/>
                        </a:solidFill>
                        <a:effectLst/>
                        <a:latin typeface="+mn-lt"/>
                        <a:ea typeface="+mn-ea"/>
                        <a:cs typeface="+mn-cs"/>
                      </a:endParaRPr>
                    </a:p>
                    <a:p>
                      <a:r>
                        <a:rPr lang="en-GB" sz="700" kern="1200" dirty="0">
                          <a:solidFill>
                            <a:srgbClr val="002060"/>
                          </a:solidFill>
                          <a:effectLst/>
                          <a:latin typeface="+mn-lt"/>
                          <a:ea typeface="+mn-ea"/>
                          <a:cs typeface="+mn-cs"/>
                        </a:rPr>
                        <a:t> </a:t>
                      </a:r>
                    </a:p>
                    <a:p>
                      <a:r>
                        <a:rPr lang="en-US" sz="700" b="1" kern="1200" dirty="0">
                          <a:solidFill>
                            <a:srgbClr val="002060"/>
                          </a:solidFill>
                          <a:effectLst/>
                          <a:latin typeface="+mn-lt"/>
                          <a:ea typeface="+mn-ea"/>
                          <a:cs typeface="+mn-cs"/>
                        </a:rPr>
                        <a:t>Reaction Time </a:t>
                      </a:r>
                      <a:r>
                        <a:rPr lang="en-US" sz="700" kern="1200" dirty="0">
                          <a:solidFill>
                            <a:srgbClr val="002060"/>
                          </a:solidFill>
                          <a:effectLst/>
                          <a:latin typeface="+mn-lt"/>
                          <a:ea typeface="+mn-ea"/>
                          <a:cs typeface="+mn-cs"/>
                        </a:rPr>
                        <a:t>– The ability to respond to a stimulus.</a:t>
                      </a:r>
                      <a:endParaRPr lang="en-GB" sz="700" kern="1200" dirty="0">
                        <a:solidFill>
                          <a:srgbClr val="002060"/>
                        </a:solidFill>
                        <a:effectLst/>
                        <a:latin typeface="+mn-lt"/>
                        <a:ea typeface="+mn-ea"/>
                        <a:cs typeface="+mn-cs"/>
                      </a:endParaRPr>
                    </a:p>
                    <a:p>
                      <a:endParaRPr lang="en-GB" sz="700" dirty="0">
                        <a:solidFill>
                          <a:srgbClr val="002060"/>
                        </a:solidFill>
                      </a:endParaRPr>
                    </a:p>
                  </a:txBody>
                  <a:tcPr/>
                </a:tc>
                <a:extLst>
                  <a:ext uri="{0D108BD9-81ED-4DB2-BD59-A6C34878D82A}">
                    <a16:rowId xmlns:a16="http://schemas.microsoft.com/office/drawing/2014/main" val="2731111961"/>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253093" y="-20554"/>
            <a:ext cx="4718728"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Basketball: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67057" y="445162"/>
            <a:ext cx="11894969" cy="1200329"/>
          </a:xfrm>
          <a:prstGeom prst="rect">
            <a:avLst/>
          </a:prstGeom>
          <a:solidFill>
            <a:schemeClr val="accent5">
              <a:lumMod val="20000"/>
              <a:lumOff val="80000"/>
            </a:schemeClr>
          </a:solidFill>
          <a:ln w="3175">
            <a:noFill/>
          </a:ln>
        </p:spPr>
        <p:txBody>
          <a:bodyPr wrap="square" rtlCol="0">
            <a:spAutoFit/>
          </a:bodyPr>
          <a:lstStyle/>
          <a:p>
            <a:r>
              <a:rPr lang="en-US" sz="800" b="1" dirty="0"/>
              <a:t>M</a:t>
            </a:r>
            <a:r>
              <a:rPr lang="en-GB" sz="800" b="1" dirty="0"/>
              <a:t>APs </a:t>
            </a:r>
            <a:r>
              <a:rPr lang="en-GB" sz="800" dirty="0"/>
              <a:t>– Pupils will be assessed at the end of each topic via the Me in PE assessment model:</a:t>
            </a:r>
          </a:p>
          <a:p>
            <a:pPr marL="171450" indent="-171450">
              <a:buFontTx/>
              <a:buChar char="-"/>
            </a:pPr>
            <a:r>
              <a:rPr lang="en-GB" sz="800" b="1" dirty="0">
                <a:solidFill>
                  <a:srgbClr val="002060"/>
                </a:solidFill>
              </a:rPr>
              <a:t>Physical Me: </a:t>
            </a:r>
            <a:r>
              <a:rPr lang="en-GB" sz="800" dirty="0">
                <a:solidFill>
                  <a:srgbClr val="002060"/>
                </a:solidFill>
              </a:rPr>
              <a:t>Skills and application of these into a competitive situation.</a:t>
            </a:r>
          </a:p>
          <a:p>
            <a:pPr marL="171450" indent="-171450">
              <a:buFontTx/>
              <a:buChar char="-"/>
            </a:pPr>
            <a:r>
              <a:rPr lang="en-GB" sz="800" b="1" dirty="0">
                <a:solidFill>
                  <a:srgbClr val="002060"/>
                </a:solidFill>
              </a:rPr>
              <a:t>Thinking Me: </a:t>
            </a:r>
            <a:r>
              <a:rPr lang="en-GB" sz="800" dirty="0">
                <a:solidFill>
                  <a:srgbClr val="002060"/>
                </a:solidFill>
              </a:rPr>
              <a:t>ABC/Components of Fitness</a:t>
            </a:r>
          </a:p>
          <a:p>
            <a:pPr marL="171450" indent="-171450">
              <a:buFontTx/>
              <a:buChar char="-"/>
            </a:pPr>
            <a:r>
              <a:rPr lang="en-GB" sz="800" b="1" dirty="0">
                <a:solidFill>
                  <a:srgbClr val="002060"/>
                </a:solidFill>
              </a:rPr>
              <a:t>Healthy Me: </a:t>
            </a:r>
            <a:r>
              <a:rPr lang="en-GB" sz="800" dirty="0">
                <a:solidFill>
                  <a:srgbClr val="002060"/>
                </a:solidFill>
              </a:rPr>
              <a:t>Physical attributes that are relevant to the activity.</a:t>
            </a:r>
          </a:p>
          <a:p>
            <a:pPr marL="171450" indent="-171450">
              <a:buFontTx/>
              <a:buChar char="-"/>
            </a:pPr>
            <a:r>
              <a:rPr lang="en-GB" sz="800" b="1" dirty="0">
                <a:solidFill>
                  <a:srgbClr val="002060"/>
                </a:solidFill>
              </a:rPr>
              <a:t>Social Me: </a:t>
            </a:r>
            <a:r>
              <a:rPr lang="en-GB" sz="800" dirty="0">
                <a:solidFill>
                  <a:srgbClr val="002060"/>
                </a:solidFill>
              </a:rPr>
              <a:t>Behaviour, attitudes and support towards other pupils.</a:t>
            </a:r>
          </a:p>
          <a:p>
            <a:pPr marL="171450" indent="-171450">
              <a:buFontTx/>
              <a:buChar char="-"/>
            </a:pPr>
            <a:r>
              <a:rPr lang="en-GB" sz="800" b="1" dirty="0">
                <a:solidFill>
                  <a:srgbClr val="002060"/>
                </a:solidFill>
              </a:rPr>
              <a:t>Resilient Me: </a:t>
            </a:r>
            <a:r>
              <a:rPr lang="en-GB" sz="800" dirty="0">
                <a:solidFill>
                  <a:srgbClr val="002060"/>
                </a:solidFill>
              </a:rPr>
              <a:t>Never giving up despite the challenge of the task that is presented to pupils.</a:t>
            </a:r>
          </a:p>
          <a:p>
            <a:endParaRPr lang="en-US" sz="800" dirty="0"/>
          </a:p>
          <a:p>
            <a:r>
              <a:rPr lang="en-US" sz="800" b="1" dirty="0"/>
              <a:t>S</a:t>
            </a:r>
            <a:r>
              <a:rPr lang="en-GB" sz="800" b="1" dirty="0"/>
              <a:t>ummative assessment (Me in PE) </a:t>
            </a:r>
            <a:r>
              <a:rPr lang="en-GB" sz="800" dirty="0"/>
              <a:t>– The knowledge from this unit will be tested as part of a 1 hour P2S practical assessment at the end of the allocated half term focusing on Physical Me, Thinking Me and Healthy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8" name="Table 7">
            <a:extLst>
              <a:ext uri="{FF2B5EF4-FFF2-40B4-BE49-F238E27FC236}">
                <a16:creationId xmlns:a16="http://schemas.microsoft.com/office/drawing/2014/main" id="{9175F4EC-1926-4C88-8917-AA7DD954B6CE}"/>
              </a:ext>
            </a:extLst>
          </p:cNvPr>
          <p:cNvGraphicFramePr>
            <a:graphicFrameLocks noGrp="1"/>
          </p:cNvGraphicFramePr>
          <p:nvPr>
            <p:extLst>
              <p:ext uri="{D42A27DB-BD31-4B8C-83A1-F6EECF244321}">
                <p14:modId xmlns:p14="http://schemas.microsoft.com/office/powerpoint/2010/main" val="3874764776"/>
              </p:ext>
            </p:extLst>
          </p:nvPr>
        </p:nvGraphicFramePr>
        <p:xfrm>
          <a:off x="67057" y="1663518"/>
          <a:ext cx="11894969" cy="5152430"/>
        </p:xfrm>
        <a:graphic>
          <a:graphicData uri="http://schemas.openxmlformats.org/drawingml/2006/table">
            <a:tbl>
              <a:tblPr firstRow="1" bandRow="1">
                <a:tableStyleId>{69CF1AB2-1976-4502-BF36-3FF5EA218861}</a:tableStyleId>
              </a:tblPr>
              <a:tblGrid>
                <a:gridCol w="2985328">
                  <a:extLst>
                    <a:ext uri="{9D8B030D-6E8A-4147-A177-3AD203B41FA5}">
                      <a16:colId xmlns:a16="http://schemas.microsoft.com/office/drawing/2014/main" val="26545288"/>
                    </a:ext>
                  </a:extLst>
                </a:gridCol>
                <a:gridCol w="2973959">
                  <a:extLst>
                    <a:ext uri="{9D8B030D-6E8A-4147-A177-3AD203B41FA5}">
                      <a16:colId xmlns:a16="http://schemas.microsoft.com/office/drawing/2014/main" val="3033360634"/>
                    </a:ext>
                  </a:extLst>
                </a:gridCol>
                <a:gridCol w="2888290">
                  <a:extLst>
                    <a:ext uri="{9D8B030D-6E8A-4147-A177-3AD203B41FA5}">
                      <a16:colId xmlns:a16="http://schemas.microsoft.com/office/drawing/2014/main" val="2709544202"/>
                    </a:ext>
                  </a:extLst>
                </a:gridCol>
                <a:gridCol w="3047392">
                  <a:extLst>
                    <a:ext uri="{9D8B030D-6E8A-4147-A177-3AD203B41FA5}">
                      <a16:colId xmlns:a16="http://schemas.microsoft.com/office/drawing/2014/main" val="3999962866"/>
                    </a:ext>
                  </a:extLst>
                </a:gridCol>
              </a:tblGrid>
              <a:tr h="290215">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290215">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 </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extLst>
                  <a:ext uri="{0D108BD9-81ED-4DB2-BD59-A6C34878D82A}">
                    <a16:rowId xmlns:a16="http://schemas.microsoft.com/office/drawing/2014/main" val="1482251926"/>
                  </a:ext>
                </a:extLst>
              </a:tr>
              <a:tr h="3858146">
                <a:tc>
                  <a:txBody>
                    <a:bodyPr/>
                    <a:lstStyle/>
                    <a:p>
                      <a:r>
                        <a:rPr lang="en-US" sz="700" b="1" i="1" dirty="0">
                          <a:solidFill>
                            <a:schemeClr val="tx1"/>
                          </a:solidFill>
                        </a:rPr>
                        <a:t>Pupils have basic knowledge of game rules as well how to perform passing, ball control, dribbling and shooting skills, as well as the ability to referee effectively; they require help from their teacher:</a:t>
                      </a:r>
                      <a:endParaRPr lang="en-US" sz="7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some ball control in isolation and under pressure but lacks accuracy and fluency in technique. </a:t>
                      </a:r>
                    </a:p>
                    <a:p>
                      <a:endParaRPr lang="en-US" sz="700" b="0" i="0" dirty="0">
                        <a:solidFill>
                          <a:schemeClr val="tx1"/>
                        </a:solidFill>
                      </a:endParaRPr>
                    </a:p>
                    <a:p>
                      <a:pPr marL="171450" indent="-171450">
                        <a:buFontTx/>
                        <a:buChar char="-"/>
                      </a:pPr>
                      <a:r>
                        <a:rPr lang="en-US" sz="700" b="0" i="0" dirty="0">
                          <a:solidFill>
                            <a:schemeClr val="tx1"/>
                          </a:solidFill>
                        </a:rPr>
                        <a:t>Demonstrates some passing in isolation and under pressure but lacks accuracy and fluency in technique.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some dribbling in isolation and under pressure but lacks accuracy and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some shooting in isolation and under pressure but lacks accuracy and consistency.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some awareness of formation and position on court but is unable to sustain a role.</a:t>
                      </a:r>
                    </a:p>
                    <a:p>
                      <a:endParaRPr lang="en-US" sz="700" b="0" i="0" dirty="0">
                        <a:solidFill>
                          <a:schemeClr val="tx1"/>
                        </a:solidFill>
                      </a:endParaRPr>
                    </a:p>
                    <a:p>
                      <a:pPr marL="171450" indent="-171450">
                        <a:buFontTx/>
                        <a:buChar char="-"/>
                      </a:pPr>
                      <a:r>
                        <a:rPr lang="en-US" sz="700" b="0" i="0" dirty="0">
                          <a:solidFill>
                            <a:schemeClr val="tx1"/>
                          </a:solidFill>
                        </a:rPr>
                        <a:t>Has a limited knowledge of refereeing using support from the teacher to enforce the rules. Can keep score.</a:t>
                      </a:r>
                    </a:p>
                    <a:p>
                      <a:endParaRPr lang="en-US" sz="700" b="0" i="0" dirty="0">
                        <a:solidFill>
                          <a:schemeClr val="tx1"/>
                        </a:solidFill>
                      </a:endParaRPr>
                    </a:p>
                    <a:p>
                      <a:pPr marL="171450" indent="-171450">
                        <a:buFontTx/>
                        <a:buChar char="-"/>
                      </a:pPr>
                      <a:r>
                        <a:rPr lang="en-US" sz="700" b="0" i="0" dirty="0">
                          <a:solidFill>
                            <a:schemeClr val="tx1"/>
                          </a:solidFill>
                        </a:rPr>
                        <a:t>Demonstrates limited awareness of basketball rules (e.g. fouls, ball out of play) and decision making is often inaccurate (i.e. Gives the ball away through a wrong pass or dribble).</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Can state some components of fitness.</a:t>
                      </a:r>
                    </a:p>
                    <a:p>
                      <a:endParaRPr lang="en-US" sz="700" b="0" i="0" dirty="0">
                        <a:solidFill>
                          <a:schemeClr val="tx1"/>
                        </a:solidFill>
                      </a:endParaRPr>
                    </a:p>
                    <a:p>
                      <a:pPr marL="171450" indent="-171450">
                        <a:buFontTx/>
                        <a:buChar char="-"/>
                      </a:pPr>
                      <a:r>
                        <a:rPr lang="en-US" sz="700" b="0" i="0" dirty="0">
                          <a:solidFill>
                            <a:schemeClr val="tx1"/>
                          </a:solidFill>
                        </a:rPr>
                        <a:t>Fitness is limited for basketball and is unable to sustain it for the duration of the activity (i.e. lacks coordination, agility, power and speed).</a:t>
                      </a:r>
                    </a:p>
                    <a:p>
                      <a:endParaRPr lang="en-US" sz="700" b="0" i="0" dirty="0">
                        <a:solidFill>
                          <a:schemeClr val="tx1"/>
                        </a:solidFill>
                      </a:endParaRPr>
                    </a:p>
                    <a:p>
                      <a:pPr marL="171450" indent="-171450">
                        <a:buFontTx/>
                        <a:buChar char="-"/>
                      </a:pPr>
                      <a:r>
                        <a:rPr lang="en-US" sz="700" b="0" i="0" dirty="0">
                          <a:solidFill>
                            <a:schemeClr val="tx1"/>
                          </a:solidFill>
                        </a:rPr>
                        <a:t>Communication requires a lot of support from peers and teacher.</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Resilience is rare.</a:t>
                      </a:r>
                    </a:p>
                    <a:p>
                      <a:endParaRPr lang="en-US" sz="7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must have a basic knowledge of game rules as well how to perform passing, control, dribbling and shooting skills, although performance can be inconsistent. They can referee effectively but require help from their teacher:</a:t>
                      </a:r>
                      <a:endParaRPr lang="en-US" sz="700" b="0" i="0" dirty="0">
                        <a:solidFill>
                          <a:schemeClr val="tx1"/>
                        </a:solidFill>
                      </a:endParaRP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ball control in isolation and under pressure with some accuracy and fluency in technique.</a:t>
                      </a:r>
                    </a:p>
                    <a:p>
                      <a:endParaRPr lang="en-US" sz="700" b="0" i="0" dirty="0">
                        <a:solidFill>
                          <a:schemeClr val="tx1"/>
                        </a:solidFill>
                      </a:endParaRPr>
                    </a:p>
                    <a:p>
                      <a:pPr marL="171450" indent="-171450">
                        <a:buFontTx/>
                        <a:buChar char="-"/>
                      </a:pPr>
                      <a:r>
                        <a:rPr lang="en-US" sz="700" b="0" i="0" dirty="0">
                          <a:solidFill>
                            <a:schemeClr val="tx1"/>
                          </a:solidFill>
                        </a:rPr>
                        <a:t>Demonstrates passing in isolation and under pressure with some accuracy and consistency in technique.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dribbling in isolation and under pressure 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shooting in isolation and under pressure with some accuracy and consistency.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 some more advanced skills (pivoting, cross over dribble, lay up, marking, use of weaker hand) but these are not consistent.</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good awareness of  different formation and position on court but is inconsistent in sustaining a role.</a:t>
                      </a:r>
                    </a:p>
                    <a:p>
                      <a:endParaRPr lang="en-US" sz="700" b="0" i="0" dirty="0">
                        <a:solidFill>
                          <a:schemeClr val="tx1"/>
                        </a:solidFill>
                      </a:endParaRPr>
                    </a:p>
                    <a:p>
                      <a:pPr marL="171450" indent="-171450">
                        <a:buFontTx/>
                        <a:buChar char="-"/>
                      </a:pPr>
                      <a:r>
                        <a:rPr lang="en-US" sz="700" b="0" i="0" dirty="0">
                          <a:solidFill>
                            <a:schemeClr val="tx1"/>
                          </a:solidFill>
                        </a:rPr>
                        <a:t>Has a good knowledge of refereeing  using some support from the teacher to enforce the rules. Can keep score and use some signals.</a:t>
                      </a:r>
                    </a:p>
                    <a:p>
                      <a:endParaRPr lang="en-US" sz="700" b="0" i="0" dirty="0">
                        <a:solidFill>
                          <a:schemeClr val="tx1"/>
                        </a:solidFill>
                      </a:endParaRPr>
                    </a:p>
                    <a:p>
                      <a:pPr marL="171450" indent="-171450">
                        <a:buFontTx/>
                        <a:buChar char="-"/>
                      </a:pPr>
                      <a:r>
                        <a:rPr lang="en-US" sz="700" b="0" i="0" dirty="0">
                          <a:solidFill>
                            <a:schemeClr val="tx1"/>
                          </a:solidFill>
                        </a:rPr>
                        <a:t>Demonstrates good awareness of basketball rules (e.g. fouls, ball out of play, timing regulations) and decision making is often accurate.</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state and describe some components of fitness.</a:t>
                      </a:r>
                    </a:p>
                    <a:p>
                      <a:endParaRPr lang="en-US" sz="700" b="0" i="0" dirty="0">
                        <a:solidFill>
                          <a:schemeClr val="tx1"/>
                        </a:solidFill>
                      </a:endParaRPr>
                    </a:p>
                    <a:p>
                      <a:pPr marL="171450" indent="-171450">
                        <a:buFontTx/>
                        <a:buChar char="-"/>
                      </a:pPr>
                      <a:r>
                        <a:rPr lang="en-US" sz="700" b="0" i="0" dirty="0">
                          <a:solidFill>
                            <a:schemeClr val="tx1"/>
                          </a:solidFill>
                        </a:rPr>
                        <a:t>Fitness is good for Basketball and is able to sustain it for the duration of the activity (i.e. coordination, agility, speed, power and balance).</a:t>
                      </a:r>
                    </a:p>
                    <a:p>
                      <a:endParaRPr lang="en-GB" sz="700" dirty="0">
                        <a:solidFill>
                          <a:schemeClr val="tx1"/>
                        </a:solidFill>
                      </a:endParaRPr>
                    </a:p>
                    <a:p>
                      <a:pPr marL="171450" indent="-171450">
                        <a:buFontTx/>
                        <a:buChar char="-"/>
                      </a:pPr>
                      <a:r>
                        <a:rPr lang="en-GB" sz="700" b="0" i="0" dirty="0">
                          <a:solidFill>
                            <a:schemeClr val="tx1"/>
                          </a:solidFill>
                        </a:rPr>
                        <a:t>Communication requires some support from peers and teacher.</a:t>
                      </a:r>
                    </a:p>
                    <a:p>
                      <a:endParaRPr lang="en-GB" sz="700" b="0" i="0" dirty="0">
                        <a:solidFill>
                          <a:schemeClr val="tx1"/>
                        </a:solidFill>
                      </a:endParaRPr>
                    </a:p>
                    <a:p>
                      <a:pPr marL="171450" indent="-171450">
                        <a:buFontTx/>
                        <a:buChar char="-"/>
                      </a:pPr>
                      <a:r>
                        <a:rPr lang="en-GB" sz="700" b="0" i="0" dirty="0">
                          <a:solidFill>
                            <a:schemeClr val="tx1"/>
                          </a:solidFill>
                        </a:rPr>
                        <a:t>Occasionally demonstrates resilience.</a:t>
                      </a:r>
                    </a:p>
                    <a:p>
                      <a:endParaRPr lang="en-GB" sz="700" dirty="0">
                        <a:solidFill>
                          <a:schemeClr val="tx1"/>
                        </a:solidFill>
                      </a:endParaRPr>
                    </a:p>
                  </a:txBody>
                  <a:tcPr/>
                </a:tc>
                <a:tc>
                  <a:txBody>
                    <a:bodyPr/>
                    <a:lstStyle/>
                    <a:p>
                      <a:r>
                        <a:rPr lang="en-US" sz="700" b="1" i="1" dirty="0">
                          <a:solidFill>
                            <a:schemeClr val="tx1"/>
                          </a:solidFill>
                        </a:rPr>
                        <a:t>Pupils must be able to perform the following skills/actions with consistently good technique: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ball control in isolation and under pressure with accuracy and fluency in technique using both feet.</a:t>
                      </a:r>
                    </a:p>
                    <a:p>
                      <a:endParaRPr lang="en-US" sz="700" b="0" i="0" dirty="0">
                        <a:solidFill>
                          <a:schemeClr val="tx1"/>
                        </a:solidFill>
                      </a:endParaRPr>
                    </a:p>
                    <a:p>
                      <a:pPr marL="171450" indent="-171450">
                        <a:buFontTx/>
                        <a:buChar char="-"/>
                      </a:pPr>
                      <a:r>
                        <a:rPr lang="en-US" sz="700" b="0" i="0" dirty="0">
                          <a:solidFill>
                            <a:schemeClr val="tx1"/>
                          </a:solidFill>
                        </a:rPr>
                        <a:t>Demonstrates passing in isolation and under pressure with accuracy and consistency in technique with both hands.</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dribbling in isolation and under pressure with accuracy, precision and varying speed. This is performed using both hands.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shooting in isolation and under pressure with accuracy and power from static or from a dribble and with both hands.</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 more advanced skills (pivoting, cross over dribble, lay up, marking, use of weaker hand) with good technique and consistency.</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very good awareness of different formation and position on court and can explain when you might use these systems. Can sustain a given role in the game.</a:t>
                      </a:r>
                    </a:p>
                    <a:p>
                      <a:endParaRPr lang="en-US" sz="700" b="0" i="0" dirty="0">
                        <a:solidFill>
                          <a:schemeClr val="tx1"/>
                        </a:solidFill>
                      </a:endParaRPr>
                    </a:p>
                    <a:p>
                      <a:pPr marL="171450" indent="-171450">
                        <a:buFontTx/>
                        <a:buChar char="-"/>
                      </a:pPr>
                      <a:r>
                        <a:rPr lang="en-US" sz="700" b="0" i="0" dirty="0">
                          <a:solidFill>
                            <a:schemeClr val="tx1"/>
                          </a:solidFill>
                        </a:rPr>
                        <a:t>Has a very good knowledge of refereeing  without support from the teacher to enforce the rules confidently. Can keep score and use signals whilst also explaining decisions made.</a:t>
                      </a:r>
                    </a:p>
                    <a:p>
                      <a:endParaRPr lang="en-US" sz="700" b="0" i="0" dirty="0">
                        <a:solidFill>
                          <a:schemeClr val="tx1"/>
                        </a:solidFill>
                      </a:endParaRPr>
                    </a:p>
                    <a:p>
                      <a:pPr marL="171450" indent="-171450">
                        <a:buFontTx/>
                        <a:buChar char="-"/>
                      </a:pPr>
                      <a:r>
                        <a:rPr lang="en-US" sz="700" b="0" i="0" dirty="0">
                          <a:solidFill>
                            <a:schemeClr val="tx1"/>
                          </a:solidFill>
                        </a:rPr>
                        <a:t>Demonstrates very good awareness of basketball rules (e.g. fouls, ball out of play, timing regulations) and decision making is mostly accurate.</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explain some components of fitness in relation to basketball.</a:t>
                      </a:r>
                    </a:p>
                    <a:p>
                      <a:endParaRPr lang="en-US" sz="700" b="0" i="0" dirty="0">
                        <a:solidFill>
                          <a:schemeClr val="tx1"/>
                        </a:solidFill>
                      </a:endParaRPr>
                    </a:p>
                    <a:p>
                      <a:pPr marL="171450" indent="-171450">
                        <a:buFontTx/>
                        <a:buChar char="-"/>
                      </a:pPr>
                      <a:r>
                        <a:rPr lang="en-US" sz="700" b="0" i="0" dirty="0">
                          <a:solidFill>
                            <a:schemeClr val="tx1"/>
                          </a:solidFill>
                        </a:rPr>
                        <a:t>Fitness is very good for Basketball and is able to sustain it for the duration of the activity (i.e. coordination, agility, speed, power and balance).</a:t>
                      </a:r>
                    </a:p>
                    <a:p>
                      <a:endParaRPr lang="en-US" sz="700" b="0" i="0" dirty="0">
                        <a:solidFill>
                          <a:schemeClr val="tx1"/>
                        </a:solidFill>
                      </a:endParaRPr>
                    </a:p>
                    <a:p>
                      <a:pPr marL="171450" indent="-171450">
                        <a:buFontTx/>
                        <a:buChar char="-"/>
                      </a:pPr>
                      <a:r>
                        <a:rPr lang="en-GB" sz="700" b="0" i="0" dirty="0">
                          <a:solidFill>
                            <a:schemeClr val="tx1"/>
                          </a:solidFill>
                        </a:rPr>
                        <a:t>Communication is effective in games.</a:t>
                      </a:r>
                    </a:p>
                    <a:p>
                      <a:endParaRPr lang="en-GB" sz="700" b="0" i="0" dirty="0">
                        <a:solidFill>
                          <a:schemeClr val="tx1"/>
                        </a:solidFill>
                      </a:endParaRPr>
                    </a:p>
                    <a:p>
                      <a:pPr marL="171450" indent="-171450">
                        <a:buFontTx/>
                        <a:buChar char="-"/>
                      </a:pPr>
                      <a:r>
                        <a:rPr lang="en-GB" sz="700" b="0" i="0" dirty="0">
                          <a:solidFill>
                            <a:schemeClr val="tx1"/>
                          </a:solidFill>
                        </a:rPr>
                        <a:t>Regularly demonstrates resilience.</a:t>
                      </a:r>
                    </a:p>
                    <a:p>
                      <a:endParaRPr lang="en-US" sz="7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should be able to recall and demonstrate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Confidently demonstrates ball control in isolation and under pressure with accuracy and fluency in technique using both hands.</a:t>
                      </a:r>
                    </a:p>
                    <a:p>
                      <a:endParaRPr lang="en-US" sz="700" b="0" i="0" dirty="0">
                        <a:solidFill>
                          <a:schemeClr val="tx1"/>
                        </a:solidFill>
                      </a:endParaRPr>
                    </a:p>
                    <a:p>
                      <a:pPr marL="171450" indent="-171450">
                        <a:buFontTx/>
                        <a:buChar char="-"/>
                      </a:pPr>
                      <a:r>
                        <a:rPr lang="en-US" sz="700" b="0" i="0" dirty="0">
                          <a:solidFill>
                            <a:schemeClr val="tx1"/>
                          </a:solidFill>
                        </a:rPr>
                        <a:t>Confidently demonstrates passing in isolation and under pressure with accuracy and consistency in technique with both hands and in close and longer range with disguise.</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Confidently demonstrates dribbling in isolation and under pressure with accuracy, precision and varying speed. This is performed using both hands and using disguise within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Confidently demonstrates shooting in isolation and under pressure with accuracy and consistency from static or from the dribble and with both hands. Can aim shots from varying angles and distances with precision.</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Confidently demonstrate more advanced skills (pivoting, cross over dribble, lay up, marking, use of weaker hand) with excellent technique, precision and consistency.</a:t>
                      </a:r>
                    </a:p>
                    <a:p>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Demonstrates excellent awareness of different formation and position and can explain when you might use these systems. Can sustain a given role in the game and lead others.</a:t>
                      </a:r>
                    </a:p>
                    <a:p>
                      <a:endParaRPr lang="en-US" sz="700" b="0" i="0" dirty="0">
                        <a:solidFill>
                          <a:schemeClr val="tx1"/>
                        </a:solidFill>
                      </a:endParaRPr>
                    </a:p>
                    <a:p>
                      <a:pPr marL="171450" indent="-171450">
                        <a:buFontTx/>
                        <a:buChar char="-"/>
                      </a:pPr>
                      <a:r>
                        <a:rPr lang="en-US" sz="700" b="0" i="0" dirty="0">
                          <a:solidFill>
                            <a:schemeClr val="tx1"/>
                          </a:solidFill>
                        </a:rPr>
                        <a:t>Has excellent knowledge of refereeing  without support from the teacher to enforce the rules confidently. Can keep score and use signals whilst also explaining decisions made with confidence.</a:t>
                      </a:r>
                    </a:p>
                    <a:p>
                      <a:endParaRPr lang="en-US" sz="700" b="0" i="0" dirty="0">
                        <a:solidFill>
                          <a:schemeClr val="tx1"/>
                        </a:solidFill>
                      </a:endParaRPr>
                    </a:p>
                    <a:p>
                      <a:pPr marL="171450" indent="-171450">
                        <a:buFontTx/>
                        <a:buChar char="-"/>
                      </a:pPr>
                      <a:r>
                        <a:rPr lang="en-US" sz="700" b="0" i="0" dirty="0">
                          <a:solidFill>
                            <a:schemeClr val="tx1"/>
                          </a:solidFill>
                        </a:rPr>
                        <a:t>Demonstrates excellent awareness of basketball rules and decision making is almost always accurate.</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Can explain all components of fitness in relation to basketball.</a:t>
                      </a:r>
                    </a:p>
                    <a:p>
                      <a:endParaRPr lang="en-US" sz="700" b="0" i="0" dirty="0">
                        <a:solidFill>
                          <a:schemeClr val="tx1"/>
                        </a:solidFill>
                      </a:endParaRPr>
                    </a:p>
                    <a:p>
                      <a:pPr marL="171450" indent="-171450">
                        <a:buFontTx/>
                        <a:buChar char="-"/>
                      </a:pPr>
                      <a:r>
                        <a:rPr lang="en-US" sz="700" b="0" i="0" dirty="0">
                          <a:solidFill>
                            <a:schemeClr val="tx1"/>
                          </a:solidFill>
                        </a:rPr>
                        <a:t>Fitness is excellent for Basketball and is able to sustain it for the duration of the activity at high levels of intensity.</a:t>
                      </a:r>
                    </a:p>
                    <a:p>
                      <a:endParaRPr lang="en-US" sz="700" b="0" i="0" dirty="0">
                        <a:solidFill>
                          <a:schemeClr val="tx1"/>
                        </a:solidFill>
                      </a:endParaRPr>
                    </a:p>
                    <a:p>
                      <a:pPr marL="171450" indent="-171450">
                        <a:buFontTx/>
                        <a:buChar char="-"/>
                      </a:pPr>
                      <a:r>
                        <a:rPr lang="en-GB" sz="700" b="0" i="0" dirty="0">
                          <a:solidFill>
                            <a:schemeClr val="tx1"/>
                          </a:solidFill>
                        </a:rPr>
                        <a:t>Communication is effective and dominant in games.</a:t>
                      </a:r>
                    </a:p>
                    <a:p>
                      <a:endParaRPr lang="en-GB" sz="700" b="0" i="0" dirty="0">
                        <a:solidFill>
                          <a:schemeClr val="tx1"/>
                        </a:solidFill>
                      </a:endParaRPr>
                    </a:p>
                    <a:p>
                      <a:pPr marL="171450" indent="-171450">
                        <a:buFontTx/>
                        <a:buChar char="-"/>
                      </a:pPr>
                      <a:r>
                        <a:rPr lang="en-GB" sz="700" b="0" i="0" dirty="0">
                          <a:solidFill>
                            <a:schemeClr val="tx1"/>
                          </a:solidFill>
                        </a:rPr>
                        <a:t>Always  demonstrates resilience.</a:t>
                      </a:r>
                    </a:p>
                    <a:p>
                      <a:endParaRPr lang="en-US" sz="700" b="0" i="0"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628</TotalTime>
  <Words>2243</Words>
  <Application>Microsoft Office PowerPoint</Application>
  <PresentationFormat>Widescreen</PresentationFormat>
  <Paragraphs>217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80</cp:revision>
  <cp:lastPrinted>2020-02-24T12:28:29Z</cp:lastPrinted>
  <dcterms:created xsi:type="dcterms:W3CDTF">2019-12-19T05:38:14Z</dcterms:created>
  <dcterms:modified xsi:type="dcterms:W3CDTF">2022-07-14T14:18:33Z</dcterms:modified>
</cp:coreProperties>
</file>