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06EC04C-8A76-43EB-B153-17FE1176AFDF}" type="datetimeFigureOut">
              <a:rPr lang="en-GB" smtClean="0"/>
              <a:t>14/07/2022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08DED2A-6706-44A0-BC2E-A4E2B6268AEE}" type="slidenum">
              <a:rPr lang="en-GB" smtClean="0"/>
              <a:t>‹#›</a:t>
            </a:fld>
            <a:endParaRPr lang="en-GB"/>
          </a:p>
        </p:txBody>
      </p:sp>
    </p:spTree>
    <p:extLst>
      <p:ext uri="{BB962C8B-B14F-4D97-AF65-F5344CB8AC3E}">
        <p14:creationId xmlns:p14="http://schemas.microsoft.com/office/powerpoint/2010/main" val="3875376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14/07/2022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5021" y="0"/>
            <a:ext cx="7935891" cy="502702"/>
          </a:xfrm>
          <a:prstGeom prst="rect">
            <a:avLst/>
          </a:prstGeom>
          <a:noFill/>
        </p:spPr>
        <p:txBody>
          <a:bodyPr wrap="none" lIns="132080" tIns="66040" rIns="132080" bIns="66040">
            <a:spAutoFit/>
          </a:bodyPr>
          <a:lstStyle/>
          <a:p>
            <a:pPr algn="ctr"/>
            <a:r>
              <a:rPr lang="en-US" sz="2400" b="1" u="sng">
                <a:ln w="0"/>
                <a:solidFill>
                  <a:srgbClr val="002060"/>
                </a:solidFill>
                <a:effectLst>
                  <a:outerShdw blurRad="38100" dist="25400" dir="5400000" algn="ctr" rotWithShape="0">
                    <a:srgbClr val="6E747A">
                      <a:alpha val="43000"/>
                    </a:srgbClr>
                  </a:outerShdw>
                </a:effectLst>
              </a:rPr>
              <a:t>Y8 Basketball </a:t>
            </a:r>
            <a:r>
              <a:rPr lang="en-US" sz="2400" b="1" u="sng" dirty="0">
                <a:ln w="0"/>
                <a:solidFill>
                  <a:srgbClr val="002060"/>
                </a:solidFill>
                <a:effectLst>
                  <a:outerShdw blurRad="38100" dist="25400" dir="5400000" algn="ctr" rotWithShape="0">
                    <a:srgbClr val="6E747A">
                      <a:alpha val="43000"/>
                    </a:srgbClr>
                  </a:outerShdw>
                </a:effectLst>
              </a:rPr>
              <a:t>(Tactics and Strategies):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986660645"/>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4526367">
                  <a:extLst>
                    <a:ext uri="{9D8B030D-6E8A-4147-A177-3AD203B41FA5}">
                      <a16:colId xmlns:a16="http://schemas.microsoft.com/office/drawing/2014/main" val="3001272792"/>
                    </a:ext>
                  </a:extLst>
                </a:gridCol>
                <a:gridCol w="2140161">
                  <a:extLst>
                    <a:ext uri="{9D8B030D-6E8A-4147-A177-3AD203B41FA5}">
                      <a16:colId xmlns:a16="http://schemas.microsoft.com/office/drawing/2014/main" val="1320432718"/>
                    </a:ext>
                  </a:extLst>
                </a:gridCol>
                <a:gridCol w="3229366">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050" b="1" u="sng" baseline="0" dirty="0">
                          <a:solidFill>
                            <a:srgbClr val="002060"/>
                          </a:solidFill>
                        </a:rPr>
                        <a:t>CORE KNOWLEDGE (Me in PE)</a:t>
                      </a:r>
                    </a:p>
                    <a:p>
                      <a:pPr marL="0" indent="0" algn="l">
                        <a:buFont typeface="Arial" panose="020B0604020202020204" pitchFamily="34" charset="0"/>
                        <a:buNone/>
                      </a:pPr>
                      <a:endParaRPr lang="en-GB" sz="7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00FF00"/>
                          </a:highlight>
                        </a:rPr>
                        <a:t>Physical Me’</a:t>
                      </a:r>
                      <a:endParaRPr lang="en-GB" sz="700" b="1" u="sng" baseline="0" dirty="0">
                        <a:solidFill>
                          <a:srgbClr val="002060"/>
                        </a:solidFill>
                      </a:endParaRPr>
                    </a:p>
                    <a:p>
                      <a:pPr marL="171450" indent="-171450" algn="l">
                        <a:buFontTx/>
                        <a:buChar char="-"/>
                      </a:pPr>
                      <a:r>
                        <a:rPr lang="en-US" sz="700" b="1" u="sng" baseline="0" dirty="0">
                          <a:solidFill>
                            <a:srgbClr val="002060"/>
                          </a:solidFill>
                        </a:rPr>
                        <a:t>TACTIC: </a:t>
                      </a:r>
                      <a:r>
                        <a:rPr lang="en-GB" sz="700" b="1" i="1" u="none" baseline="0" dirty="0">
                          <a:solidFill>
                            <a:srgbClr val="002060"/>
                          </a:solidFill>
                        </a:rPr>
                        <a:t>Disguise</a:t>
                      </a:r>
                      <a:r>
                        <a:rPr lang="en-GB" sz="700" b="0" i="1" u="none" baseline="0" dirty="0">
                          <a:solidFill>
                            <a:srgbClr val="002060"/>
                          </a:solidFill>
                        </a:rPr>
                        <a:t> </a:t>
                      </a:r>
                      <a:r>
                        <a:rPr lang="en-GB" sz="700" b="0" i="0" u="none" baseline="0" dirty="0">
                          <a:solidFill>
                            <a:srgbClr val="002060"/>
                          </a:solidFill>
                        </a:rPr>
                        <a:t>– fake a movement and then perform something different (i.e.. Pretend to pass left, but then pass right).</a:t>
                      </a:r>
                      <a:endParaRPr lang="en-GB" sz="700" b="0" i="1" u="none" baseline="0" dirty="0">
                        <a:solidFill>
                          <a:srgbClr val="002060"/>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1" u="sng" baseline="0" dirty="0">
                          <a:solidFill>
                            <a:srgbClr val="002060"/>
                          </a:solidFill>
                        </a:rPr>
                        <a:t>TACTIC: </a:t>
                      </a:r>
                      <a:r>
                        <a:rPr lang="en-GB" sz="700" b="1" i="1" u="none" baseline="0" dirty="0">
                          <a:solidFill>
                            <a:srgbClr val="002060"/>
                          </a:solidFill>
                        </a:rPr>
                        <a:t>Placement </a:t>
                      </a:r>
                      <a:r>
                        <a:rPr lang="en-GB" sz="700" b="0" i="0" u="none" baseline="0" dirty="0">
                          <a:solidFill>
                            <a:srgbClr val="002060"/>
                          </a:solidFill>
                        </a:rPr>
                        <a:t>– plan where you want the ball to go (encourage corners when shooting).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1" u="sng" baseline="0" dirty="0">
                          <a:solidFill>
                            <a:srgbClr val="002060"/>
                          </a:solidFill>
                        </a:rPr>
                        <a:t>TACTIC: </a:t>
                      </a:r>
                      <a:r>
                        <a:rPr lang="en-US" sz="700" b="1" i="1" u="none" baseline="0" dirty="0">
                          <a:solidFill>
                            <a:srgbClr val="002060"/>
                          </a:solidFill>
                        </a:rPr>
                        <a:t>P</a:t>
                      </a:r>
                      <a:r>
                        <a:rPr lang="en-GB" sz="700" b="1" i="1" u="none" baseline="0" dirty="0">
                          <a:solidFill>
                            <a:srgbClr val="002060"/>
                          </a:solidFill>
                        </a:rPr>
                        <a:t>assing &amp; Disguise </a:t>
                      </a:r>
                      <a:r>
                        <a:rPr lang="en-GB" sz="700" b="0" i="0" u="none" baseline="0" dirty="0">
                          <a:solidFill>
                            <a:srgbClr val="002060"/>
                          </a:solidFill>
                        </a:rPr>
                        <a:t>– Using the chest and bounce passes in isolation and under pressure in a drill or game to invade the opponents end of the court.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1" u="sng" baseline="0" dirty="0">
                          <a:solidFill>
                            <a:srgbClr val="002060"/>
                          </a:solidFill>
                        </a:rPr>
                        <a:t>TACTIC: </a:t>
                      </a:r>
                      <a:r>
                        <a:rPr lang="en-US" sz="700" b="1" i="1" u="none" baseline="0" dirty="0">
                          <a:solidFill>
                            <a:srgbClr val="002060"/>
                          </a:solidFill>
                        </a:rPr>
                        <a:t>D</a:t>
                      </a:r>
                      <a:r>
                        <a:rPr lang="en-GB" sz="700" b="1" i="1" u="none" baseline="0" dirty="0">
                          <a:solidFill>
                            <a:srgbClr val="002060"/>
                          </a:solidFill>
                        </a:rPr>
                        <a:t>ribbling &amp; footwork </a:t>
                      </a:r>
                      <a:r>
                        <a:rPr lang="en-GB" sz="700" b="0" i="0" u="none" baseline="0" dirty="0">
                          <a:solidFill>
                            <a:srgbClr val="002060"/>
                          </a:solidFill>
                        </a:rPr>
                        <a:t>– Using both hands to dribble over a sustained period and under pressure from a defender. Change of hands to keep the ball away from the defender.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1" u="sng" baseline="0" dirty="0">
                          <a:solidFill>
                            <a:srgbClr val="002060"/>
                          </a:solidFill>
                        </a:rPr>
                        <a:t>TACTIC: </a:t>
                      </a:r>
                      <a:r>
                        <a:rPr lang="en-US" sz="700" b="1" i="1" u="none" baseline="0" dirty="0">
                          <a:solidFill>
                            <a:srgbClr val="002060"/>
                          </a:solidFill>
                        </a:rPr>
                        <a:t>S</a:t>
                      </a:r>
                      <a:r>
                        <a:rPr lang="en-GB" sz="700" b="1" i="1" u="none" baseline="0" dirty="0">
                          <a:solidFill>
                            <a:srgbClr val="002060"/>
                          </a:solidFill>
                        </a:rPr>
                        <a:t>hooting &amp; placement </a:t>
                      </a:r>
                      <a:r>
                        <a:rPr lang="en-GB" sz="700" b="0" i="0" u="none" baseline="0" dirty="0">
                          <a:solidFill>
                            <a:srgbClr val="002060"/>
                          </a:solidFill>
                        </a:rPr>
                        <a:t>– Using the correct technique and achieving good hand-eye coordination. Shooting from the position most likely to score.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5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chemeClr val="bg1"/>
                          </a:solidFill>
                          <a:highlight>
                            <a:srgbClr val="FF0000"/>
                          </a:highlight>
                        </a:rPr>
                        <a:t>‘Thinking Me’</a:t>
                      </a:r>
                      <a:endParaRPr lang="en-GB" sz="700" b="0" i="1" u="none" baseline="0" dirty="0">
                        <a:solidFill>
                          <a:schemeClr val="bg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700" b="1" i="0" u="none" baseline="0" dirty="0">
                          <a:solidFill>
                            <a:srgbClr val="002060"/>
                          </a:solidFill>
                        </a:rPr>
                        <a:t>Tactics &amp; Strategies: </a:t>
                      </a:r>
                      <a:r>
                        <a:rPr lang="en-GB" sz="700" b="0" i="0" u="none" baseline="0" dirty="0">
                          <a:solidFill>
                            <a:srgbClr val="002060"/>
                          </a:solidFill>
                        </a:rPr>
                        <a:t>Pupils being able to set themselves up for scoring opportunity or defend an attack i.e. positioning of players in your team (consider basketball positions; point guard, left/right guard, centre, small forward)  or planning how to beat the opposition (e.g. fast break, defensive lines, play through centre/wide.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700" b="1" i="0" u="none" baseline="0" dirty="0">
                          <a:solidFill>
                            <a:srgbClr val="002060"/>
                          </a:solidFill>
                        </a:rPr>
                        <a:t>ABC: </a:t>
                      </a:r>
                      <a:r>
                        <a:rPr lang="en-GB" sz="700" b="0" i="0" u="none" baseline="0" dirty="0">
                          <a:solidFill>
                            <a:srgbClr val="002060"/>
                          </a:solidFill>
                        </a:rPr>
                        <a:t>Pupils are asked relevant questions about their lesson focus by the teacher (teaching points/tactics) and other pupils are asked to A, B or C their responses.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GB" sz="700" b="1" i="0" u="none" baseline="0" dirty="0">
                          <a:solidFill>
                            <a:srgbClr val="002060"/>
                          </a:solidFill>
                        </a:rPr>
                        <a:t>Word-rich Focus – Principles of Training: </a:t>
                      </a:r>
                      <a:r>
                        <a:rPr lang="en-GB" sz="700" b="0" i="0" u="none" baseline="0" dirty="0">
                          <a:solidFill>
                            <a:srgbClr val="002060"/>
                          </a:solidFill>
                        </a:rPr>
                        <a:t>The elements that should be considered and addressed when preparing a training programme. These are specificity, progression, overload, reversibility, time and individual needs.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700" b="0" i="0" u="none" baseline="0" dirty="0">
                        <a:solidFill>
                          <a:srgbClr val="002060"/>
                        </a:solidFill>
                      </a:endParaRPr>
                    </a:p>
                    <a:p>
                      <a:pPr marL="0" indent="0" algn="l">
                        <a:buFont typeface="Arial" panose="020B0604020202020204" pitchFamily="34" charset="0"/>
                        <a:buNone/>
                      </a:pPr>
                      <a:r>
                        <a:rPr lang="en-GB" sz="700" b="1" u="sng" baseline="0" dirty="0">
                          <a:solidFill>
                            <a:srgbClr val="002060"/>
                          </a:solidFill>
                        </a:rPr>
                        <a:t>Basketball rules</a:t>
                      </a:r>
                    </a:p>
                    <a:p>
                      <a:pPr marL="0" indent="0" algn="l">
                        <a:buFont typeface="Arial" panose="020B0604020202020204" pitchFamily="34" charset="0"/>
                        <a:buNone/>
                      </a:pPr>
                      <a:r>
                        <a:rPr lang="en-GB" sz="700" b="0" u="none" baseline="0" dirty="0">
                          <a:solidFill>
                            <a:srgbClr val="002060"/>
                          </a:solidFill>
                        </a:rPr>
                        <a:t>Footwork (2 steps allowed with the ball), dribble with single hand only, once you stop with the ball you must pass or shoot (no further dribble allowed), no contact with opposition allowed.</a:t>
                      </a:r>
                    </a:p>
                    <a:p>
                      <a:pPr marL="0" indent="0" algn="l">
                        <a:buFont typeface="Arial" panose="020B0604020202020204" pitchFamily="34" charset="0"/>
                        <a:buNone/>
                      </a:pPr>
                      <a:endParaRPr lang="en-GB" sz="5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u="sng" baseline="0" dirty="0">
                          <a:solidFill>
                            <a:srgbClr val="002060"/>
                          </a:solidFill>
                          <a:highlight>
                            <a:srgbClr val="FFFF00"/>
                          </a:highlight>
                        </a:rPr>
                        <a:t>‘</a:t>
                      </a:r>
                      <a:r>
                        <a:rPr lang="en-GB" sz="700" b="1" u="sng" baseline="0" dirty="0">
                          <a:solidFill>
                            <a:srgbClr val="002060"/>
                          </a:solidFill>
                          <a:highlight>
                            <a:srgbClr val="FFFF00"/>
                          </a:highlight>
                        </a:rPr>
                        <a:t>Healthy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u="none" baseline="0" dirty="0">
                          <a:solidFill>
                            <a:srgbClr val="002060"/>
                          </a:solidFill>
                        </a:rPr>
                        <a:t>Pupils should demonstrate the appropriate levels of fitness for handball as well as mental resilience to persist with the development of weaknesses. Pupils should recognize the wider health benefits of participation in handball (Nutrition, positive body image, stress relief, preventing loneliness, new friendship, positive mindset).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5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rgbClr val="002060"/>
                          </a:solidFill>
                          <a:highlight>
                            <a:srgbClr val="00FFFF"/>
                          </a:highlight>
                        </a:rPr>
                        <a:t>Social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u="none" baseline="0" dirty="0">
                          <a:solidFill>
                            <a:srgbClr val="002060"/>
                          </a:solidFill>
                        </a:rPr>
                        <a:t>This takes into account the behavior/attitude of pupils as well as their ability to support each other and work together as a team. Also when explaining tactics to each other in order to outwit an opponent and set themselves up for a particular shot.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5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0" u="sng" baseline="0" dirty="0">
                          <a:solidFill>
                            <a:schemeClr val="bg1"/>
                          </a:solidFill>
                          <a:highlight>
                            <a:srgbClr val="FF00FF"/>
                          </a:highlight>
                        </a:rPr>
                        <a:t>Resilient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rgbClr val="002060"/>
                          </a:solidFill>
                          <a:latin typeface="Blue Ridge Heavy SF" pitchFamily="34" charset="0"/>
                        </a:rPr>
                        <a:t>Doesn’t give up when skills are challenging and regroups and evaluates well when tactics are not working successfully.</a:t>
                      </a:r>
                      <a:endParaRPr lang="en-US" sz="7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Lead others in warm up routines for handball (pulse raising activity such as jogging, stretching muscles: hamstrings, quadriceps, gastrocnemius, triceps, biceps, deltoid, trapezius)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Demonstration and application of the following skills;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Passing and disguise</a:t>
                      </a:r>
                    </a:p>
                    <a:p>
                      <a:pPr marL="0" indent="0" algn="l">
                        <a:buFont typeface="Arial" panose="020B0604020202020204" pitchFamily="34" charset="0"/>
                        <a:buNone/>
                      </a:pPr>
                      <a:r>
                        <a:rPr lang="en-GB" sz="800" b="0" u="none" baseline="0" dirty="0">
                          <a:solidFill>
                            <a:srgbClr val="002060"/>
                          </a:solidFill>
                        </a:rPr>
                        <a:t>Dribbling and footwork</a:t>
                      </a:r>
                    </a:p>
                    <a:p>
                      <a:pPr marL="0" indent="0" algn="l">
                        <a:buFont typeface="Arial" panose="020B0604020202020204" pitchFamily="34" charset="0"/>
                        <a:buNone/>
                      </a:pPr>
                      <a:r>
                        <a:rPr lang="en-GB" sz="800" b="0" u="none" baseline="0" dirty="0">
                          <a:solidFill>
                            <a:srgbClr val="002060"/>
                          </a:solidFill>
                        </a:rPr>
                        <a:t>Shooting and placement</a:t>
                      </a:r>
                    </a:p>
                    <a:p>
                      <a:pPr marL="0" indent="0" algn="l">
                        <a:buFont typeface="Arial" panose="020B0604020202020204" pitchFamily="34" charset="0"/>
                        <a:buNone/>
                      </a:pPr>
                      <a:r>
                        <a:rPr lang="en-GB" sz="800" b="0" u="none" baseline="0" dirty="0">
                          <a:solidFill>
                            <a:srgbClr val="002060"/>
                          </a:solidFill>
                        </a:rPr>
                        <a:t>Tactical play and formations</a:t>
                      </a:r>
                    </a:p>
                    <a:p>
                      <a:pPr marL="0" indent="0" algn="l">
                        <a:buFont typeface="Arial" panose="020B0604020202020204" pitchFamily="34" charset="0"/>
                        <a:buNone/>
                      </a:pPr>
                      <a:r>
                        <a:rPr lang="en-GB" sz="800" b="0" u="none" baseline="0" dirty="0">
                          <a:solidFill>
                            <a:srgbClr val="002060"/>
                          </a:solidFill>
                        </a:rPr>
                        <a:t>Officiating</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own performance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tactics and strategies orally</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1100" b="1" u="sng" baseline="0" dirty="0">
                          <a:solidFill>
                            <a:srgbClr val="002060"/>
                          </a:solidFill>
                        </a:rPr>
                        <a:t>H</a:t>
                      </a:r>
                      <a:r>
                        <a:rPr lang="en-GB" sz="1100" b="1" u="sng" baseline="0" dirty="0">
                          <a:solidFill>
                            <a:srgbClr val="002060"/>
                          </a:solidFill>
                        </a:rPr>
                        <a:t>ealth &amp; Fitness</a:t>
                      </a:r>
                    </a:p>
                    <a:p>
                      <a:pPr marL="0" indent="0" algn="l">
                        <a:buFont typeface="Arial" panose="020B0604020202020204" pitchFamily="34" charset="0"/>
                        <a:buNone/>
                      </a:pPr>
                      <a:r>
                        <a:rPr lang="en-GB" sz="800" b="0" u="none" baseline="0" dirty="0">
                          <a:solidFill>
                            <a:srgbClr val="002060"/>
                          </a:solidFill>
                        </a:rPr>
                        <a:t>Know why we cool down – to return body to normal state, remove lactic acid, return breathing/heart rate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basketball (Balance, Speed, Reaction time)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800" b="0" u="none" dirty="0">
                          <a:solidFill>
                            <a:srgbClr val="002060"/>
                          </a:solidFill>
                        </a:rPr>
                        <a:t>Leadership of others (captain, coach, manager)</a:t>
                      </a:r>
                    </a:p>
                    <a:p>
                      <a:pPr marL="0" indent="0" algn="l">
                        <a:buFont typeface="Arial" panose="020B0604020202020204" pitchFamily="34" charset="0"/>
                        <a:buNone/>
                      </a:pPr>
                      <a:r>
                        <a:rPr lang="en-GB" sz="800" b="0" u="none" dirty="0">
                          <a:solidFill>
                            <a:srgbClr val="002060"/>
                          </a:solidFill>
                        </a:rPr>
                        <a:t>Extra curricular involvement (school or community)</a:t>
                      </a:r>
                    </a:p>
                    <a:p>
                      <a:pPr marL="0" indent="0" algn="l">
                        <a:buFont typeface="Arial" panose="020B0604020202020204" pitchFamily="34" charset="0"/>
                        <a:buNone/>
                      </a:pPr>
                      <a:r>
                        <a:rPr lang="en-GB" sz="800" b="0" u="none" dirty="0">
                          <a:solidFill>
                            <a:srgbClr val="002060"/>
                          </a:solidFill>
                        </a:rPr>
                        <a:t>Compare skills/techniques</a:t>
                      </a:r>
                      <a:r>
                        <a:rPr lang="en-GB" sz="800" b="0" u="none" baseline="0" dirty="0">
                          <a:solidFill>
                            <a:srgbClr val="002060"/>
                          </a:solidFill>
                        </a:rPr>
                        <a:t> of others (e.g. peers or elite performers)</a:t>
                      </a:r>
                      <a:endParaRPr lang="en-GB" sz="800" b="0" u="none" dirty="0">
                        <a:solidFill>
                          <a:srgbClr val="002060"/>
                        </a:solidFill>
                      </a:endParaRPr>
                    </a:p>
                    <a:p>
                      <a:pPr marL="0" indent="0" algn="l">
                        <a:buFont typeface="Arial" panose="020B0604020202020204" pitchFamily="34" charset="0"/>
                        <a:buNone/>
                      </a:pPr>
                      <a:r>
                        <a:rPr lang="en-GB" sz="800" b="0" u="none" dirty="0">
                          <a:solidFill>
                            <a:srgbClr val="002060"/>
                          </a:solidFill>
                        </a:rPr>
                        <a:t>How basketball affects health and fitness (e.g.</a:t>
                      </a:r>
                      <a:r>
                        <a:rPr lang="en-GB" sz="800" b="0" u="none" baseline="0" dirty="0">
                          <a:solidFill>
                            <a:srgbClr val="002060"/>
                          </a:solidFill>
                        </a:rPr>
                        <a:t> weight management, improvement of fitness components)</a:t>
                      </a:r>
                      <a:endParaRPr lang="en-GB" sz="800" b="0" u="none" dirty="0">
                        <a:solidFill>
                          <a:srgbClr val="002060"/>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100" b="1" u="sng" dirty="0">
                          <a:solidFill>
                            <a:srgbClr val="002060"/>
                          </a:solidFill>
                        </a:rPr>
                        <a:t>Literacy in PE</a:t>
                      </a:r>
                    </a:p>
                    <a:p>
                      <a:pPr algn="ctr"/>
                      <a:endParaRPr lang="en-GB" sz="800" b="1" u="sng"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endParaRPr lang="en-GB" sz="800" b="0" u="none" dirty="0">
                        <a:solidFill>
                          <a:srgbClr val="002060"/>
                        </a:solidFill>
                      </a:endParaRP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1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Evaluate and analyse performance making suggested improvements (Y9)</a:t>
                      </a: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969770"/>
          </a:xfrm>
          <a:prstGeom prst="rect">
            <a:avLst/>
          </a:prstGeom>
          <a:noFill/>
        </p:spPr>
        <p:txBody>
          <a:bodyPr wrap="square" rtlCol="0">
            <a:spAutoFit/>
          </a:bodyPr>
          <a:lstStyle/>
          <a:p>
            <a:r>
              <a:rPr lang="en-GB" sz="1400" b="1" u="sng" dirty="0"/>
              <a:t>The bigger picture:</a:t>
            </a:r>
          </a:p>
          <a:p>
            <a:endParaRPr lang="en-GB" sz="1400" b="1" u="sng" dirty="0"/>
          </a:p>
          <a:p>
            <a:r>
              <a:rPr lang="en-GB" sz="1100" b="1" i="1" dirty="0"/>
              <a:t>Personal development opportunities </a:t>
            </a:r>
            <a:r>
              <a:rPr lang="en-GB" sz="1100" i="1" dirty="0"/>
              <a:t>– Social skills including team work, organisation and planning.</a:t>
            </a:r>
          </a:p>
          <a:p>
            <a:endParaRPr lang="en-GB" sz="1100" i="1" dirty="0"/>
          </a:p>
          <a:p>
            <a:r>
              <a:rPr lang="en-GB" sz="1100" b="1" i="1" dirty="0"/>
              <a:t>Career links </a:t>
            </a:r>
            <a:r>
              <a:rPr lang="en-GB" sz="1100" i="1" dirty="0"/>
              <a:t>– PE teacher, physiotherapist, sports journalist, outdoor education instructor, coach, professional athlete, personal trainer.</a:t>
            </a:r>
          </a:p>
          <a:p>
            <a:endParaRPr lang="en-GB" sz="1200" i="1" dirty="0"/>
          </a:p>
          <a:p>
            <a:r>
              <a:rPr lang="en-GB" sz="1200" b="1" i="1" dirty="0"/>
              <a:t>RSE </a:t>
            </a:r>
            <a:r>
              <a:rPr lang="en-GB" sz="1200" i="1" dirty="0"/>
              <a:t>– 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602500"/>
            <a:ext cx="7781295" cy="1785104"/>
          </a:xfrm>
          <a:prstGeom prst="rect">
            <a:avLst/>
          </a:prstGeom>
          <a:solidFill>
            <a:schemeClr val="accent5">
              <a:lumMod val="20000"/>
              <a:lumOff val="80000"/>
            </a:schemeClr>
          </a:solidFill>
          <a:ln w="3175">
            <a:noFill/>
          </a:ln>
        </p:spPr>
        <p:txBody>
          <a:bodyPr wrap="square" rtlCol="0">
            <a:spAutoFit/>
          </a:bodyPr>
          <a:lstStyle/>
          <a:p>
            <a:r>
              <a:rPr lang="en-GB" sz="1100" b="1" dirty="0"/>
              <a:t>Context and Introduction to Unit</a:t>
            </a:r>
          </a:p>
          <a:p>
            <a:r>
              <a:rPr lang="en-GB" sz="1100" dirty="0"/>
              <a:t>In this unit pupils will learn about tactics and strategies required to outwit opponents effectively in basketball. They will learn about more complex rules of game play and be able to apply and link them to competitive situations demonstrating greater knowledge and understanding of the game. Pupils will learn to use their skills showing disguise, placement and adaptability to varying situations and be able to plan tactics/strategies for success with others in their team. They will be able to link these from previous units and similar sports. Pupils will learn the various principles of training (SPOR) and be able to link these to basketball training.</a:t>
            </a:r>
          </a:p>
          <a:p>
            <a:endParaRPr lang="en-GB" sz="1100" b="1" i="1" dirty="0"/>
          </a:p>
          <a:p>
            <a:r>
              <a:rPr lang="en-GB" sz="1100" b="1" i="1" dirty="0"/>
              <a:t>Prior knowledge (Y7)</a:t>
            </a:r>
          </a:p>
          <a:p>
            <a:r>
              <a:rPr lang="en-GB" sz="1100" dirty="0"/>
              <a:t>In Y7 pupils will have learnt the basic skills for basketball such as passing, dribbling and shooting. They will have a basic understanding of game rules and have practiced them in competitive situations.</a:t>
            </a:r>
          </a:p>
        </p:txBody>
      </p:sp>
      <p:graphicFrame>
        <p:nvGraphicFramePr>
          <p:cNvPr id="8" name="Table 7">
            <a:extLst>
              <a:ext uri="{FF2B5EF4-FFF2-40B4-BE49-F238E27FC236}">
                <a16:creationId xmlns:a16="http://schemas.microsoft.com/office/drawing/2014/main" id="{F5C55B9E-345B-4899-810E-58A705FE1D9F}"/>
              </a:ext>
            </a:extLst>
          </p:cNvPr>
          <p:cNvGraphicFramePr>
            <a:graphicFrameLocks noGrp="1"/>
          </p:cNvGraphicFramePr>
          <p:nvPr>
            <p:extLst>
              <p:ext uri="{D42A27DB-BD31-4B8C-83A1-F6EECF244321}">
                <p14:modId xmlns:p14="http://schemas.microsoft.com/office/powerpoint/2010/main" val="156795450"/>
              </p:ext>
            </p:extLst>
          </p:nvPr>
        </p:nvGraphicFramePr>
        <p:xfrm>
          <a:off x="6894039" y="3837849"/>
          <a:ext cx="3019938" cy="1002150"/>
        </p:xfrm>
        <a:graphic>
          <a:graphicData uri="http://schemas.openxmlformats.org/drawingml/2006/table">
            <a:tbl>
              <a:tblPr firstRow="1" bandRow="1">
                <a:tableStyleId>{5C22544A-7EE6-4342-B048-85BDC9FD1C3A}</a:tableStyleId>
              </a:tblPr>
              <a:tblGrid>
                <a:gridCol w="3019938">
                  <a:extLst>
                    <a:ext uri="{9D8B030D-6E8A-4147-A177-3AD203B41FA5}">
                      <a16:colId xmlns:a16="http://schemas.microsoft.com/office/drawing/2014/main" val="3237250166"/>
                    </a:ext>
                  </a:extLst>
                </a:gridCol>
              </a:tblGrid>
              <a:tr h="301110">
                <a:tc>
                  <a:txBody>
                    <a:bodyPr/>
                    <a:lstStyle/>
                    <a:p>
                      <a:pPr algn="ctr"/>
                      <a:r>
                        <a:rPr lang="en-US" sz="1200" dirty="0"/>
                        <a:t>Components of Fitness</a:t>
                      </a:r>
                      <a:endParaRPr lang="en-GB" sz="1200" dirty="0"/>
                    </a:p>
                  </a:txBody>
                  <a:tcPr/>
                </a:tc>
                <a:extLst>
                  <a:ext uri="{0D108BD9-81ED-4DB2-BD59-A6C34878D82A}">
                    <a16:rowId xmlns:a16="http://schemas.microsoft.com/office/drawing/2014/main" val="2245092379"/>
                  </a:ext>
                </a:extLst>
              </a:tr>
              <a:tr h="479066">
                <a:tc>
                  <a:txBody>
                    <a:bodyPr/>
                    <a:lstStyle/>
                    <a:p>
                      <a:pPr marL="0" indent="0" algn="l">
                        <a:buFont typeface="Arial" panose="020B0604020202020204" pitchFamily="34" charset="0"/>
                        <a:buNone/>
                      </a:pPr>
                      <a:r>
                        <a:rPr lang="en-GB" sz="800" b="1" u="none" dirty="0">
                          <a:solidFill>
                            <a:srgbClr val="002060"/>
                          </a:solidFill>
                        </a:rPr>
                        <a:t>Balance</a:t>
                      </a:r>
                      <a:r>
                        <a:rPr lang="en-GB" sz="800" b="0" u="none" dirty="0">
                          <a:solidFill>
                            <a:srgbClr val="002060"/>
                          </a:solidFill>
                        </a:rPr>
                        <a:t> – keeping</a:t>
                      </a:r>
                      <a:r>
                        <a:rPr lang="en-GB" sz="800" b="0" u="none" baseline="0" dirty="0">
                          <a:solidFill>
                            <a:srgbClr val="002060"/>
                          </a:solidFill>
                        </a:rPr>
                        <a:t> the centre of mass of the body above the base of support</a:t>
                      </a:r>
                    </a:p>
                    <a:p>
                      <a:pPr marL="0" indent="0" algn="l">
                        <a:buFont typeface="Arial" panose="020B0604020202020204" pitchFamily="34" charset="0"/>
                        <a:buNone/>
                      </a:pPr>
                      <a:r>
                        <a:rPr lang="en-GB" sz="800" b="1" u="none" baseline="0" dirty="0">
                          <a:solidFill>
                            <a:srgbClr val="002060"/>
                          </a:solidFill>
                        </a:rPr>
                        <a:t>Speed</a:t>
                      </a:r>
                      <a:r>
                        <a:rPr lang="en-GB" sz="800" b="0" u="none" baseline="0" dirty="0">
                          <a:solidFill>
                            <a:srgbClr val="002060"/>
                          </a:solidFill>
                        </a:rPr>
                        <a:t> – the time taken to cover a set distance</a:t>
                      </a:r>
                    </a:p>
                    <a:p>
                      <a:pPr marL="0" indent="0" algn="l">
                        <a:buFont typeface="Arial" panose="020B0604020202020204" pitchFamily="34" charset="0"/>
                        <a:buNone/>
                      </a:pPr>
                      <a:r>
                        <a:rPr lang="en-GB" sz="800" b="1" u="none" baseline="0" dirty="0">
                          <a:solidFill>
                            <a:srgbClr val="002060"/>
                          </a:solidFill>
                        </a:rPr>
                        <a:t>Reaction time </a:t>
                      </a:r>
                      <a:r>
                        <a:rPr lang="en-GB" sz="800" b="0" u="none" baseline="0" dirty="0">
                          <a:solidFill>
                            <a:srgbClr val="002060"/>
                          </a:solidFill>
                        </a:rPr>
                        <a:t>– the time take to respond to given stimulus</a:t>
                      </a:r>
                    </a:p>
                    <a:p>
                      <a:r>
                        <a:rPr lang="en-US" sz="800" b="1" dirty="0">
                          <a:solidFill>
                            <a:srgbClr val="002060"/>
                          </a:solidFill>
                        </a:rPr>
                        <a:t>Power</a:t>
                      </a:r>
                      <a:r>
                        <a:rPr lang="en-US" sz="800" dirty="0">
                          <a:solidFill>
                            <a:srgbClr val="002060"/>
                          </a:solidFill>
                        </a:rPr>
                        <a:t> – Using strength and speed together quickly (Jumping)</a:t>
                      </a:r>
                      <a:endParaRPr lang="en-GB" sz="800" dirty="0">
                        <a:solidFill>
                          <a:srgbClr val="002060"/>
                        </a:solidFill>
                      </a:endParaRPr>
                    </a:p>
                  </a:txBody>
                  <a:tcPr/>
                </a:tc>
                <a:extLst>
                  <a:ext uri="{0D108BD9-81ED-4DB2-BD59-A6C34878D82A}">
                    <a16:rowId xmlns:a16="http://schemas.microsoft.com/office/drawing/2014/main" val="3590993334"/>
                  </a:ext>
                </a:extLst>
              </a:tr>
            </a:tbl>
          </a:graphicData>
        </a:graphic>
      </p:graphicFrame>
      <p:pic>
        <p:nvPicPr>
          <p:cNvPr id="9" name="Picture 8">
            <a:extLst>
              <a:ext uri="{FF2B5EF4-FFF2-40B4-BE49-F238E27FC236}">
                <a16:creationId xmlns:a16="http://schemas.microsoft.com/office/drawing/2014/main" id="{6D3246FC-0781-4FBB-84DE-15A70BB12E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4727" y="5492692"/>
            <a:ext cx="1723238" cy="1033943"/>
          </a:xfrm>
          <a:prstGeom prst="rect">
            <a:avLst/>
          </a:prstGeom>
        </p:spPr>
      </p:pic>
      <p:pic>
        <p:nvPicPr>
          <p:cNvPr id="10" name="Picture 9">
            <a:extLst>
              <a:ext uri="{FF2B5EF4-FFF2-40B4-BE49-F238E27FC236}">
                <a16:creationId xmlns:a16="http://schemas.microsoft.com/office/drawing/2014/main" id="{5D01C5B7-78A4-41D8-8F7B-C5B0746D9F20}"/>
              </a:ext>
            </a:extLst>
          </p:cNvPr>
          <p:cNvPicPr>
            <a:picLocks noChangeAspect="1"/>
          </p:cNvPicPr>
          <p:nvPr/>
        </p:nvPicPr>
        <p:blipFill>
          <a:blip r:embed="rId4"/>
          <a:stretch>
            <a:fillRect/>
          </a:stretch>
        </p:blipFill>
        <p:spPr>
          <a:xfrm>
            <a:off x="6894039" y="4912249"/>
            <a:ext cx="3019938" cy="1767993"/>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4280607" y="-59279"/>
            <a:ext cx="3596561" cy="410369"/>
          </a:xfrm>
          <a:prstGeom prst="rect">
            <a:avLst/>
          </a:prstGeom>
          <a:noFill/>
        </p:spPr>
        <p:txBody>
          <a:bodyPr wrap="none" lIns="132080" tIns="66040" rIns="132080" bIns="66040">
            <a:spAutoFit/>
          </a:bodyPr>
          <a:lstStyle/>
          <a:p>
            <a:pPr algn="ctr"/>
            <a:r>
              <a:rPr lang="en-US" b="1" u="sng" dirty="0">
                <a:ln w="0"/>
                <a:solidFill>
                  <a:srgbClr val="002060"/>
                </a:solidFill>
                <a:effectLst>
                  <a:outerShdw blurRad="38100" dist="25400" dir="5400000" algn="ctr" rotWithShape="0">
                    <a:srgbClr val="6E747A">
                      <a:alpha val="43000"/>
                    </a:srgbClr>
                  </a:outerShdw>
                </a:effectLst>
              </a:rPr>
              <a:t>Year 8 Basketball: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47291" y="288743"/>
            <a:ext cx="12063194" cy="1061829"/>
          </a:xfrm>
          <a:prstGeom prst="rect">
            <a:avLst/>
          </a:prstGeom>
          <a:solidFill>
            <a:schemeClr val="accent5">
              <a:lumMod val="20000"/>
              <a:lumOff val="80000"/>
            </a:schemeClr>
          </a:solidFill>
          <a:ln w="3175">
            <a:noFill/>
          </a:ln>
        </p:spPr>
        <p:txBody>
          <a:bodyPr wrap="square" rtlCol="0">
            <a:spAutoFit/>
          </a:bodyPr>
          <a:lstStyle/>
          <a:p>
            <a:r>
              <a:rPr lang="en-US" sz="700" b="1" dirty="0"/>
              <a:t>M</a:t>
            </a:r>
            <a:r>
              <a:rPr lang="en-GB" sz="700" b="1" dirty="0"/>
              <a:t>APs </a:t>
            </a:r>
            <a:r>
              <a:rPr lang="en-GB" sz="700" dirty="0"/>
              <a:t>– Pupils will be assessed at the end of each topic via the Me in PE assessment model:</a:t>
            </a:r>
          </a:p>
          <a:p>
            <a:pPr marL="171450" indent="-171450">
              <a:buFontTx/>
              <a:buChar char="-"/>
            </a:pPr>
            <a:r>
              <a:rPr lang="en-GB" sz="700" b="1" dirty="0">
                <a:solidFill>
                  <a:srgbClr val="002060"/>
                </a:solidFill>
              </a:rPr>
              <a:t>Physical Me: </a:t>
            </a:r>
            <a:r>
              <a:rPr lang="en-GB" sz="700" dirty="0">
                <a:solidFill>
                  <a:srgbClr val="002060"/>
                </a:solidFill>
              </a:rPr>
              <a:t>Skills and application of these into a competitive situation.</a:t>
            </a:r>
          </a:p>
          <a:p>
            <a:pPr marL="171450" indent="-171450">
              <a:buFontTx/>
              <a:buChar char="-"/>
            </a:pPr>
            <a:r>
              <a:rPr lang="en-GB" sz="700" b="1" dirty="0">
                <a:solidFill>
                  <a:srgbClr val="002060"/>
                </a:solidFill>
              </a:rPr>
              <a:t>Thinking Me: </a:t>
            </a:r>
            <a:r>
              <a:rPr lang="en-GB" sz="700" dirty="0">
                <a:solidFill>
                  <a:srgbClr val="002060"/>
                </a:solidFill>
              </a:rPr>
              <a:t>ABC/Principles of Training</a:t>
            </a:r>
          </a:p>
          <a:p>
            <a:pPr marL="171450" indent="-171450">
              <a:buFontTx/>
              <a:buChar char="-"/>
            </a:pPr>
            <a:r>
              <a:rPr lang="en-GB" sz="700" b="1" dirty="0">
                <a:solidFill>
                  <a:srgbClr val="002060"/>
                </a:solidFill>
              </a:rPr>
              <a:t>Healthy Me: </a:t>
            </a:r>
            <a:r>
              <a:rPr lang="en-GB" sz="700" dirty="0">
                <a:solidFill>
                  <a:srgbClr val="002060"/>
                </a:solidFill>
              </a:rPr>
              <a:t>Physical attributes that are relevant to the activity.</a:t>
            </a:r>
          </a:p>
          <a:p>
            <a:pPr marL="171450" indent="-171450">
              <a:buFontTx/>
              <a:buChar char="-"/>
            </a:pPr>
            <a:r>
              <a:rPr lang="en-GB" sz="700" b="1" dirty="0">
                <a:solidFill>
                  <a:srgbClr val="002060"/>
                </a:solidFill>
              </a:rPr>
              <a:t>Social Me: </a:t>
            </a:r>
            <a:r>
              <a:rPr lang="en-GB" sz="700" dirty="0">
                <a:solidFill>
                  <a:srgbClr val="002060"/>
                </a:solidFill>
              </a:rPr>
              <a:t>Behaviour, attitudes and support towards other pupils.</a:t>
            </a:r>
          </a:p>
          <a:p>
            <a:pPr marL="171450" indent="-171450">
              <a:buFontTx/>
              <a:buChar char="-"/>
            </a:pPr>
            <a:r>
              <a:rPr lang="en-GB" sz="700" b="1" dirty="0">
                <a:solidFill>
                  <a:srgbClr val="002060"/>
                </a:solidFill>
              </a:rPr>
              <a:t>Resilient Me: </a:t>
            </a:r>
            <a:r>
              <a:rPr lang="en-GB" sz="700" dirty="0">
                <a:solidFill>
                  <a:srgbClr val="002060"/>
                </a:solidFill>
              </a:rPr>
              <a:t>Never giving up despite the challenge of the task that is presented to pupils.</a:t>
            </a:r>
          </a:p>
          <a:p>
            <a:endParaRPr lang="en-US" sz="700" dirty="0"/>
          </a:p>
          <a:p>
            <a:r>
              <a:rPr lang="en-US" sz="700" b="1" dirty="0"/>
              <a:t>S</a:t>
            </a:r>
            <a:r>
              <a:rPr lang="en-GB" sz="700" b="1" dirty="0"/>
              <a:t>ummative assessment (Me in PE) </a:t>
            </a:r>
            <a:r>
              <a:rPr lang="en-GB" sz="700" dirty="0"/>
              <a:t>– The knowledge from this unit will be tested as part of a 1 hour P2S practical assessment at the end of the allocated half term focusing on Physical Me, Thinking Me and Healthy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1171815487"/>
              </p:ext>
            </p:extLst>
          </p:nvPr>
        </p:nvGraphicFramePr>
        <p:xfrm>
          <a:off x="47291" y="1434461"/>
          <a:ext cx="12063194" cy="5361181"/>
        </p:xfrm>
        <a:graphic>
          <a:graphicData uri="http://schemas.openxmlformats.org/drawingml/2006/table">
            <a:tbl>
              <a:tblPr firstRow="1" bandRow="1">
                <a:tableStyleId>{69CF1AB2-1976-4502-BF36-3FF5EA218861}</a:tableStyleId>
              </a:tblPr>
              <a:tblGrid>
                <a:gridCol w="3110580">
                  <a:extLst>
                    <a:ext uri="{9D8B030D-6E8A-4147-A177-3AD203B41FA5}">
                      <a16:colId xmlns:a16="http://schemas.microsoft.com/office/drawing/2014/main" val="26545288"/>
                    </a:ext>
                  </a:extLst>
                </a:gridCol>
                <a:gridCol w="2913795">
                  <a:extLst>
                    <a:ext uri="{9D8B030D-6E8A-4147-A177-3AD203B41FA5}">
                      <a16:colId xmlns:a16="http://schemas.microsoft.com/office/drawing/2014/main" val="3735789182"/>
                    </a:ext>
                  </a:extLst>
                </a:gridCol>
                <a:gridCol w="2849051">
                  <a:extLst>
                    <a:ext uri="{9D8B030D-6E8A-4147-A177-3AD203B41FA5}">
                      <a16:colId xmlns:a16="http://schemas.microsoft.com/office/drawing/2014/main" val="3033360634"/>
                    </a:ext>
                  </a:extLst>
                </a:gridCol>
                <a:gridCol w="3189768">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2826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 (Up to ‘-’)</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800" b="1" i="1" dirty="0">
                          <a:solidFill>
                            <a:schemeClr val="tx1"/>
                          </a:solidFill>
                        </a:rPr>
                        <a:t>Pupils can demonstrate basic technique of the following skills with little to no tactical awareness using guidance from the teacher:</a:t>
                      </a:r>
                      <a:endParaRPr lang="en-US" sz="800" dirty="0">
                        <a:solidFill>
                          <a:schemeClr val="tx1"/>
                        </a:solidFill>
                      </a:endParaRPr>
                    </a:p>
                    <a:p>
                      <a:endParaRPr lang="en-US" sz="65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some ball control using both hands. Unable to use </a:t>
                      </a:r>
                      <a:r>
                        <a:rPr lang="en-GB" sz="650" b="0" u="none" baseline="0" dirty="0">
                          <a:solidFill>
                            <a:schemeClr val="tx1"/>
                          </a:solidFill>
                        </a:rPr>
                        <a:t>the body to shield the ball when dribbling or pivoting.</a:t>
                      </a:r>
                      <a:endParaRPr lang="en-US" sz="650" b="0" i="0" dirty="0">
                        <a:solidFill>
                          <a:schemeClr val="tx1"/>
                        </a:solidFill>
                      </a:endParaRPr>
                    </a:p>
                    <a:p>
                      <a:endParaRPr lang="en-US" sz="650" b="0" i="0" dirty="0">
                        <a:solidFill>
                          <a:schemeClr val="tx1"/>
                        </a:solidFill>
                      </a:endParaRPr>
                    </a:p>
                    <a:p>
                      <a:pPr marL="171450" indent="-171450">
                        <a:buFontTx/>
                        <a:buChar char="-"/>
                      </a:pPr>
                      <a:r>
                        <a:rPr lang="en-US" sz="650" b="0" i="0" dirty="0">
                          <a:solidFill>
                            <a:schemeClr val="tx1"/>
                          </a:solidFill>
                        </a:rPr>
                        <a:t>Demonstrates some passing and disguise in isolation and under pressure but lacks accuracy and fluency in technique.</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some dribbling </a:t>
                      </a:r>
                      <a:r>
                        <a:rPr lang="en-US" sz="650" b="0" u="none" baseline="0" dirty="0">
                          <a:solidFill>
                            <a:schemeClr val="tx1"/>
                          </a:solidFill>
                        </a:rPr>
                        <a:t>and footwork to outwit/beat an opponent </a:t>
                      </a:r>
                      <a:r>
                        <a:rPr lang="en-US" sz="650" b="0" i="0" dirty="0">
                          <a:solidFill>
                            <a:schemeClr val="tx1"/>
                          </a:solidFill>
                        </a:rPr>
                        <a:t>in isolation and under pressure but lacks accuracy and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a:t>
                      </a:r>
                      <a:r>
                        <a:rPr lang="en-US" sz="650" b="0" i="0" u="none" baseline="0" dirty="0">
                          <a:solidFill>
                            <a:schemeClr val="tx1"/>
                          </a:solidFill>
                        </a:rPr>
                        <a:t>p</a:t>
                      </a:r>
                      <a:r>
                        <a:rPr lang="en-US" sz="650" b="0" u="none" baseline="0" dirty="0">
                          <a:solidFill>
                            <a:schemeClr val="tx1"/>
                          </a:solidFill>
                        </a:rPr>
                        <a:t>recision in shooting </a:t>
                      </a:r>
                      <a:r>
                        <a:rPr lang="en-US" sz="650" b="0" i="0" dirty="0">
                          <a:solidFill>
                            <a:schemeClr val="tx1"/>
                          </a:solidFill>
                        </a:rPr>
                        <a:t>in isolation and under pressure but lacks accuracy and power.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Can play a small sided game but does not apply tactical elements to game play.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some awareness of formation and position but is unable to sustain a role. Unable to consider which formation is more effective tactically.</a:t>
                      </a:r>
                    </a:p>
                    <a:p>
                      <a:endParaRPr lang="en-US" sz="650" b="0" i="0" dirty="0">
                        <a:solidFill>
                          <a:schemeClr val="tx1"/>
                        </a:solidFill>
                      </a:endParaRPr>
                    </a:p>
                    <a:p>
                      <a:pPr marL="171450" indent="-171450">
                        <a:buFontTx/>
                        <a:buChar char="-"/>
                      </a:pPr>
                      <a:r>
                        <a:rPr lang="en-US" sz="650" b="0" i="0" dirty="0">
                          <a:solidFill>
                            <a:schemeClr val="tx1"/>
                          </a:solidFill>
                        </a:rPr>
                        <a:t>Has a limited knowledge of refereeing using support from the teacher to enforce the rules. Can keep score.</a:t>
                      </a:r>
                    </a:p>
                    <a:p>
                      <a:endParaRPr lang="en-US" sz="650" b="0" i="0" dirty="0">
                        <a:solidFill>
                          <a:schemeClr val="tx1"/>
                        </a:solidFill>
                      </a:endParaRPr>
                    </a:p>
                    <a:p>
                      <a:pPr marL="171450" indent="-171450">
                        <a:buFontTx/>
                        <a:buChar char="-"/>
                      </a:pPr>
                      <a:r>
                        <a:rPr lang="en-US" sz="650" b="0" i="0" dirty="0">
                          <a:solidFill>
                            <a:schemeClr val="tx1"/>
                          </a:solidFill>
                        </a:rPr>
                        <a:t>Demonstrates limited awareness of basketball rules. </a:t>
                      </a:r>
                    </a:p>
                    <a:p>
                      <a:endParaRPr lang="en-US" sz="650" b="0" i="0" dirty="0">
                        <a:solidFill>
                          <a:schemeClr val="tx1"/>
                        </a:solidFill>
                      </a:endParaRPr>
                    </a:p>
                    <a:p>
                      <a:pPr marL="171450" indent="-171450">
                        <a:buFontTx/>
                        <a:buChar char="-"/>
                      </a:pPr>
                      <a:r>
                        <a:rPr lang="en-US" sz="650" b="0" i="0" dirty="0">
                          <a:solidFill>
                            <a:schemeClr val="tx1"/>
                          </a:solidFill>
                        </a:rPr>
                        <a:t>Fitness is limited for basketball and is unable to sustain it for the duration of the activity (i.e. lacks coordination, agility, power and speed).</a:t>
                      </a:r>
                    </a:p>
                    <a:p>
                      <a:endParaRPr lang="en-US" sz="650" b="0" i="0" dirty="0">
                        <a:solidFill>
                          <a:schemeClr val="tx1"/>
                        </a:solidFill>
                      </a:endParaRPr>
                    </a:p>
                    <a:p>
                      <a:pPr marL="171450" indent="-171450">
                        <a:buFontTx/>
                        <a:buChar char="-"/>
                      </a:pPr>
                      <a:r>
                        <a:rPr lang="en-US" sz="650" dirty="0">
                          <a:solidFill>
                            <a:schemeClr val="tx1"/>
                          </a:solidFill>
                        </a:rPr>
                        <a:t>Social skills are very limited as well as communication between peers.</a:t>
                      </a:r>
                    </a:p>
                    <a:p>
                      <a:pPr marL="171450" indent="-171450">
                        <a:buFontTx/>
                        <a:buChar char="-"/>
                      </a:pPr>
                      <a:endParaRPr lang="en-US" sz="650" dirty="0">
                        <a:solidFill>
                          <a:schemeClr val="tx1"/>
                        </a:solidFill>
                      </a:endParaRPr>
                    </a:p>
                    <a:p>
                      <a:pPr marL="171450" indent="-171450">
                        <a:buFontTx/>
                        <a:buChar char="-"/>
                      </a:pPr>
                      <a:r>
                        <a:rPr lang="en-US" sz="650" dirty="0">
                          <a:solidFill>
                            <a:schemeClr val="tx1"/>
                          </a:solidFill>
                        </a:rPr>
                        <a:t>Unwilling to persist with difficult challenges.</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dirty="0">
                          <a:solidFill>
                            <a:schemeClr val="tx1"/>
                          </a:solidFill>
                        </a:rPr>
                        <a:t>Very limited knowledge of principles of training.</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dirty="0">
                          <a:solidFill>
                            <a:schemeClr val="tx1"/>
                          </a:solidFill>
                        </a:rPr>
                        <a:t>Articulation is very limited when explaining teaching points and how they are applied into a drill/game.</a:t>
                      </a:r>
                    </a:p>
                    <a:p>
                      <a:endParaRPr lang="en-US" sz="65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can demonstrate fair technique of the following skills with some tactical awareness using guidance from the teacher:</a:t>
                      </a:r>
                      <a:endParaRPr lang="en-US" sz="800" dirty="0">
                        <a:solidFill>
                          <a:schemeClr val="tx1"/>
                        </a:solidFill>
                      </a:endParaRPr>
                    </a:p>
                    <a:p>
                      <a:endParaRPr lang="en-US" sz="65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ball control using both hands with some accuracy and fluency in technique. Able to use </a:t>
                      </a:r>
                      <a:r>
                        <a:rPr lang="en-GB" sz="650" b="0" u="none" baseline="0" dirty="0">
                          <a:solidFill>
                            <a:schemeClr val="tx1"/>
                          </a:solidFill>
                        </a:rPr>
                        <a:t>the body to shield the ball sometimes when dribbling.</a:t>
                      </a:r>
                      <a:endParaRPr lang="en-US" sz="650" b="0" i="0" dirty="0">
                        <a:solidFill>
                          <a:schemeClr val="tx1"/>
                        </a:solidFill>
                      </a:endParaRPr>
                    </a:p>
                    <a:p>
                      <a:endParaRPr lang="en-US" sz="650" b="0" i="0" dirty="0">
                        <a:solidFill>
                          <a:schemeClr val="tx1"/>
                        </a:solidFill>
                      </a:endParaRPr>
                    </a:p>
                    <a:p>
                      <a:pPr marL="171450" indent="-171450">
                        <a:buFontTx/>
                        <a:buChar char="-"/>
                      </a:pPr>
                      <a:r>
                        <a:rPr lang="en-US" sz="650" b="0" i="0" dirty="0">
                          <a:solidFill>
                            <a:schemeClr val="tx1"/>
                          </a:solidFill>
                        </a:rPr>
                        <a:t>Demonstrates passing and disguise (e.g. </a:t>
                      </a:r>
                      <a:r>
                        <a:rPr lang="en-US" sz="650" b="0" u="none" baseline="0" dirty="0">
                          <a:solidFill>
                            <a:schemeClr val="tx1"/>
                          </a:solidFill>
                        </a:rPr>
                        <a:t>fake high or low)</a:t>
                      </a:r>
                      <a:r>
                        <a:rPr lang="en-US" sz="650" b="0" i="0" dirty="0">
                          <a:solidFill>
                            <a:schemeClr val="tx1"/>
                          </a:solidFill>
                        </a:rPr>
                        <a:t> with some accuracy and consistency in technique.</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dribbling </a:t>
                      </a:r>
                      <a:r>
                        <a:rPr lang="en-US" sz="650" b="0" u="none" baseline="0" dirty="0">
                          <a:solidFill>
                            <a:schemeClr val="tx1"/>
                          </a:solidFill>
                        </a:rPr>
                        <a:t>and footwork to outwit/beat an opponent (e.g. quick feet, turns, crossover)</a:t>
                      </a:r>
                      <a:r>
                        <a:rPr lang="en-US" sz="650" b="0" i="0" dirty="0">
                          <a:solidFill>
                            <a:schemeClr val="tx1"/>
                          </a:solidFill>
                        </a:rPr>
                        <a:t> 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a:t>
                      </a:r>
                      <a:r>
                        <a:rPr lang="en-US" sz="650" b="0" i="0" u="none" baseline="0" dirty="0">
                          <a:solidFill>
                            <a:schemeClr val="tx1"/>
                          </a:solidFill>
                        </a:rPr>
                        <a:t>p</a:t>
                      </a:r>
                      <a:r>
                        <a:rPr lang="en-US" sz="650" b="0" u="none" baseline="0" dirty="0">
                          <a:solidFill>
                            <a:schemeClr val="tx1"/>
                          </a:solidFill>
                        </a:rPr>
                        <a:t>recision in shooting </a:t>
                      </a:r>
                      <a:r>
                        <a:rPr lang="en-US" sz="650" b="0" i="0" dirty="0">
                          <a:solidFill>
                            <a:schemeClr val="tx1"/>
                          </a:solidFill>
                        </a:rPr>
                        <a:t>with some accuracy and from varying distance.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 some more advanced tactics (half court, man marking, zone) but these are not consistent.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Can play a small sided game and applies some tactical elements to game play.</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good awareness of  different formation and position but is inconsistent in sustaining a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indent="-171450">
                        <a:buFontTx/>
                        <a:buChar char="-"/>
                      </a:pPr>
                      <a:r>
                        <a:rPr lang="en-US" sz="650" b="0" i="0" dirty="0">
                          <a:solidFill>
                            <a:schemeClr val="tx1"/>
                          </a:solidFill>
                        </a:rPr>
                        <a:t>Has a good knowledge of refereeing using some support from the teacher to enforce the rules. Can keep score and use some signals.</a:t>
                      </a:r>
                    </a:p>
                    <a:p>
                      <a:endParaRPr lang="en-US" sz="650" b="0" i="0" dirty="0">
                        <a:solidFill>
                          <a:schemeClr val="tx1"/>
                        </a:solidFill>
                      </a:endParaRPr>
                    </a:p>
                    <a:p>
                      <a:pPr marL="171450" indent="-171450">
                        <a:buFontTx/>
                        <a:buChar char="-"/>
                      </a:pPr>
                      <a:r>
                        <a:rPr lang="en-US" sz="650" b="0" i="0" dirty="0">
                          <a:solidFill>
                            <a:schemeClr val="tx1"/>
                          </a:solidFill>
                        </a:rPr>
                        <a:t>Demonstrates good awareness of basketball rules.</a:t>
                      </a:r>
                    </a:p>
                    <a:p>
                      <a:endParaRPr lang="en-US" sz="650" b="0" i="0" dirty="0">
                        <a:solidFill>
                          <a:schemeClr val="tx1"/>
                        </a:solidFill>
                      </a:endParaRPr>
                    </a:p>
                    <a:p>
                      <a:pPr marL="171450" indent="-171450">
                        <a:buFontTx/>
                        <a:buChar char="-"/>
                      </a:pPr>
                      <a:r>
                        <a:rPr lang="en-US" sz="650" b="0" i="0" dirty="0">
                          <a:solidFill>
                            <a:schemeClr val="tx1"/>
                          </a:solidFill>
                        </a:rPr>
                        <a:t>Fitness is good for basketball (i.e. coordination, agility, speed, power and balance).</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Gives up occasionally when faced with difficult challenges.</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Limited knowledge of </a:t>
                      </a:r>
                      <a:r>
                        <a:rPr lang="en-US" sz="650" dirty="0">
                          <a:solidFill>
                            <a:schemeClr val="tx1"/>
                          </a:solidFill>
                        </a:rPr>
                        <a:t>principles of training.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dirty="0">
                          <a:solidFill>
                            <a:schemeClr val="tx1"/>
                          </a:solidFill>
                        </a:rPr>
                        <a:t>Articulation is limited when explaining teaching points and how they are applied into a drill/game. Sometimes uses relevant terminology and tier 3 words.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txBody>
                  <a:tcPr/>
                </a:tc>
                <a:tc>
                  <a:txBody>
                    <a:bodyPr/>
                    <a:lstStyle/>
                    <a:p>
                      <a:r>
                        <a:rPr lang="en-US" sz="800" b="1" i="1" dirty="0">
                          <a:solidFill>
                            <a:schemeClr val="tx1"/>
                          </a:solidFill>
                        </a:rPr>
                        <a:t>Pupils must be able to perform the following activities with consistently good technique in isolation and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u="none" baseline="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ball control using both hands. Able to use </a:t>
                      </a:r>
                      <a:r>
                        <a:rPr lang="en-GB" sz="650" b="0" u="none" baseline="0" dirty="0">
                          <a:solidFill>
                            <a:schemeClr val="tx1"/>
                          </a:solidFill>
                        </a:rPr>
                        <a:t>the body to shield the ball most of the time when dribbling and pivoting.</a:t>
                      </a:r>
                      <a:endParaRPr lang="en-US" sz="650" b="0" i="0" dirty="0">
                        <a:solidFill>
                          <a:schemeClr val="tx1"/>
                        </a:solidFill>
                      </a:endParaRPr>
                    </a:p>
                    <a:p>
                      <a:endParaRPr lang="en-US" sz="650" b="0" i="0" dirty="0">
                        <a:solidFill>
                          <a:schemeClr val="tx1"/>
                        </a:solidFill>
                      </a:endParaRPr>
                    </a:p>
                    <a:p>
                      <a:pPr marL="171450" indent="-171450">
                        <a:buFontTx/>
                        <a:buChar char="-"/>
                      </a:pPr>
                      <a:r>
                        <a:rPr lang="en-US" sz="650" b="0" i="0" dirty="0">
                          <a:solidFill>
                            <a:schemeClr val="tx1"/>
                          </a:solidFill>
                        </a:rPr>
                        <a:t>Demonstrates good passing and disguise (e.g. </a:t>
                      </a:r>
                      <a:r>
                        <a:rPr lang="en-US" sz="650" b="0" u="none" baseline="0" dirty="0">
                          <a:solidFill>
                            <a:schemeClr val="tx1"/>
                          </a:solidFill>
                        </a:rPr>
                        <a:t>fake high or low)</a:t>
                      </a:r>
                      <a:r>
                        <a:rPr lang="en-US" sz="650" b="0" i="0" dirty="0">
                          <a:solidFill>
                            <a:schemeClr val="tx1"/>
                          </a:solidFill>
                        </a:rPr>
                        <a:t> with accuracy and consistency in technique with both hands.</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good dribbling </a:t>
                      </a:r>
                      <a:r>
                        <a:rPr lang="en-US" sz="650" b="0" u="none" baseline="0" dirty="0">
                          <a:solidFill>
                            <a:schemeClr val="tx1"/>
                          </a:solidFill>
                        </a:rPr>
                        <a:t>and footwork to outwit/beat an opponent (e.g. quick feet, turns, crossover)</a:t>
                      </a:r>
                      <a:r>
                        <a:rPr lang="en-US" sz="650" b="0" i="0" dirty="0">
                          <a:solidFill>
                            <a:schemeClr val="tx1"/>
                          </a:solidFill>
                        </a:rPr>
                        <a:t> with accuracy and moderate speed.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a:t>
                      </a:r>
                      <a:r>
                        <a:rPr lang="en-US" sz="650" b="0" i="0" u="none" baseline="0" dirty="0">
                          <a:solidFill>
                            <a:schemeClr val="tx1"/>
                          </a:solidFill>
                        </a:rPr>
                        <a:t>p</a:t>
                      </a:r>
                      <a:r>
                        <a:rPr lang="en-US" sz="650" b="0" u="none" baseline="0" dirty="0">
                          <a:solidFill>
                            <a:schemeClr val="tx1"/>
                          </a:solidFill>
                        </a:rPr>
                        <a:t>recision in shooting </a:t>
                      </a:r>
                      <a:r>
                        <a:rPr lang="en-US" sz="650" b="0" i="0" dirty="0">
                          <a:solidFill>
                            <a:schemeClr val="tx1"/>
                          </a:solidFill>
                        </a:rPr>
                        <a:t>with some accuracy from static or moving positions and varying angles and distances.</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 some more advanced tactics (half court, man marking, zone) which have some effect on game play.</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very good awareness of different formation and position and can explain when you might use these systems.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indent="-171450">
                        <a:buFontTx/>
                        <a:buChar char="-"/>
                      </a:pPr>
                      <a:r>
                        <a:rPr lang="en-US" sz="650" b="0" i="0" dirty="0">
                          <a:solidFill>
                            <a:schemeClr val="tx1"/>
                          </a:solidFill>
                        </a:rPr>
                        <a:t>Has a very good knowledge of refereeing without support from the teacher to enforce the rules confidently. Can keep score and use signals whilst also explaining decisions made.</a:t>
                      </a:r>
                    </a:p>
                    <a:p>
                      <a:endParaRPr lang="en-US" sz="650" b="0" i="0" dirty="0">
                        <a:solidFill>
                          <a:schemeClr val="tx1"/>
                        </a:solidFill>
                      </a:endParaRPr>
                    </a:p>
                    <a:p>
                      <a:pPr marL="171450" indent="-171450">
                        <a:buFontTx/>
                        <a:buChar char="-"/>
                      </a:pPr>
                      <a:r>
                        <a:rPr lang="en-US" sz="650" b="0" i="0" dirty="0">
                          <a:solidFill>
                            <a:schemeClr val="tx1"/>
                          </a:solidFill>
                        </a:rPr>
                        <a:t>Demonstrates very good awareness of basketball rules (e.g. time limitations, fouls, dribble violations) and decision making is mostly accurate.</a:t>
                      </a:r>
                    </a:p>
                    <a:p>
                      <a:endParaRPr lang="en-US" sz="650" b="0" i="0" dirty="0">
                        <a:solidFill>
                          <a:schemeClr val="tx1"/>
                        </a:solidFill>
                      </a:endParaRPr>
                    </a:p>
                    <a:p>
                      <a:pPr marL="171450" indent="-171450">
                        <a:buFontTx/>
                        <a:buChar char="-"/>
                      </a:pPr>
                      <a:r>
                        <a:rPr lang="en-US" sz="650" b="0" i="0" dirty="0">
                          <a:solidFill>
                            <a:schemeClr val="tx1"/>
                          </a:solidFill>
                        </a:rPr>
                        <a:t>Fitness is very good for basketball and is able to sustain it for the duration of the activity.</a:t>
                      </a:r>
                    </a:p>
                    <a:p>
                      <a:endParaRPr lang="en-US" sz="650" b="0" i="0" dirty="0">
                        <a:solidFill>
                          <a:schemeClr val="tx1"/>
                        </a:solidFill>
                      </a:endParaRPr>
                    </a:p>
                    <a:p>
                      <a:pPr marL="171450" indent="-171450">
                        <a:buFontTx/>
                        <a:buChar char="-"/>
                      </a:pPr>
                      <a:r>
                        <a:rPr lang="en-US" sz="65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650" b="0" i="0" dirty="0">
                        <a:solidFill>
                          <a:schemeClr val="tx1"/>
                        </a:solidFill>
                      </a:endParaRPr>
                    </a:p>
                    <a:p>
                      <a:pPr marL="171450" indent="-171450">
                        <a:buFontTx/>
                        <a:buChar char="-"/>
                      </a:pPr>
                      <a:r>
                        <a:rPr lang="en-US" sz="650" b="0" i="0" dirty="0">
                          <a:solidFill>
                            <a:schemeClr val="tx1"/>
                          </a:solidFill>
                        </a:rPr>
                        <a:t>Rarely gives up when faced with a difficult challenge and persists with the task at hand.</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Good knowledge of the </a:t>
                      </a:r>
                      <a:r>
                        <a:rPr lang="en-US" sz="650" dirty="0">
                          <a:solidFill>
                            <a:schemeClr val="tx1"/>
                          </a:solidFill>
                        </a:rPr>
                        <a:t>principles of training in relation to </a:t>
                      </a:r>
                      <a:r>
                        <a:rPr lang="en-US" sz="650" b="0" i="0" dirty="0">
                          <a:solidFill>
                            <a:schemeClr val="tx1"/>
                          </a:solidFill>
                        </a:rPr>
                        <a:t>performance in basketball.</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Articulation of skills and performance is good. Pupils are able to link the relevant terminology and tier 3 words into sentences without much support from the teacher/peers.</a:t>
                      </a:r>
                    </a:p>
                    <a:p>
                      <a:endParaRPr lang="en-US" sz="650" b="0" i="0" dirty="0">
                        <a:solidFill>
                          <a:schemeClr val="tx1"/>
                        </a:solidFill>
                      </a:endParaRPr>
                    </a:p>
                  </a:txBody>
                  <a:tcPr/>
                </a:tc>
                <a:tc>
                  <a:txBody>
                    <a:bodyPr/>
                    <a:lstStyle/>
                    <a:p>
                      <a:r>
                        <a:rPr lang="en-US" sz="800" b="1" i="1" dirty="0">
                          <a:solidFill>
                            <a:schemeClr val="tx1"/>
                          </a:solidFill>
                        </a:rPr>
                        <a:t>Pupils should be able to recall all the content in the knowledge journey and demonstrate application through the following in isolation and under pressure with accuracy:</a:t>
                      </a:r>
                    </a:p>
                    <a:p>
                      <a:endParaRPr lang="en-US" sz="65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Confidently demonstrates ball control using both hands. Able to use </a:t>
                      </a:r>
                      <a:r>
                        <a:rPr lang="en-GB" sz="650" b="0" u="none" baseline="0" dirty="0">
                          <a:solidFill>
                            <a:schemeClr val="tx1"/>
                          </a:solidFill>
                        </a:rPr>
                        <a:t>the body to shield the ball</a:t>
                      </a:r>
                      <a:r>
                        <a:rPr lang="en-US" sz="650" b="0" i="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indent="-171450">
                        <a:buFontTx/>
                        <a:buChar char="-"/>
                      </a:pPr>
                      <a:r>
                        <a:rPr lang="en-US" sz="650" b="0" i="0" dirty="0">
                          <a:solidFill>
                            <a:schemeClr val="tx1"/>
                          </a:solidFill>
                        </a:rPr>
                        <a:t>Confidently demonstrates passing and disguise with both hands when close and long range.</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Confidently demonstrates dribbling </a:t>
                      </a:r>
                      <a:r>
                        <a:rPr lang="en-US" sz="650" b="0" u="none" baseline="0" dirty="0">
                          <a:solidFill>
                            <a:schemeClr val="tx1"/>
                          </a:solidFill>
                        </a:rPr>
                        <a:t>and footwork to outwit/beat an opponent (e.g. quick feet, turns, crossovers)</a:t>
                      </a:r>
                      <a:r>
                        <a:rPr lang="en-US" sz="650" b="0" i="0" u="none" baseline="0" dirty="0">
                          <a:solidFill>
                            <a:schemeClr val="tx1"/>
                          </a:solidFill>
                        </a:rPr>
                        <a:t>. </a:t>
                      </a:r>
                      <a:r>
                        <a:rPr lang="en-US" sz="650" b="0" i="0" dirty="0">
                          <a:solidFill>
                            <a:schemeClr val="tx1"/>
                          </a:solidFill>
                        </a:rPr>
                        <a:t>This is performed using both hands and using disguise within movements.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Confidently demonstrates precision in shooting from static or moving positions and with both hands. Can aim shots with precision and consistency from varying angles and distance.</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 more advanced tactics (half court, man marking, zone) which have a big impact.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Can play a small sided game and applies tactical elements to game play  which have a dominant impact on the game.</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Demonstrates excellent awareness of different formation and position and can explain when you might use these systems. Can sustain a given role in the game and evaluate the effectiveness of any tactics adopted.</a:t>
                      </a:r>
                    </a:p>
                    <a:p>
                      <a:endParaRPr lang="en-US" sz="650" b="0" i="0" dirty="0">
                        <a:solidFill>
                          <a:schemeClr val="tx1"/>
                        </a:solidFill>
                      </a:endParaRPr>
                    </a:p>
                    <a:p>
                      <a:pPr marL="171450" indent="-171450">
                        <a:buFontTx/>
                        <a:buChar char="-"/>
                      </a:pPr>
                      <a:r>
                        <a:rPr lang="en-US" sz="650" b="0" i="0" dirty="0">
                          <a:solidFill>
                            <a:schemeClr val="tx1"/>
                          </a:solidFill>
                        </a:rPr>
                        <a:t>Has excellent knowledge of refereeing  without support from the teacher to enforce the rules confidently. Can keep score and use hand signals confidently. </a:t>
                      </a:r>
                    </a:p>
                    <a:p>
                      <a:endParaRPr lang="en-US" sz="650" b="0" i="0" dirty="0">
                        <a:solidFill>
                          <a:schemeClr val="tx1"/>
                        </a:solidFill>
                      </a:endParaRPr>
                    </a:p>
                    <a:p>
                      <a:pPr marL="171450" indent="-171450">
                        <a:buFontTx/>
                        <a:buChar char="-"/>
                      </a:pPr>
                      <a:r>
                        <a:rPr lang="en-US" sz="650" b="0" i="0" dirty="0">
                          <a:solidFill>
                            <a:schemeClr val="tx1"/>
                          </a:solidFill>
                        </a:rPr>
                        <a:t>Demonstrates excellent awareness of basketball rules (e.g. time limitations, fouls, dribble violations) and decision making is almost always accurate.</a:t>
                      </a:r>
                    </a:p>
                    <a:p>
                      <a:endParaRPr lang="en-US" sz="650" b="0" i="0" dirty="0">
                        <a:solidFill>
                          <a:schemeClr val="tx1"/>
                        </a:solidFill>
                      </a:endParaRPr>
                    </a:p>
                    <a:p>
                      <a:pPr marL="171450" indent="-171450">
                        <a:buFontTx/>
                        <a:buChar char="-"/>
                      </a:pPr>
                      <a:r>
                        <a:rPr lang="en-US" sz="650" b="0" i="0" dirty="0">
                          <a:solidFill>
                            <a:schemeClr val="tx1"/>
                          </a:solidFill>
                        </a:rPr>
                        <a:t>Fitness is excellent for basketball and is able to sustain it for the duration of the activity at high levels of intensity.</a:t>
                      </a:r>
                    </a:p>
                    <a:p>
                      <a:endParaRPr lang="en-US" sz="650" b="0" i="0" dirty="0">
                        <a:solidFill>
                          <a:schemeClr val="tx1"/>
                        </a:solidFill>
                      </a:endParaRPr>
                    </a:p>
                    <a:p>
                      <a:pPr marL="171450" indent="-171450">
                        <a:buFontTx/>
                        <a:buChar char="-"/>
                      </a:pPr>
                      <a:r>
                        <a:rPr lang="en-US" sz="650" b="0" i="0" dirty="0">
                          <a:solidFill>
                            <a:schemeClr val="tx1"/>
                          </a:solidFill>
                        </a:rPr>
                        <a:t>Displays confidence in their social skills and can lead small groups during drills.</a:t>
                      </a:r>
                    </a:p>
                    <a:p>
                      <a:pPr marL="171450" indent="-171450">
                        <a:buFontTx/>
                        <a:buChar char="-"/>
                      </a:pPr>
                      <a:endParaRPr lang="en-US" sz="650" b="0" i="0" dirty="0">
                        <a:solidFill>
                          <a:schemeClr val="tx1"/>
                        </a:solidFill>
                      </a:endParaRPr>
                    </a:p>
                    <a:p>
                      <a:pPr marL="171450" indent="-171450">
                        <a:buFontTx/>
                        <a:buChar char="-"/>
                      </a:pPr>
                      <a:r>
                        <a:rPr lang="en-US" sz="650" b="0" i="0" dirty="0">
                          <a:solidFill>
                            <a:schemeClr val="tx1"/>
                          </a:solidFill>
                        </a:rPr>
                        <a:t>Never gives up when faced with a difficult challenge and enjoys these circumstances.</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Excellent knowledge of the </a:t>
                      </a:r>
                      <a:r>
                        <a:rPr lang="en-US" sz="650" dirty="0">
                          <a:solidFill>
                            <a:schemeClr val="tx1"/>
                          </a:solidFill>
                        </a:rPr>
                        <a:t>principles of training </a:t>
                      </a:r>
                      <a:r>
                        <a:rPr lang="en-US" sz="650" b="0" i="0" dirty="0">
                          <a:solidFill>
                            <a:schemeClr val="tx1"/>
                          </a:solidFill>
                        </a:rPr>
                        <a:t>and the effects these can have on basketball development.</a:t>
                      </a:r>
                    </a:p>
                    <a:p>
                      <a:endParaRPr lang="en-US" sz="65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650" b="0" i="0" dirty="0">
                          <a:solidFill>
                            <a:schemeClr val="tx1"/>
                          </a:solidFill>
                        </a:rPr>
                        <a:t>Articulation of skills and performance is clear, concise and developed. Pupils are able to link the relevant terminology and tier 3 words into sentences unsupported.</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616</TotalTime>
  <Words>2367</Words>
  <Application>Microsoft Office PowerPoint</Application>
  <PresentationFormat>Widescreen</PresentationFormat>
  <Paragraphs>212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90</cp:revision>
  <cp:lastPrinted>2020-02-24T13:57:20Z</cp:lastPrinted>
  <dcterms:created xsi:type="dcterms:W3CDTF">2019-12-19T05:38:14Z</dcterms:created>
  <dcterms:modified xsi:type="dcterms:W3CDTF">2022-07-14T14:20:33Z</dcterms:modified>
</cp:coreProperties>
</file>