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039FCEC-70ED-44B9-9477-344FD7495351}" type="datetimeFigureOut">
              <a:rPr lang="en-GB" smtClean="0"/>
              <a:t>14/07/2022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1AC7811-4EC2-4152-AA7A-FD8D33666622}" type="slidenum">
              <a:rPr lang="en-GB" smtClean="0"/>
              <a:t>‹#›</a:t>
            </a:fld>
            <a:endParaRPr lang="en-GB"/>
          </a:p>
        </p:txBody>
      </p:sp>
    </p:spTree>
    <p:extLst>
      <p:ext uri="{BB962C8B-B14F-4D97-AF65-F5344CB8AC3E}">
        <p14:creationId xmlns:p14="http://schemas.microsoft.com/office/powerpoint/2010/main" val="80544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14/07/2022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0"/>
            <a:ext cx="8153315" cy="502702"/>
          </a:xfrm>
          <a:prstGeom prst="rect">
            <a:avLst/>
          </a:prstGeom>
          <a:noFill/>
        </p:spPr>
        <p:txBody>
          <a:bodyPr wrap="square" lIns="132080" tIns="66040" rIns="132080" bIns="66040">
            <a:spAutoFit/>
          </a:bodyPr>
          <a:lstStyle/>
          <a:p>
            <a:pPr algn="ctr"/>
            <a:r>
              <a:rPr lang="en-US" sz="2300" b="1" u="sng" dirty="0">
                <a:ln w="0"/>
                <a:solidFill>
                  <a:srgbClr val="002060"/>
                </a:solidFill>
                <a:effectLst>
                  <a:outerShdw blurRad="38100" dist="25400" dir="5400000" algn="ctr" rotWithShape="0">
                    <a:srgbClr val="6E747A">
                      <a:alpha val="43000"/>
                    </a:srgbClr>
                  </a:outerShdw>
                </a:effectLst>
              </a:rPr>
              <a:t>Y9 Basketball (Evaluation and Analysis):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13804965"/>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3231666">
                  <a:extLst>
                    <a:ext uri="{9D8B030D-6E8A-4147-A177-3AD203B41FA5}">
                      <a16:colId xmlns:a16="http://schemas.microsoft.com/office/drawing/2014/main" val="3001272792"/>
                    </a:ext>
                  </a:extLst>
                </a:gridCol>
                <a:gridCol w="3434862">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endParaRPr lang="en-GB" sz="105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00FF00"/>
                          </a:highlight>
                        </a:rPr>
                        <a:t>‘Physical Me</a:t>
                      </a:r>
                      <a:endParaRPr lang="en-GB" sz="700" b="0" u="none" baseline="0" dirty="0">
                        <a:solidFill>
                          <a:srgbClr val="002060"/>
                        </a:solidFill>
                      </a:endParaRPr>
                    </a:p>
                    <a:p>
                      <a:pPr marL="0" indent="0" algn="l">
                        <a:buFont typeface="Arial" panose="020B0604020202020204" pitchFamily="34" charset="0"/>
                        <a:buNone/>
                      </a:pPr>
                      <a:r>
                        <a:rPr lang="en-GB" sz="700" b="1" i="1" u="none" baseline="0" dirty="0">
                          <a:solidFill>
                            <a:srgbClr val="002060"/>
                          </a:solidFill>
                        </a:rPr>
                        <a:t>Passing</a:t>
                      </a:r>
                      <a:r>
                        <a:rPr lang="en-GB" sz="700" b="0" u="none" baseline="0" dirty="0">
                          <a:solidFill>
                            <a:srgbClr val="002060"/>
                          </a:solidFill>
                        </a:rPr>
                        <a:t> – elbows wide, grip ball with fingers spread using 2 hands, step forward with pass, eyes on the target (wait for a signal), flick the wrists down when releasing the ball</a:t>
                      </a:r>
                    </a:p>
                    <a:p>
                      <a:pPr marL="0" indent="0" algn="l">
                        <a:buFont typeface="Arial" panose="020B0604020202020204" pitchFamily="34" charset="0"/>
                        <a:buNone/>
                      </a:pPr>
                      <a:r>
                        <a:rPr lang="en-GB" sz="700" b="1" i="1" u="none" baseline="0" dirty="0">
                          <a:solidFill>
                            <a:srgbClr val="002060"/>
                          </a:solidFill>
                        </a:rPr>
                        <a:t>Catching</a:t>
                      </a:r>
                      <a:r>
                        <a:rPr lang="en-GB" sz="700" b="0" u="none" baseline="0" dirty="0">
                          <a:solidFill>
                            <a:srgbClr val="002060"/>
                          </a:solidFill>
                        </a:rPr>
                        <a:t> – catch with 2 hands, fingers spread across the ball, watch the ball into your hands, trap the ball with your hands</a:t>
                      </a:r>
                    </a:p>
                    <a:p>
                      <a:pPr marL="0" indent="0" algn="l">
                        <a:buFont typeface="Arial" panose="020B0604020202020204" pitchFamily="34" charset="0"/>
                        <a:buNone/>
                      </a:pPr>
                      <a:r>
                        <a:rPr lang="en-GB" sz="700" b="1" i="1" u="none" baseline="0" dirty="0">
                          <a:solidFill>
                            <a:srgbClr val="002060"/>
                          </a:solidFill>
                        </a:rPr>
                        <a:t>Dribbling</a:t>
                      </a:r>
                      <a:r>
                        <a:rPr lang="en-GB" sz="700" b="0" u="none" baseline="0" dirty="0">
                          <a:solidFill>
                            <a:srgbClr val="002060"/>
                          </a:solidFill>
                        </a:rPr>
                        <a:t> – push the ball towards the floor in front of you, the ball should return to waist height</a:t>
                      </a:r>
                      <a:endParaRPr lang="en-GB" sz="700" b="0" i="0" u="none" baseline="0" dirty="0">
                        <a:solidFill>
                          <a:srgbClr val="002060"/>
                        </a:solidFill>
                      </a:endParaRPr>
                    </a:p>
                    <a:p>
                      <a:pPr marL="0" indent="0" algn="l">
                        <a:buFont typeface="Arial" panose="020B0604020202020204" pitchFamily="34" charset="0"/>
                        <a:buNone/>
                      </a:pPr>
                      <a:r>
                        <a:rPr lang="en-GB" sz="700" b="1" i="1" u="none" baseline="0" dirty="0">
                          <a:solidFill>
                            <a:srgbClr val="002060"/>
                          </a:solidFill>
                        </a:rPr>
                        <a:t>Shooting</a:t>
                      </a:r>
                      <a:r>
                        <a:rPr lang="en-GB" sz="700" b="0" u="none" baseline="0" dirty="0">
                          <a:solidFill>
                            <a:srgbClr val="002060"/>
                          </a:solidFill>
                        </a:rPr>
                        <a:t> – ensure body is balanced, feet shoulder apart, ball rests in palm of shooting hand, alternate hand supports ball. Bend knees and straighten as release the ball. Ensure you look at the target</a:t>
                      </a:r>
                    </a:p>
                    <a:p>
                      <a:pPr marL="0" indent="0" algn="l">
                        <a:buFont typeface="Arial" panose="020B0604020202020204" pitchFamily="34" charset="0"/>
                        <a:buNone/>
                      </a:pPr>
                      <a:endParaRPr lang="en-GB"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0000"/>
                          </a:highlight>
                        </a:rPr>
                        <a:t>‘Thinking Me’</a:t>
                      </a:r>
                      <a:endParaRPr lang="en-GB" sz="700" b="0" u="none" baseline="0" dirty="0">
                        <a:solidFill>
                          <a:srgbClr val="002060"/>
                        </a:solidFill>
                      </a:endParaRPr>
                    </a:p>
                    <a:p>
                      <a:pPr marL="0" indent="0" algn="l">
                        <a:buFontTx/>
                        <a:buNone/>
                      </a:pPr>
                      <a:r>
                        <a:rPr lang="en-US" sz="700" b="1" u="none" baseline="0" dirty="0">
                          <a:solidFill>
                            <a:srgbClr val="002060"/>
                          </a:solidFill>
                        </a:rPr>
                        <a:t>Analysis &amp; Feedback: </a:t>
                      </a:r>
                      <a:r>
                        <a:rPr lang="en-US" sz="700" b="0" u="none" baseline="0" dirty="0">
                          <a:solidFill>
                            <a:srgbClr val="002060"/>
                          </a:solidFill>
                        </a:rPr>
                        <a:t>Pupils being able to </a:t>
                      </a:r>
                      <a:r>
                        <a:rPr lang="en-US" sz="700" b="0" u="none" baseline="0" dirty="0" err="1">
                          <a:solidFill>
                            <a:srgbClr val="002060"/>
                          </a:solidFill>
                        </a:rPr>
                        <a:t>analyse</a:t>
                      </a:r>
                      <a:r>
                        <a:rPr lang="en-US" sz="700" b="0" u="none" baseline="0" dirty="0">
                          <a:solidFill>
                            <a:srgbClr val="002060"/>
                          </a:solidFill>
                        </a:rPr>
                        <a:t> their own/peers performances against the professional model and feedback in a supportive and constructive manner.</a:t>
                      </a:r>
                    </a:p>
                    <a:p>
                      <a:pPr marL="0" indent="0" algn="l">
                        <a:buFontTx/>
                        <a:buNone/>
                      </a:pPr>
                      <a:r>
                        <a:rPr lang="en-US" sz="700" b="1" u="none" baseline="0" dirty="0">
                          <a:solidFill>
                            <a:srgbClr val="002060"/>
                          </a:solidFill>
                        </a:rPr>
                        <a:t>ABC: </a:t>
                      </a:r>
                      <a:r>
                        <a:rPr lang="en-US" sz="700" b="0" u="none" baseline="0" dirty="0">
                          <a:solidFill>
                            <a:srgbClr val="002060"/>
                          </a:solidFill>
                        </a:rPr>
                        <a:t>Pupils are asked relevant questions about their lesson focus by the teacher (teaching points/tactics) and other pupils are asked to A, B or C their responses.</a:t>
                      </a:r>
                    </a:p>
                    <a:p>
                      <a:pPr marL="0" indent="0" algn="l">
                        <a:buFontTx/>
                        <a:buNone/>
                      </a:pPr>
                      <a:r>
                        <a:rPr lang="en-US" sz="700" b="1" u="none" baseline="0" dirty="0">
                          <a:solidFill>
                            <a:srgbClr val="002060"/>
                          </a:solidFill>
                        </a:rPr>
                        <a:t>Short-term effects of exercise:</a:t>
                      </a:r>
                      <a:r>
                        <a:rPr lang="en-US" sz="700" b="0" u="none" baseline="0" dirty="0">
                          <a:solidFill>
                            <a:srgbClr val="002060"/>
                          </a:solidFill>
                        </a:rPr>
                        <a:t> cardiac output, heart rate, stroke volume, breathing rate and gaseous exchange.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FF00"/>
                          </a:highlight>
                        </a:rPr>
                        <a:t>‘</a:t>
                      </a:r>
                      <a:r>
                        <a:rPr lang="en-GB" sz="7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0" u="none" baseline="0" dirty="0">
                          <a:solidFill>
                            <a:srgbClr val="002060"/>
                          </a:solidFill>
                        </a:rPr>
                        <a:t>Pupils should demonstrate the appropriate levels of fitness for basketball as well as mental resilience to persist with the development of weaknesses whilst working alongside others as a performer or a coach. Pupils should recognize the wider health benefits of participation in basketball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baseline="0" dirty="0">
                          <a:solidFill>
                            <a:srgbClr val="002060"/>
                          </a:solidFill>
                        </a:rPr>
                        <a:t>This takes into account the </a:t>
                      </a:r>
                      <a:r>
                        <a:rPr lang="en-US" sz="700" b="0" i="0" u="none" baseline="0" dirty="0" err="1">
                          <a:solidFill>
                            <a:srgbClr val="002060"/>
                          </a:solidFill>
                        </a:rPr>
                        <a:t>behaviour</a:t>
                      </a:r>
                      <a:r>
                        <a:rPr lang="en-US" sz="700" b="0" i="0" u="none" baseline="0" dirty="0">
                          <a:solidFill>
                            <a:srgbClr val="002060"/>
                          </a:solidFill>
                        </a:rPr>
                        <a:t>/attitude of pupils as well as their ability to support each other and work together as a team. Also when </a:t>
                      </a:r>
                      <a:r>
                        <a:rPr lang="en-US" sz="700" b="0" i="0" u="none" baseline="0" dirty="0" err="1">
                          <a:solidFill>
                            <a:srgbClr val="002060"/>
                          </a:solidFill>
                        </a:rPr>
                        <a:t>analysing</a:t>
                      </a:r>
                      <a:r>
                        <a:rPr lang="en-US" sz="700" b="0" i="0" u="none" baseline="0" dirty="0">
                          <a:solidFill>
                            <a:srgbClr val="002060"/>
                          </a:solidFill>
                        </a:rPr>
                        <a:t> skills/tactics to each other in order to outperform another opponent in any athletic discipline.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accent1">
                              <a:lumMod val="50000"/>
                            </a:schemeClr>
                          </a:solidFill>
                          <a:latin typeface="Blue Ridge Heavy SF" pitchFamily="34" charset="0"/>
                        </a:rPr>
                        <a:t>Doesn’t give up when skills are challenging and regroups and evaluates well when analysis is not as effective as it could be.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Lead others in warm up routines for basketball (pulse raising activity such as jogging, stretching muscles: hamstrings, quadriceps, gastrocnemius, triceps, biceps, deltoid, trapezius)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a:t>
                      </a:r>
                    </a:p>
                    <a:p>
                      <a:pPr marL="0" indent="0" algn="l">
                        <a:buFont typeface="Arial" panose="020B0604020202020204" pitchFamily="34" charset="0"/>
                        <a:buNone/>
                      </a:pPr>
                      <a:endParaRPr lang="en-GB" sz="800" b="1" u="sng" baseline="0" dirty="0">
                        <a:solidFill>
                          <a:srgbClr val="002060"/>
                        </a:solidFill>
                      </a:endParaRPr>
                    </a:p>
                    <a:p>
                      <a:pPr marL="171450" indent="-171450" algn="l">
                        <a:buFontTx/>
                        <a:buChar char="-"/>
                      </a:pPr>
                      <a:r>
                        <a:rPr lang="en-GB" sz="800" b="0" u="none" baseline="0" dirty="0">
                          <a:solidFill>
                            <a:srgbClr val="002060"/>
                          </a:solidFill>
                        </a:rPr>
                        <a:t>Observation</a:t>
                      </a:r>
                    </a:p>
                    <a:p>
                      <a:pPr marL="171450" indent="-171450" algn="l">
                        <a:buFontTx/>
                        <a:buChar char="-"/>
                      </a:pPr>
                      <a:r>
                        <a:rPr lang="en-GB" sz="800" b="0" u="none" baseline="0" dirty="0">
                          <a:solidFill>
                            <a:srgbClr val="002060"/>
                          </a:solidFill>
                        </a:rPr>
                        <a:t>Assessment</a:t>
                      </a:r>
                    </a:p>
                    <a:p>
                      <a:pPr marL="171450" indent="-171450" algn="l">
                        <a:buFontTx/>
                        <a:buChar char="-"/>
                      </a:pPr>
                      <a:r>
                        <a:rPr lang="en-GB" sz="800" b="0" u="none" baseline="0" dirty="0">
                          <a:solidFill>
                            <a:srgbClr val="002060"/>
                          </a:solidFill>
                        </a:rPr>
                        <a:t>Recording accurately</a:t>
                      </a:r>
                    </a:p>
                    <a:p>
                      <a:pPr marL="171450" indent="-171450" algn="l">
                        <a:buFontTx/>
                        <a:buChar char="-"/>
                      </a:pPr>
                      <a:r>
                        <a:rPr lang="en-GB" sz="800" b="0" u="none" baseline="0" dirty="0">
                          <a:solidFill>
                            <a:srgbClr val="002060"/>
                          </a:solidFill>
                        </a:rPr>
                        <a:t>Measurement </a:t>
                      </a:r>
                    </a:p>
                    <a:p>
                      <a:pPr marL="171450" indent="-171450" algn="l">
                        <a:buFontTx/>
                        <a:buChar char="-"/>
                      </a:pPr>
                      <a:r>
                        <a:rPr lang="en-GB" sz="800" b="0" u="none" baseline="0" dirty="0">
                          <a:solidFill>
                            <a:srgbClr val="002060"/>
                          </a:solidFill>
                        </a:rPr>
                        <a:t>Review </a:t>
                      </a:r>
                    </a:p>
                    <a:p>
                      <a:pPr marL="171450" indent="-171450" algn="l">
                        <a:buFontTx/>
                        <a:buChar char="-"/>
                      </a:pPr>
                      <a:r>
                        <a:rPr lang="en-GB" sz="800" b="0" u="none" baseline="0" dirty="0">
                          <a:solidFill>
                            <a:srgbClr val="002060"/>
                          </a:solidFill>
                        </a:rPr>
                        <a:t>Communication</a:t>
                      </a:r>
                    </a:p>
                    <a:p>
                      <a:pPr marL="171450" indent="-171450" algn="l">
                        <a:buFontTx/>
                        <a:buChar char="-"/>
                      </a:pPr>
                      <a:r>
                        <a:rPr lang="en-GB" sz="800" b="0" u="none" baseline="0" dirty="0">
                          <a:solidFill>
                            <a:srgbClr val="002060"/>
                          </a:solidFill>
                        </a:rPr>
                        <a:t>Acting on advice from others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Articulate knowledge of tactics and strategies orally to others as well as coach a partner/team upon analysis of live play.</a:t>
                      </a: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800" b="0" u="none" dirty="0">
                          <a:solidFill>
                            <a:srgbClr val="002060"/>
                          </a:solidFill>
                        </a:rPr>
                        <a:t>Coach others to improve their performance</a:t>
                      </a:r>
                    </a:p>
                    <a:p>
                      <a:pPr marL="0" indent="0" algn="l">
                        <a:buFont typeface="Arial" panose="020B0604020202020204" pitchFamily="34" charset="0"/>
                        <a:buNone/>
                      </a:pPr>
                      <a:r>
                        <a:rPr lang="en-GB" sz="800" b="0" u="none" dirty="0">
                          <a:solidFill>
                            <a:srgbClr val="002060"/>
                          </a:solidFill>
                        </a:rPr>
                        <a:t>Model correct technique (demonstration/explanation)</a:t>
                      </a:r>
                    </a:p>
                    <a:p>
                      <a:pPr marL="0" indent="0" algn="l">
                        <a:buFont typeface="Arial" panose="020B0604020202020204" pitchFamily="34" charset="0"/>
                        <a:buNone/>
                      </a:pPr>
                      <a:endParaRPr lang="en-GB" sz="3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Literacy in PE</a:t>
                      </a:r>
                    </a:p>
                    <a:p>
                      <a:pPr algn="ctr"/>
                      <a:endParaRPr lang="en-GB" sz="11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endParaRPr lang="en-GB" sz="800" b="0" u="none" dirty="0">
                        <a:solidFill>
                          <a:srgbClr val="002060"/>
                        </a:solidFill>
                      </a:endParaRP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800" b="0" u="none" dirty="0">
                          <a:solidFill>
                            <a:srgbClr val="002060"/>
                          </a:solidFill>
                        </a:rPr>
                        <a:t>Pupils</a:t>
                      </a:r>
                      <a:r>
                        <a:rPr lang="en-GB" sz="800" b="0" u="none" baseline="0" dirty="0">
                          <a:solidFill>
                            <a:srgbClr val="002060"/>
                          </a:solidFill>
                        </a:rPr>
                        <a:t> demonstrate these skills in the ‘developing sports skills’ unit of Cambridge National: Sport Studies (Level 2)</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69770"/>
          </a:xfrm>
          <a:prstGeom prst="rect">
            <a:avLst/>
          </a:prstGeom>
          <a:noFill/>
        </p:spPr>
        <p:txBody>
          <a:bodyPr wrap="square" rtlCol="0">
            <a:spAutoFit/>
          </a:bodyPr>
          <a:lstStyle/>
          <a:p>
            <a:r>
              <a:rPr lang="en-GB" sz="1400" b="1" u="sng" dirty="0"/>
              <a:t>The bigger picture:</a:t>
            </a:r>
          </a:p>
          <a:p>
            <a:r>
              <a:rPr lang="en-GB" sz="1200" b="1" i="1" dirty="0"/>
              <a:t>Personal development opportunities </a:t>
            </a:r>
            <a:r>
              <a:rPr lang="en-GB" sz="1200" i="1" dirty="0"/>
              <a:t>– Social skills including team work, organisation and planning.</a:t>
            </a:r>
          </a:p>
          <a:p>
            <a:endParaRPr lang="en-GB" sz="1200" i="1" dirty="0"/>
          </a:p>
          <a:p>
            <a:r>
              <a:rPr lang="en-GB" sz="1200" b="1" i="1" dirty="0"/>
              <a:t>Career links </a:t>
            </a:r>
            <a:r>
              <a:rPr lang="en-GB" sz="1200" i="1" dirty="0"/>
              <a:t>– PE teacher, physiotherapist, sports journalist, outdoor education instructor, coach, professional athlete, personal trainer</a:t>
            </a:r>
          </a:p>
          <a:p>
            <a:endParaRPr lang="en-GB" sz="1200" i="1" dirty="0"/>
          </a:p>
          <a:p>
            <a:r>
              <a:rPr lang="en-GB" sz="1200" b="1" i="1" dirty="0"/>
              <a:t>RSE </a:t>
            </a:r>
            <a:r>
              <a:rPr lang="en-GB" sz="12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197"/>
            <a:ext cx="7857592" cy="1954381"/>
          </a:xfrm>
          <a:prstGeom prst="rect">
            <a:avLst/>
          </a:prstGeom>
          <a:solidFill>
            <a:schemeClr val="accent5">
              <a:lumMod val="20000"/>
              <a:lumOff val="80000"/>
            </a:schemeClr>
          </a:solidFill>
          <a:ln w="3175">
            <a:noFill/>
          </a:ln>
        </p:spPr>
        <p:txBody>
          <a:bodyPr wrap="square" rtlCol="0">
            <a:spAutoFit/>
          </a:bodyPr>
          <a:lstStyle/>
          <a:p>
            <a:r>
              <a:rPr lang="en-GB" sz="1100" b="1" dirty="0"/>
              <a:t>Context and Introduction to Unit</a:t>
            </a:r>
          </a:p>
          <a:p>
            <a:r>
              <a:rPr lang="en-GB" sz="1100" dirty="0"/>
              <a:t>In this unit pupils will learn about the evaluation and analysis of performance in basketball. They will learn how to observe other’s performance and highlight strengths and areas for improvement. They will also learn how to communicate their opinions effectively and sensitively. They will link the previous techniques learnt to their observations and be able to skilfully suggest ways in which improvement can be made; equally they will learn to evaluate the impact this has. Pupils will also learn about the seven nutrients and explain how each one would be beneficial for elite basketball performance.</a:t>
            </a:r>
          </a:p>
          <a:p>
            <a:endParaRPr lang="en-GB" sz="1100" b="1" i="1" dirty="0"/>
          </a:p>
          <a:p>
            <a:r>
              <a:rPr lang="en-GB" sz="1100" b="1" i="1" dirty="0"/>
              <a:t>Prior knowledge (KS2/KS3)</a:t>
            </a:r>
          </a:p>
          <a:p>
            <a:r>
              <a:rPr lang="en-GB" sz="1100" dirty="0"/>
              <a:t>In Y8 pupils will have learnt a range of tactics and strategies required to outwit opponents effectively in basketball. The will have knowledge of the game rules and a range of skills including passing, dribbling and shooting. They will also be able to plan tactics/strategies for success and also demonstrate disguise, placement and adaptability to game play.</a:t>
            </a:r>
          </a:p>
        </p:txBody>
      </p:sp>
      <p:pic>
        <p:nvPicPr>
          <p:cNvPr id="7" name="Picture 6">
            <a:extLst>
              <a:ext uri="{FF2B5EF4-FFF2-40B4-BE49-F238E27FC236}">
                <a16:creationId xmlns:a16="http://schemas.microsoft.com/office/drawing/2014/main" id="{88D1515D-4CF7-47A5-88EB-9C7718BB1B96}"/>
              </a:ext>
            </a:extLst>
          </p:cNvPr>
          <p:cNvPicPr>
            <a:picLocks noChangeAspect="1"/>
          </p:cNvPicPr>
          <p:nvPr/>
        </p:nvPicPr>
        <p:blipFill rotWithShape="1">
          <a:blip r:embed="rId3"/>
          <a:srcRect b="45649"/>
          <a:stretch/>
        </p:blipFill>
        <p:spPr>
          <a:xfrm>
            <a:off x="6853478" y="3270272"/>
            <a:ext cx="3139712" cy="1501020"/>
          </a:xfrm>
          <a:prstGeom prst="rect">
            <a:avLst/>
          </a:prstGeom>
        </p:spPr>
      </p:pic>
      <p:pic>
        <p:nvPicPr>
          <p:cNvPr id="8" name="Picture 7">
            <a:extLst>
              <a:ext uri="{FF2B5EF4-FFF2-40B4-BE49-F238E27FC236}">
                <a16:creationId xmlns:a16="http://schemas.microsoft.com/office/drawing/2014/main" id="{1F1BD0D9-9D3D-40F7-A1F5-2A7F4DC189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24727" y="5492692"/>
            <a:ext cx="1723238" cy="1033943"/>
          </a:xfrm>
          <a:prstGeom prst="rect">
            <a:avLst/>
          </a:prstGeom>
        </p:spPr>
      </p:pic>
      <p:graphicFrame>
        <p:nvGraphicFramePr>
          <p:cNvPr id="9" name="Table 8">
            <a:extLst>
              <a:ext uri="{FF2B5EF4-FFF2-40B4-BE49-F238E27FC236}">
                <a16:creationId xmlns:a16="http://schemas.microsoft.com/office/drawing/2014/main" id="{5CE5FE2D-6D0A-423E-9AFA-576769834189}"/>
              </a:ext>
            </a:extLst>
          </p:cNvPr>
          <p:cNvGraphicFramePr>
            <a:graphicFrameLocks noGrp="1"/>
          </p:cNvGraphicFramePr>
          <p:nvPr>
            <p:extLst>
              <p:ext uri="{D42A27DB-BD31-4B8C-83A1-F6EECF244321}">
                <p14:modId xmlns:p14="http://schemas.microsoft.com/office/powerpoint/2010/main" val="2244846456"/>
              </p:ext>
            </p:extLst>
          </p:nvPr>
        </p:nvGraphicFramePr>
        <p:xfrm>
          <a:off x="6868415" y="4728651"/>
          <a:ext cx="3139712" cy="1981200"/>
        </p:xfrm>
        <a:graphic>
          <a:graphicData uri="http://schemas.openxmlformats.org/drawingml/2006/table">
            <a:tbl>
              <a:tblPr firstRow="1" bandRow="1">
                <a:tableStyleId>{5C22544A-7EE6-4342-B048-85BDC9FD1C3A}</a:tableStyleId>
              </a:tblPr>
              <a:tblGrid>
                <a:gridCol w="1387818">
                  <a:extLst>
                    <a:ext uri="{9D8B030D-6E8A-4147-A177-3AD203B41FA5}">
                      <a16:colId xmlns:a16="http://schemas.microsoft.com/office/drawing/2014/main" val="2088866104"/>
                    </a:ext>
                  </a:extLst>
                </a:gridCol>
                <a:gridCol w="1751894">
                  <a:extLst>
                    <a:ext uri="{9D8B030D-6E8A-4147-A177-3AD203B41FA5}">
                      <a16:colId xmlns:a16="http://schemas.microsoft.com/office/drawing/2014/main" val="2074840571"/>
                    </a:ext>
                  </a:extLst>
                </a:gridCol>
              </a:tblGrid>
              <a:tr h="284049">
                <a:tc gridSpan="2">
                  <a:txBody>
                    <a:bodyPr/>
                    <a:lstStyle/>
                    <a:p>
                      <a:pPr algn="ctr"/>
                      <a:r>
                        <a:rPr lang="en-GB" sz="700" dirty="0"/>
                        <a:t>Word-rich Focus: Summer Term 1 &amp; 2</a:t>
                      </a:r>
                    </a:p>
                    <a:p>
                      <a:pPr algn="ctr"/>
                      <a:r>
                        <a:rPr lang="en-GB" sz="700" dirty="0"/>
                        <a:t>Short-term Effects of Exercise</a:t>
                      </a:r>
                    </a:p>
                  </a:txBody>
                  <a:tcPr/>
                </a:tc>
                <a:tc hMerge="1">
                  <a:txBody>
                    <a:bodyPr/>
                    <a:lstStyle/>
                    <a:p>
                      <a:endParaRPr lang="en-GB" dirty="0"/>
                    </a:p>
                  </a:txBody>
                  <a:tcPr/>
                </a:tc>
                <a:extLst>
                  <a:ext uri="{0D108BD9-81ED-4DB2-BD59-A6C34878D82A}">
                    <a16:rowId xmlns:a16="http://schemas.microsoft.com/office/drawing/2014/main" val="4039678153"/>
                  </a:ext>
                </a:extLst>
              </a:tr>
              <a:tr h="46135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dirty="0">
                          <a:solidFill>
                            <a:srgbClr val="002060"/>
                          </a:solidFill>
                        </a:rPr>
                        <a:t>Heart rate </a:t>
                      </a:r>
                      <a:r>
                        <a:rPr lang="en-US" sz="800" dirty="0">
                          <a:solidFill>
                            <a:srgbClr val="002060"/>
                          </a:solidFill>
                        </a:rPr>
                        <a:t>– </a:t>
                      </a:r>
                      <a:r>
                        <a:rPr lang="en-US" sz="800" kern="1200" dirty="0">
                          <a:solidFill>
                            <a:srgbClr val="002060"/>
                          </a:solidFill>
                          <a:effectLst/>
                          <a:latin typeface="+mn-lt"/>
                          <a:ea typeface="+mn-ea"/>
                          <a:cs typeface="+mn-cs"/>
                        </a:rPr>
                        <a:t>The number of times the heart beats per minute increases</a:t>
                      </a:r>
                      <a:endParaRPr lang="en-US" sz="8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dirty="0">
                          <a:solidFill>
                            <a:srgbClr val="002060"/>
                          </a:solidFill>
                        </a:rPr>
                        <a:t>Stroke volume </a:t>
                      </a:r>
                      <a:r>
                        <a:rPr lang="en-US" sz="800" dirty="0">
                          <a:solidFill>
                            <a:srgbClr val="002060"/>
                          </a:solidFill>
                        </a:rPr>
                        <a:t>– The amount of blood that pumps out the heart with every beat increases.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dirty="0">
                          <a:solidFill>
                            <a:srgbClr val="002060"/>
                          </a:solidFill>
                        </a:rPr>
                        <a:t>Lactic acid </a:t>
                      </a:r>
                      <a:r>
                        <a:rPr lang="en-US" sz="800" dirty="0">
                          <a:solidFill>
                            <a:srgbClr val="002060"/>
                          </a:solidFill>
                        </a:rPr>
                        <a:t>- </a:t>
                      </a:r>
                      <a:r>
                        <a:rPr lang="en-GB" sz="800" b="0" i="0" kern="1200" dirty="0">
                          <a:solidFill>
                            <a:srgbClr val="002060"/>
                          </a:solidFill>
                          <a:effectLst/>
                          <a:latin typeface="+mn-lt"/>
                          <a:ea typeface="+mn-ea"/>
                          <a:cs typeface="+mn-cs"/>
                        </a:rPr>
                        <a:t> is an acid produced by the body when glucose (sugar) is broken down to generate energy. This increases with high intensity exercise</a:t>
                      </a:r>
                      <a:endParaRPr lang="en-US" sz="800" dirty="0">
                        <a:solidFill>
                          <a:srgbClr val="002060"/>
                        </a:solidFill>
                      </a:endParaRPr>
                    </a:p>
                  </a:txBody>
                  <a:tcPr/>
                </a:tc>
                <a:tc>
                  <a:txBody>
                    <a:bodyPr/>
                    <a:lstStyle/>
                    <a:p>
                      <a:r>
                        <a:rPr lang="en-GB" sz="800" b="1" dirty="0">
                          <a:solidFill>
                            <a:srgbClr val="002060"/>
                          </a:solidFill>
                        </a:rPr>
                        <a:t>Cardiac output - </a:t>
                      </a:r>
                      <a:r>
                        <a:rPr lang="en-GB" sz="800" b="0" i="0" kern="1200" dirty="0">
                          <a:solidFill>
                            <a:srgbClr val="002060"/>
                          </a:solidFill>
                          <a:effectLst/>
                          <a:latin typeface="+mn-lt"/>
                          <a:ea typeface="+mn-ea"/>
                          <a:cs typeface="+mn-cs"/>
                        </a:rPr>
                        <a:t>The amount of blood the heart pumps through the circulatory system in a minute</a:t>
                      </a:r>
                      <a:endParaRPr lang="en-GB" sz="800" b="1" dirty="0">
                        <a:solidFill>
                          <a:srgbClr val="002060"/>
                        </a:solidFill>
                      </a:endParaRPr>
                    </a:p>
                    <a:p>
                      <a:endParaRPr lang="en-GB" sz="800" b="1" dirty="0">
                        <a:solidFill>
                          <a:srgbClr val="002060"/>
                        </a:solidFill>
                      </a:endParaRPr>
                    </a:p>
                    <a:p>
                      <a:r>
                        <a:rPr lang="en-GB" sz="800" b="1" dirty="0">
                          <a:solidFill>
                            <a:srgbClr val="002060"/>
                          </a:solidFill>
                        </a:rPr>
                        <a:t>Breathing rate - </a:t>
                      </a:r>
                      <a:r>
                        <a:rPr lang="en-GB" sz="800" b="0" i="0" kern="1200" dirty="0">
                          <a:solidFill>
                            <a:srgbClr val="002060"/>
                          </a:solidFill>
                          <a:effectLst/>
                          <a:latin typeface="+mn-lt"/>
                          <a:ea typeface="+mn-ea"/>
                          <a:cs typeface="+mn-cs"/>
                        </a:rPr>
                        <a:t>an individual's number of breaths per minute</a:t>
                      </a:r>
                      <a:endParaRPr lang="en-GB" sz="800" b="1" dirty="0">
                        <a:solidFill>
                          <a:srgbClr val="002060"/>
                        </a:solidFill>
                      </a:endParaRPr>
                    </a:p>
                    <a:p>
                      <a:endParaRPr lang="en-GB" sz="800" b="1" dirty="0">
                        <a:solidFill>
                          <a:srgbClr val="002060"/>
                        </a:solidFill>
                      </a:endParaRPr>
                    </a:p>
                    <a:p>
                      <a:r>
                        <a:rPr lang="en-GB" sz="800" b="1" dirty="0">
                          <a:solidFill>
                            <a:srgbClr val="002060"/>
                          </a:solidFill>
                        </a:rPr>
                        <a:t>Gaseous exchange - </a:t>
                      </a:r>
                      <a:r>
                        <a:rPr lang="en-GB" sz="800" b="0" i="0" kern="1200" dirty="0">
                          <a:solidFill>
                            <a:srgbClr val="002060"/>
                          </a:solidFill>
                          <a:effectLst/>
                          <a:latin typeface="+mn-lt"/>
                          <a:ea typeface="+mn-ea"/>
                          <a:cs typeface="+mn-cs"/>
                        </a:rPr>
                        <a:t>the movement of a gas from an area of high concentration—an area where there's a lot of it—to an area of low concentration (Carbon dioxide &amp; O2)</a:t>
                      </a:r>
                      <a:endParaRPr lang="en-GB" sz="800" b="1" dirty="0">
                        <a:solidFill>
                          <a:srgbClr val="002060"/>
                        </a:solidFill>
                      </a:endParaRPr>
                    </a:p>
                  </a:txBody>
                  <a:tcPr/>
                </a:tc>
                <a:extLst>
                  <a:ext uri="{0D108BD9-81ED-4DB2-BD59-A6C34878D82A}">
                    <a16:rowId xmlns:a16="http://schemas.microsoft.com/office/drawing/2014/main" val="600157104"/>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736636" y="-22349"/>
            <a:ext cx="471872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Basketball: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23815" cy="1338828"/>
          </a:xfrm>
          <a:prstGeom prst="rect">
            <a:avLst/>
          </a:prstGeom>
          <a:solidFill>
            <a:schemeClr val="accent5">
              <a:lumMod val="20000"/>
              <a:lumOff val="80000"/>
            </a:schemeClr>
          </a:solidFill>
          <a:ln w="3175">
            <a:noFill/>
          </a:ln>
        </p:spPr>
        <p:txBody>
          <a:bodyPr wrap="square" rtlCol="0">
            <a:spAutoFit/>
          </a:bodyPr>
          <a:lstStyle/>
          <a:p>
            <a:r>
              <a:rPr lang="en-US" sz="900" b="1" dirty="0"/>
              <a:t>M</a:t>
            </a:r>
            <a:r>
              <a:rPr lang="en-GB" sz="900" b="1" dirty="0"/>
              <a:t>APs </a:t>
            </a:r>
            <a:r>
              <a:rPr lang="en-GB" sz="900" dirty="0"/>
              <a:t>– Pupils will be assessed at the end of each topic via the Me in PE assessment model:</a:t>
            </a:r>
          </a:p>
          <a:p>
            <a:pPr marL="171450" indent="-171450">
              <a:buFontTx/>
              <a:buChar char="-"/>
            </a:pPr>
            <a:r>
              <a:rPr lang="en-GB" sz="900" b="1" dirty="0">
                <a:solidFill>
                  <a:srgbClr val="002060"/>
                </a:solidFill>
              </a:rPr>
              <a:t>Physical Me: </a:t>
            </a:r>
            <a:r>
              <a:rPr lang="en-GB" sz="900" dirty="0">
                <a:solidFill>
                  <a:srgbClr val="002060"/>
                </a:solidFill>
              </a:rPr>
              <a:t>Skills and application of these into a competitive situation.</a:t>
            </a:r>
          </a:p>
          <a:p>
            <a:pPr marL="171450" indent="-171450">
              <a:buFontTx/>
              <a:buChar char="-"/>
            </a:pPr>
            <a:r>
              <a:rPr lang="en-GB" sz="900" b="1" dirty="0">
                <a:solidFill>
                  <a:srgbClr val="002060"/>
                </a:solidFill>
              </a:rPr>
              <a:t>Thinking Me: </a:t>
            </a:r>
            <a:r>
              <a:rPr lang="en-GB" sz="900" dirty="0">
                <a:solidFill>
                  <a:srgbClr val="002060"/>
                </a:solidFill>
              </a:rPr>
              <a:t>ABC/Short-term effects of exercise on the cardio-respiratory system.</a:t>
            </a:r>
          </a:p>
          <a:p>
            <a:pPr marL="171450" indent="-171450">
              <a:buFontTx/>
              <a:buChar char="-"/>
            </a:pPr>
            <a:r>
              <a:rPr lang="en-GB" sz="900" b="1" dirty="0">
                <a:solidFill>
                  <a:srgbClr val="002060"/>
                </a:solidFill>
              </a:rPr>
              <a:t>Healthy Me: </a:t>
            </a:r>
            <a:r>
              <a:rPr lang="en-GB" sz="900" dirty="0">
                <a:solidFill>
                  <a:srgbClr val="002060"/>
                </a:solidFill>
              </a:rPr>
              <a:t>Physical attributes that are relevant to the activity.</a:t>
            </a:r>
          </a:p>
          <a:p>
            <a:pPr marL="171450" indent="-171450">
              <a:buFontTx/>
              <a:buChar char="-"/>
            </a:pPr>
            <a:r>
              <a:rPr lang="en-GB" sz="900" b="1" dirty="0">
                <a:solidFill>
                  <a:srgbClr val="002060"/>
                </a:solidFill>
              </a:rPr>
              <a:t>Social Me: </a:t>
            </a:r>
            <a:r>
              <a:rPr lang="en-GB" sz="900" dirty="0">
                <a:solidFill>
                  <a:srgbClr val="002060"/>
                </a:solidFill>
              </a:rPr>
              <a:t>Behaviour, attitudes and support towards other pupils.</a:t>
            </a:r>
          </a:p>
          <a:p>
            <a:pPr marL="171450" indent="-171450">
              <a:buFontTx/>
              <a:buChar char="-"/>
            </a:pPr>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US" sz="900" dirty="0"/>
          </a:p>
          <a:p>
            <a:r>
              <a:rPr lang="en-US" sz="900" b="1" dirty="0"/>
              <a:t>S</a:t>
            </a:r>
            <a:r>
              <a:rPr lang="en-GB" sz="900" b="1" dirty="0"/>
              <a:t>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039831687"/>
              </p:ext>
            </p:extLst>
          </p:nvPr>
        </p:nvGraphicFramePr>
        <p:xfrm>
          <a:off x="128750" y="1803792"/>
          <a:ext cx="11934500" cy="4956627"/>
        </p:xfrm>
        <a:graphic>
          <a:graphicData uri="http://schemas.openxmlformats.org/drawingml/2006/table">
            <a:tbl>
              <a:tblPr firstRow="1" bandRow="1">
                <a:tableStyleId>{69CF1AB2-1976-4502-BF36-3FF5EA218861}</a:tableStyleId>
              </a:tblPr>
              <a:tblGrid>
                <a:gridCol w="2155352">
                  <a:extLst>
                    <a:ext uri="{9D8B030D-6E8A-4147-A177-3AD203B41FA5}">
                      <a16:colId xmlns:a16="http://schemas.microsoft.com/office/drawing/2014/main" val="26545288"/>
                    </a:ext>
                  </a:extLst>
                </a:gridCol>
                <a:gridCol w="2306972">
                  <a:extLst>
                    <a:ext uri="{9D8B030D-6E8A-4147-A177-3AD203B41FA5}">
                      <a16:colId xmlns:a16="http://schemas.microsoft.com/office/drawing/2014/main" val="3735789182"/>
                    </a:ext>
                  </a:extLst>
                </a:gridCol>
                <a:gridCol w="2449585">
                  <a:extLst>
                    <a:ext uri="{9D8B030D-6E8A-4147-A177-3AD203B41FA5}">
                      <a16:colId xmlns:a16="http://schemas.microsoft.com/office/drawing/2014/main" val="3033360634"/>
                    </a:ext>
                  </a:extLst>
                </a:gridCol>
                <a:gridCol w="2635691">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219501">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US" sz="1100" b="1" dirty="0">
                          <a:solidFill>
                            <a:schemeClr val="tx1"/>
                          </a:solidFill>
                        </a:rPr>
                        <a:t>Excelling (Above and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basic technique of passing, dribbling and shooting skills. Analysis and feedback is limited and requires guidance from the teacher.  </a:t>
                      </a:r>
                    </a:p>
                    <a:p>
                      <a:endParaRPr lang="en-US" sz="750" dirty="0">
                        <a:solidFill>
                          <a:schemeClr val="tx1"/>
                        </a:solidFill>
                      </a:endParaRPr>
                    </a:p>
                    <a:p>
                      <a:pPr marL="171450" indent="-171450">
                        <a:buFontTx/>
                        <a:buChar char="-"/>
                      </a:pPr>
                      <a:r>
                        <a:rPr lang="en-US" sz="750" dirty="0">
                          <a:solidFill>
                            <a:schemeClr val="tx1"/>
                          </a:solidFill>
                        </a:rPr>
                        <a:t>Requires leadership from teacher/peers in identifying each stage of the relevant skill.</a:t>
                      </a:r>
                    </a:p>
                    <a:p>
                      <a:pPr marL="0" indent="0">
                        <a:buFontTx/>
                        <a:buNone/>
                      </a:pPr>
                      <a:endParaRPr lang="en-US" sz="750" dirty="0">
                        <a:solidFill>
                          <a:schemeClr val="tx1"/>
                        </a:solidFill>
                      </a:endParaRPr>
                    </a:p>
                    <a:p>
                      <a:pPr marL="171450" indent="-171450">
                        <a:buFontTx/>
                        <a:buChar char="-"/>
                      </a:pPr>
                      <a:r>
                        <a:rPr lang="en-US" sz="750" dirty="0">
                          <a:solidFill>
                            <a:schemeClr val="tx1"/>
                          </a:solidFill>
                        </a:rPr>
                        <a:t>Requires assistance when identifying weaknesses and communicating this to peers.</a:t>
                      </a:r>
                    </a:p>
                    <a:p>
                      <a:pPr marL="171450" indent="-171450">
                        <a:buFontTx/>
                        <a:buChar cha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limited knowledge of refereeing using support from the teacher to enforce the rules. Can keep score.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define a few short term effects of exercise accurately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Cannot identify short term effects of exercise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limited for basketball and is unable to sustain it for the duration of the activity (i.e. lacks coordination, agility, power and speed).</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Social skills are very limited as well as communication between peers.</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Unwilling to persist with difficult challenges.</a:t>
                      </a:r>
                    </a:p>
                    <a:p>
                      <a:pPr marL="171450" indent="-171450">
                        <a:buFontTx/>
                        <a:buChar char="-"/>
                      </a:pPr>
                      <a:endParaRPr lang="en-US" sz="7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fair technique of passing, dribbling and shooting skills. Analysis and feedback is limited but requires some guidance from the teacher.  </a:t>
                      </a:r>
                    </a:p>
                    <a:p>
                      <a:endParaRPr lang="en-US" sz="750" b="1" i="1" dirty="0">
                        <a:solidFill>
                          <a:schemeClr val="tx1"/>
                        </a:solidFill>
                      </a:endParaRPr>
                    </a:p>
                    <a:p>
                      <a:pPr marL="171450" indent="-171450">
                        <a:buFontTx/>
                        <a:buChar char="-"/>
                      </a:pPr>
                      <a:r>
                        <a:rPr lang="en-US" sz="750" b="0" i="0" dirty="0">
                          <a:solidFill>
                            <a:schemeClr val="tx1"/>
                          </a:solidFill>
                        </a:rPr>
                        <a:t>Can identify most strengths in performance but requires assistance when identifying weaknesses.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feedback to peers unassisted but struggles to identify ways forward.</a:t>
                      </a:r>
                    </a:p>
                    <a:p>
                      <a:pPr marL="0" indent="0">
                        <a:buFontTx/>
                        <a:buNone/>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some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good knowledge of refereeing  using some support from the teacher to enforce the rules. Can keep score and use some signals.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define a few short term effects of exercise accurately and relate to how they affect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some short term effects of exercise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good for basketball  and is able to sustain it for the duration of the activity (i.e. coordination, agility, speed, power and balance).</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Gives up occasionally when faced with difficult challenges.</a:t>
                      </a:r>
                    </a:p>
                    <a:p>
                      <a:pPr marL="171450" indent="-171450">
                        <a:buFontTx/>
                        <a:buChar char="-"/>
                      </a:pPr>
                      <a:endParaRPr lang="en-US" sz="750" b="0" i="0" dirty="0">
                        <a:solidFill>
                          <a:schemeClr val="tx1"/>
                        </a:solidFill>
                      </a:endParaRPr>
                    </a:p>
                  </a:txBody>
                  <a:tcPr/>
                </a:tc>
                <a:tc>
                  <a:txBody>
                    <a:bodyPr/>
                    <a:lstStyle/>
                    <a:p>
                      <a:r>
                        <a:rPr lang="en-US" sz="750" b="1" i="1" dirty="0">
                          <a:solidFill>
                            <a:schemeClr val="tx1"/>
                          </a:solidFill>
                        </a:rPr>
                        <a:t>Pupils must be able to perform all skills within the unit with consistently good technique and analysis and feedback is clear and precise.</a:t>
                      </a:r>
                    </a:p>
                    <a:p>
                      <a:endParaRPr lang="en-US" sz="750" b="1" i="1" dirty="0">
                        <a:solidFill>
                          <a:schemeClr val="tx1"/>
                        </a:solidFill>
                      </a:endParaRPr>
                    </a:p>
                    <a:p>
                      <a:r>
                        <a:rPr lang="en-US" sz="750" b="1" i="1" dirty="0">
                          <a:solidFill>
                            <a:schemeClr val="tx1"/>
                          </a:solidFill>
                        </a:rPr>
                        <a:t> </a:t>
                      </a:r>
                    </a:p>
                    <a:p>
                      <a:pPr marL="171450" indent="-171450">
                        <a:buFontTx/>
                        <a:buChar char="-"/>
                      </a:pPr>
                      <a:r>
                        <a:rPr lang="en-US" sz="750" b="0" u="none" baseline="0" dirty="0">
                          <a:solidFill>
                            <a:schemeClr val="tx1"/>
                          </a:solidFill>
                        </a:rPr>
                        <a:t>Can identify most strengths and weaknesses in performance whilst describing ways to improve.</a:t>
                      </a:r>
                    </a:p>
                    <a:p>
                      <a:endParaRPr lang="en-US" sz="750" b="0" u="none" baseline="0" dirty="0">
                        <a:solidFill>
                          <a:schemeClr val="tx1"/>
                        </a:solidFill>
                      </a:endParaRPr>
                    </a:p>
                    <a:p>
                      <a:pPr marL="171450" indent="-171450">
                        <a:buFontTx/>
                        <a:buChar char="-"/>
                      </a:pPr>
                      <a:r>
                        <a:rPr lang="en-US" sz="750" b="0" u="none" baseline="0" dirty="0">
                          <a:solidFill>
                            <a:schemeClr val="tx1"/>
                          </a:solidFill>
                        </a:rPr>
                        <a:t>Can provide feedback to peers unassisted with at least two clear points made.</a:t>
                      </a:r>
                    </a:p>
                    <a:p>
                      <a:pPr marL="0" indent="0">
                        <a:buFontTx/>
                        <a:buNone/>
                      </a:pPr>
                      <a:endParaRPr lang="en-US" sz="75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tactical elements to game play which are 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very good knowledge of refereeing  without support from the teacher to enforce the rules confidently. Can keep score and use signals whilst also explaining decisions made.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and define a range of short term effects of exercise  accurately and relate to how they affect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short term effects of exercise and knows how they all inter relate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very good for basketball and is able to sustain it for the duration of the activity (i.e. coordination, agility, speed, power and balance).</a:t>
                      </a:r>
                    </a:p>
                    <a:p>
                      <a:pPr marL="171450" indent="-171450">
                        <a:buFontTx/>
                        <a:buChar char="-"/>
                      </a:pPr>
                      <a:endParaRPr lang="en-US" sz="750" b="0" u="none" baseline="0" dirty="0">
                        <a:solidFill>
                          <a:schemeClr val="tx1"/>
                        </a:solidFill>
                      </a:endParaRPr>
                    </a:p>
                    <a:p>
                      <a:pPr marL="171450" indent="-171450">
                        <a:buFontTx/>
                        <a:buChar char="-"/>
                      </a:pPr>
                      <a:r>
                        <a:rPr lang="en-US" sz="75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Rarely gives up when faced with a difficult challenge and persists with the task at hand.</a:t>
                      </a:r>
                    </a:p>
                    <a:p>
                      <a:pPr marL="171450" indent="-171450">
                        <a:buFontTx/>
                        <a:buChar char="-"/>
                      </a:pPr>
                      <a:endParaRPr lang="en-US" sz="750" b="0" u="none" baseline="0" dirty="0">
                        <a:solidFill>
                          <a:schemeClr val="tx1"/>
                        </a:solidFill>
                      </a:endParaRPr>
                    </a:p>
                  </a:txBody>
                  <a:tcPr/>
                </a:tc>
                <a:tc>
                  <a:txBody>
                    <a:bodyPr/>
                    <a:lstStyle/>
                    <a:p>
                      <a:r>
                        <a:rPr lang="en-US" sz="750" b="1" i="1" dirty="0">
                          <a:solidFill>
                            <a:schemeClr val="tx1"/>
                          </a:solidFill>
                        </a:rPr>
                        <a:t>Pupils should be able to recall all the content in the knowledge journey and demonstrate clear and precise feedback through peer and self analysis.</a:t>
                      </a:r>
                    </a:p>
                    <a:p>
                      <a:endParaRPr lang="en-US" sz="750" b="1" i="1" dirty="0">
                        <a:solidFill>
                          <a:schemeClr val="tx1"/>
                        </a:solidFill>
                      </a:endParaRPr>
                    </a:p>
                    <a:p>
                      <a:pPr marL="171450" indent="-171450">
                        <a:buFontTx/>
                        <a:buChar char="-"/>
                      </a:pPr>
                      <a:r>
                        <a:rPr lang="en-US" sz="750" b="0" i="0" dirty="0">
                          <a:solidFill>
                            <a:schemeClr val="tx1"/>
                          </a:solidFill>
                        </a:rPr>
                        <a:t>Can identify all strengths and weaknesses in their own performance and others.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clear and coherent feedback on their own performance and a partners by identifying clear ways forward and modelling correct technique.</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tactical elements to game play  which have a dominant impact on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and define a wide range of short term effects of exercise accurately and relate to how they affect the body in relation to differing sports/intensity.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the short term effects of exercise and has a deep understanding of how they inter relate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excellent for basketball and is able to sustain it for the duration of the activity at high levels of intensity (i.e. coordination, agility, speed, power and balance).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and can lead small groups during drills.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Never gives up when faced with a difficult challenge and enjoys these circumstances.</a:t>
                      </a:r>
                    </a:p>
                    <a:p>
                      <a:pPr marL="0" indent="0">
                        <a:buFontTx/>
                        <a:buNone/>
                      </a:pPr>
                      <a:endParaRPr lang="en-US" sz="750" b="0" i="0" dirty="0">
                        <a:solidFill>
                          <a:schemeClr val="tx1"/>
                        </a:solidFill>
                      </a:endParaRPr>
                    </a:p>
                  </a:txBody>
                  <a:tcPr/>
                </a:tc>
                <a:tc>
                  <a:txBody>
                    <a:bodyPr/>
                    <a:lstStyle/>
                    <a:p>
                      <a:r>
                        <a:rPr lang="en-US" sz="750" b="1" i="1" dirty="0">
                          <a:solidFill>
                            <a:schemeClr val="tx1"/>
                          </a:solidFill>
                        </a:rPr>
                        <a:t>Pupils should be able to recall all the content in the knowledge journey and demonstrate excellent feedback through peer and self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Can identify all strengths and weaknesses in their own performance and others, including game play and refereeing.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provide clear and coherent feedback on their own performance and a partners by identifying clear ways forward and modelling correct technique, including refereeing.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and define all short term effects of exercise  accurately and relate to sporting movements and differing intensities. Can also relate these to longer term effects.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the short term effects of exercise and a wide range of long term effects too. This is considered in their exercise in order to maximize personal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excellent for basketball and is able to sustain it for the duration of the activity at high levels of intensity (i.e. coordination, agility, speed, power and balance).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and can lead small groups during drills.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618</TotalTime>
  <Words>2152</Words>
  <Application>Microsoft Office PowerPoint</Application>
  <PresentationFormat>Widescreen</PresentationFormat>
  <Paragraphs>193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87</cp:revision>
  <cp:lastPrinted>2020-02-24T11:31:23Z</cp:lastPrinted>
  <dcterms:created xsi:type="dcterms:W3CDTF">2019-12-19T05:38:14Z</dcterms:created>
  <dcterms:modified xsi:type="dcterms:W3CDTF">2022-07-14T14:23:31Z</dcterms:modified>
</cp:coreProperties>
</file>