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4" d="100"/>
          <a:sy n="114" d="100"/>
        </p:scale>
        <p:origin x="51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B4F3ECE-E655-4007-BB1D-BC37F5C82524}" type="datetimeFigureOut">
              <a:rPr lang="en-GB" smtClean="0"/>
              <a:t>17/03/2021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880003F-495C-4104-BB49-E55EC74FBF8F}" type="slidenum">
              <a:rPr lang="en-GB" smtClean="0"/>
              <a:t>‹#›</a:t>
            </a:fld>
            <a:endParaRPr lang="en-GB"/>
          </a:p>
        </p:txBody>
      </p:sp>
    </p:spTree>
    <p:extLst>
      <p:ext uri="{BB962C8B-B14F-4D97-AF65-F5344CB8AC3E}">
        <p14:creationId xmlns:p14="http://schemas.microsoft.com/office/powerpoint/2010/main" val="2054658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17/03/2021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17/03/2021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17/03/2021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17/03/2021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0" y="-29637"/>
            <a:ext cx="8123314"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Y7 Dance: Journey of Knowledge (Performance Development)</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5" y="410153"/>
            <a:ext cx="7363748" cy="1938992"/>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the skills required to perform in a dance. They will learn about the different styles and cultures of dance through performing, choreographing and appreciating. Pupils will learn specific performing skills including focus, musicality, posture and emotion. You will learn how to develop these skills through learning specific dance routines and also how to choreograph short phrases of movement.</a:t>
            </a:r>
          </a:p>
          <a:p>
            <a:endParaRPr lang="en-GB" sz="1200" dirty="0"/>
          </a:p>
          <a:p>
            <a:r>
              <a:rPr lang="en-GB" sz="1200" b="1" i="1" dirty="0"/>
              <a:t>Prior knowledge (KS2/KS3)</a:t>
            </a:r>
          </a:p>
          <a:p>
            <a:r>
              <a:rPr lang="en-GB" sz="1200" dirty="0"/>
              <a:t>Pupils at KS2 should have been taught how to link basic movements together and perform dances using a range of movement patterns. They should have experience of performing in front of others and what an effective dance looks like.</a:t>
            </a:r>
            <a:endParaRPr lang="en-US" sz="1200"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58443691"/>
              </p:ext>
            </p:extLst>
          </p:nvPr>
        </p:nvGraphicFramePr>
        <p:xfrm>
          <a:off x="121134" y="2441261"/>
          <a:ext cx="12070866" cy="4311231"/>
        </p:xfrm>
        <a:graphic>
          <a:graphicData uri="http://schemas.openxmlformats.org/drawingml/2006/table">
            <a:tbl>
              <a:tblPr firstRow="1" bandRow="1">
                <a:tableStyleId>{5940675A-B579-460E-94D1-54222C63F5DA}</a:tableStyleId>
              </a:tblPr>
              <a:tblGrid>
                <a:gridCol w="4547119">
                  <a:extLst>
                    <a:ext uri="{9D8B030D-6E8A-4147-A177-3AD203B41FA5}">
                      <a16:colId xmlns:a16="http://schemas.microsoft.com/office/drawing/2014/main" val="3001272792"/>
                    </a:ext>
                  </a:extLst>
                </a:gridCol>
                <a:gridCol w="2646947">
                  <a:extLst>
                    <a:ext uri="{9D8B030D-6E8A-4147-A177-3AD203B41FA5}">
                      <a16:colId xmlns:a16="http://schemas.microsoft.com/office/drawing/2014/main" val="1320432718"/>
                    </a:ext>
                  </a:extLst>
                </a:gridCol>
                <a:gridCol w="2701828">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200" b="1" u="sng" baseline="0" dirty="0">
                          <a:solidFill>
                            <a:srgbClr val="002060"/>
                          </a:solidFill>
                        </a:rPr>
                        <a:t>CORE KNOWLEDGE (Me in PE)</a:t>
                      </a:r>
                    </a:p>
                    <a:p>
                      <a:pPr marL="0" indent="0" algn="l">
                        <a:buFont typeface="Arial" panose="020B0604020202020204" pitchFamily="34" charset="0"/>
                        <a:buNone/>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highlight>
                            <a:srgbClr val="00FF00"/>
                          </a:highlight>
                        </a:rPr>
                        <a:t>‘Physical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Dance Warm-Ups </a:t>
                      </a:r>
                      <a:r>
                        <a:rPr lang="en-US" sz="800" b="0" u="none" baseline="0" dirty="0">
                          <a:solidFill>
                            <a:srgbClr val="002060"/>
                          </a:solidFill>
                        </a:rPr>
                        <a:t>– how are they different to PE warm ups?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Learn and Perform </a:t>
                      </a:r>
                      <a:r>
                        <a:rPr lang="en-US" sz="800" b="0" u="none" baseline="0" dirty="0">
                          <a:solidFill>
                            <a:srgbClr val="002060"/>
                          </a:solidFill>
                        </a:rPr>
                        <a:t>– learn a routine based on The Blitz linking to historical aspects of the dance, identifying main features / characteristics.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The Blitz Dance </a:t>
                      </a:r>
                      <a:r>
                        <a:rPr lang="en-US" sz="800" b="0" u="none" baseline="0" dirty="0">
                          <a:solidFill>
                            <a:srgbClr val="002060"/>
                          </a:solidFill>
                        </a:rPr>
                        <a:t>– Know the theme of the blitz, how will it reflect in the dance itself?</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Freeze Frames </a:t>
                      </a:r>
                      <a:r>
                        <a:rPr lang="en-US" sz="800" b="0" u="none" baseline="0" dirty="0">
                          <a:solidFill>
                            <a:srgbClr val="002060"/>
                          </a:solidFill>
                        </a:rPr>
                        <a:t>– how to use these in choreography through application of levels and transitions.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Formations</a:t>
                      </a:r>
                      <a:r>
                        <a:rPr lang="en-US" sz="800" b="0" u="none" baseline="0" dirty="0">
                          <a:solidFill>
                            <a:srgbClr val="002060"/>
                          </a:solidFill>
                        </a:rPr>
                        <a:t> – how to use these effectively within group work.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The Lindy Hop </a:t>
                      </a:r>
                      <a:r>
                        <a:rPr lang="en-US" sz="800" b="0" u="none" baseline="0" dirty="0">
                          <a:solidFill>
                            <a:srgbClr val="002060"/>
                          </a:solidFill>
                        </a:rPr>
                        <a:t>– a style of dance that was popular during the war, discuss historical and cultural nature through the learning of a short routine.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highlight>
                            <a:srgbClr val="FF0000"/>
                          </a:highlight>
                        </a:rPr>
                        <a:t>‘</a:t>
                      </a:r>
                      <a:r>
                        <a:rPr lang="en-US" sz="800" b="1" u="none" baseline="0" dirty="0">
                          <a:solidFill>
                            <a:srgbClr val="002060"/>
                          </a:solidFill>
                          <a:highlight>
                            <a:srgbClr val="FF0000"/>
                          </a:highlight>
                        </a:rPr>
                        <a:t>Thinking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Why are dance warm ups different to PE warm ups? </a:t>
                      </a:r>
                      <a:r>
                        <a:rPr lang="en-US" sz="800" b="0" u="none" baseline="0" dirty="0">
                          <a:solidFill>
                            <a:srgbClr val="002060"/>
                          </a:solidFill>
                        </a:rPr>
                        <a:t>– More focus on flexibility for muscle pliability, tears and strains much more likely in dance.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The Performing Skills: </a:t>
                      </a:r>
                      <a:r>
                        <a:rPr lang="en-US" sz="800" b="0" u="none" baseline="0" dirty="0">
                          <a:solidFill>
                            <a:srgbClr val="002060"/>
                          </a:solidFill>
                        </a:rPr>
                        <a:t>Focus, Musicality, Facial Expressions, Posture, Quality – What are they?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How do they improve performance?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How do they make a dance look effective?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800" b="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highlight>
                            <a:srgbClr val="FFFF00"/>
                          </a:highlight>
                        </a:rPr>
                        <a:t>‘</a:t>
                      </a:r>
                      <a:r>
                        <a:rPr lang="en-GB" sz="800" b="1" u="sng" baseline="0" dirty="0">
                          <a:solidFill>
                            <a:srgbClr val="002060"/>
                          </a:solidFill>
                          <a:highlight>
                            <a:srgbClr val="FFFF00"/>
                          </a:highlight>
                        </a:rPr>
                        <a:t>Healthy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none" baseline="0" dirty="0">
                          <a:solidFill>
                            <a:srgbClr val="002060"/>
                          </a:solidFill>
                        </a:rPr>
                        <a:t>Pupils should demonstrate the appropriate levels of fitness for dance as well as mental resilience to persist with the development of weaknesses. Pupils should recognize the wider health benefits of participation in dance (Nutrition, positive body image, stress relief, preventing loneliness, new friendship,  positive mindset).</a:t>
                      </a:r>
                      <a:endParaRPr lang="en-GB" sz="800" b="0" u="none" baseline="0" dirty="0">
                        <a:solidFill>
                          <a:srgbClr val="002060"/>
                        </a:solidFill>
                      </a:endParaRPr>
                    </a:p>
                    <a:p>
                      <a:pPr marL="0" indent="0" algn="l">
                        <a:buFont typeface="Arial" panose="020B0604020202020204" pitchFamily="34" charset="0"/>
                        <a:buNone/>
                      </a:pPr>
                      <a:endParaRPr lang="en-GB" sz="1000" b="1" u="none" baseline="0" dirty="0">
                        <a:solidFill>
                          <a:srgbClr val="002060"/>
                        </a:solidFill>
                      </a:endParaRPr>
                    </a:p>
                  </a:txBody>
                  <a:tcPr/>
                </a:tc>
                <a:tc>
                  <a:txBody>
                    <a:bodyPr/>
                    <a:lstStyle/>
                    <a:p>
                      <a:pPr marL="0" indent="0" algn="l">
                        <a:buFont typeface="Arial" panose="020B0604020202020204" pitchFamily="34" charset="0"/>
                        <a:buNone/>
                      </a:pPr>
                      <a:r>
                        <a:rPr lang="en-GB" sz="1200" b="1" u="sng" baseline="0" dirty="0">
                          <a:solidFill>
                            <a:srgbClr val="002060"/>
                          </a:solidFill>
                        </a:rPr>
                        <a:t>Core Skills</a:t>
                      </a:r>
                    </a:p>
                    <a:p>
                      <a:pPr marL="0" indent="0" algn="l">
                        <a:buFont typeface="Arial" panose="020B0604020202020204" pitchFamily="34" charset="0"/>
                        <a:buNone/>
                      </a:pPr>
                      <a:endParaRPr lang="en-US" sz="10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u="none" baseline="0" dirty="0">
                          <a:solidFill>
                            <a:srgbClr val="002060"/>
                          </a:solidFill>
                        </a:rPr>
                        <a:t>Demonstrate warm up routines for dance  either solo or in small groups to music including a full stretch routine.( hamstrings, quadriceps, gastrocnemius, triceps, biceps).</a:t>
                      </a:r>
                    </a:p>
                    <a:p>
                      <a:pPr marL="0" indent="0" algn="l">
                        <a:buFont typeface="Arial" panose="020B0604020202020204" pitchFamily="34" charset="0"/>
                        <a:buNone/>
                      </a:pPr>
                      <a:endParaRPr lang="en-GB" sz="800" b="1" u="sng" baseline="0" dirty="0">
                        <a:solidFill>
                          <a:srgbClr val="002060"/>
                        </a:solidFill>
                      </a:endParaRPr>
                    </a:p>
                    <a:p>
                      <a:pPr marL="0" indent="0" algn="l">
                        <a:buFont typeface="Arial" panose="020B0604020202020204" pitchFamily="34" charset="0"/>
                        <a:buNone/>
                      </a:pPr>
                      <a:r>
                        <a:rPr lang="en-GB" sz="800" b="1" u="none" baseline="0" dirty="0">
                          <a:solidFill>
                            <a:srgbClr val="002060"/>
                          </a:solidFill>
                        </a:rPr>
                        <a:t>Demonstration and application of the following skills;</a:t>
                      </a:r>
                    </a:p>
                    <a:p>
                      <a:pPr marL="171450" indent="-171450" algn="l">
                        <a:buFont typeface="Arial" panose="020B0604020202020204" pitchFamily="34" charset="0"/>
                        <a:buChar char="•"/>
                      </a:pPr>
                      <a:r>
                        <a:rPr lang="en-GB" sz="800" b="0" u="none" baseline="0" dirty="0">
                          <a:solidFill>
                            <a:srgbClr val="002060"/>
                          </a:solidFill>
                        </a:rPr>
                        <a:t>Learn a dance routine</a:t>
                      </a:r>
                    </a:p>
                    <a:p>
                      <a:pPr marL="171450" indent="-171450" algn="l">
                        <a:buFont typeface="Arial" panose="020B0604020202020204" pitchFamily="34" charset="0"/>
                        <a:buChar char="•"/>
                      </a:pPr>
                      <a:r>
                        <a:rPr lang="en-GB" sz="800" b="0" u="none" baseline="0" dirty="0">
                          <a:solidFill>
                            <a:srgbClr val="002060"/>
                          </a:solidFill>
                        </a:rPr>
                        <a:t>Perform a dance</a:t>
                      </a:r>
                    </a:p>
                    <a:p>
                      <a:pPr marL="171450" indent="-171450" algn="l">
                        <a:buFont typeface="Arial" panose="020B0604020202020204" pitchFamily="34" charset="0"/>
                        <a:buChar char="•"/>
                      </a:pPr>
                      <a:r>
                        <a:rPr lang="en-GB" sz="800" b="0" u="none" baseline="0" dirty="0">
                          <a:solidFill>
                            <a:srgbClr val="002060"/>
                          </a:solidFill>
                        </a:rPr>
                        <a:t>Choreograph a short routine with specific criteria</a:t>
                      </a:r>
                    </a:p>
                    <a:p>
                      <a:pPr marL="171450" indent="-171450" algn="l">
                        <a:buFont typeface="Arial" panose="020B0604020202020204" pitchFamily="34" charset="0"/>
                        <a:buChar char="•"/>
                      </a:pPr>
                      <a:r>
                        <a:rPr lang="en-GB" sz="800" b="0" u="none" baseline="0" dirty="0">
                          <a:solidFill>
                            <a:srgbClr val="002060"/>
                          </a:solidFill>
                        </a:rPr>
                        <a:t>Appreciate dance: what makes a dance effective?</a:t>
                      </a:r>
                    </a:p>
                    <a:p>
                      <a:pPr marL="0" indent="0" algn="l">
                        <a:buFont typeface="Arial" panose="020B0604020202020204" pitchFamily="34" charset="0"/>
                        <a:buNone/>
                      </a:pPr>
                      <a:r>
                        <a:rPr lang="en-GB" sz="800" b="0" u="none" baseline="0" dirty="0">
                          <a:solidFill>
                            <a:srgbClr val="002060"/>
                          </a:solidFill>
                        </a:rPr>
                        <a:t>Identify areas of strength and weakness in a peers performance (Assessment)</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Articulate knowledge of skills technique orally.</a:t>
                      </a:r>
                    </a:p>
                    <a:p>
                      <a:pPr marL="0" indent="0" algn="l">
                        <a:buFont typeface="Arial" panose="020B0604020202020204" pitchFamily="34" charset="0"/>
                        <a:buNone/>
                      </a:pPr>
                      <a:endParaRPr lang="en-US" sz="800" b="1" u="none" baseline="0" dirty="0">
                        <a:solidFill>
                          <a:srgbClr val="002060"/>
                        </a:solidFill>
                      </a:endParaRPr>
                    </a:p>
                    <a:p>
                      <a:pPr marL="0" indent="0" algn="l">
                        <a:buFont typeface="Arial" panose="020B0604020202020204" pitchFamily="34" charset="0"/>
                        <a:buNone/>
                      </a:pPr>
                      <a:r>
                        <a:rPr lang="en-US" sz="1200" b="1" u="sng" baseline="0" dirty="0">
                          <a:solidFill>
                            <a:srgbClr val="002060"/>
                          </a:solidFill>
                        </a:rPr>
                        <a:t>H</a:t>
                      </a:r>
                      <a:r>
                        <a:rPr lang="en-GB" sz="1200" b="1" u="sng" baseline="0" dirty="0">
                          <a:solidFill>
                            <a:srgbClr val="002060"/>
                          </a:solidFill>
                        </a:rPr>
                        <a:t>ealth/Fitness</a:t>
                      </a:r>
                    </a:p>
                    <a:p>
                      <a:pPr marL="0" indent="0" algn="l">
                        <a:buFont typeface="Arial" panose="020B0604020202020204" pitchFamily="34" charset="0"/>
                        <a:buNone/>
                      </a:pPr>
                      <a:endParaRPr lang="en-GB" sz="800" b="1" u="sng"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Know why we warm up  - to prevent injury, mobilise joints, raise body temperature.</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800" b="0" u="none" baseline="0" dirty="0">
                          <a:solidFill>
                            <a:srgbClr val="002060"/>
                          </a:solidFill>
                        </a:rPr>
                        <a:t>H</a:t>
                      </a:r>
                      <a:r>
                        <a:rPr lang="en-GB" sz="800" b="0" u="none" baseline="0" dirty="0">
                          <a:solidFill>
                            <a:srgbClr val="002060"/>
                          </a:solidFill>
                        </a:rPr>
                        <a:t>ow is oxygen transported around the body?</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Define key performing skills / fitness components  in relation to dance (co-</a:t>
                      </a:r>
                      <a:r>
                        <a:rPr lang="en-US" sz="800" b="0" u="none" baseline="0" dirty="0">
                          <a:solidFill>
                            <a:srgbClr val="002060"/>
                          </a:solidFill>
                        </a:rPr>
                        <a:t>ordination, focus, musicality, posture)</a:t>
                      </a:r>
                    </a:p>
                    <a:p>
                      <a:pPr marL="0" indent="0" algn="l">
                        <a:buFont typeface="Arial" panose="020B0604020202020204" pitchFamily="34" charset="0"/>
                        <a:buNone/>
                      </a:pPr>
                      <a:endParaRPr lang="en-GB" sz="1000" b="1" u="none" dirty="0">
                        <a:solidFill>
                          <a:srgbClr val="002060"/>
                        </a:solidFill>
                      </a:endParaRPr>
                    </a:p>
                  </a:txBody>
                  <a:tcPr/>
                </a:tc>
                <a:tc>
                  <a:txBody>
                    <a:bodyPr/>
                    <a:lstStyle/>
                    <a:p>
                      <a:pPr marL="0" indent="0" algn="l">
                        <a:buFont typeface="Arial" panose="020B0604020202020204" pitchFamily="34" charset="0"/>
                        <a:buNone/>
                      </a:pPr>
                      <a:r>
                        <a:rPr lang="en-GB" sz="1200" b="1" u="sng" dirty="0">
                          <a:solidFill>
                            <a:srgbClr val="002060"/>
                          </a:solidFill>
                        </a:rPr>
                        <a:t>ABOVE AND BEYOND</a:t>
                      </a:r>
                    </a:p>
                    <a:p>
                      <a:pPr marL="0" indent="0" algn="l">
                        <a:buFont typeface="Arial" panose="020B0604020202020204" pitchFamily="34" charset="0"/>
                        <a:buNone/>
                      </a:pPr>
                      <a:endParaRPr lang="en-GB" sz="800" b="1" u="none" dirty="0">
                        <a:solidFill>
                          <a:srgbClr val="002060"/>
                        </a:solidFill>
                      </a:endParaRPr>
                    </a:p>
                    <a:p>
                      <a:pPr marL="0" indent="0" algn="l">
                        <a:buFont typeface="Arial" panose="020B0604020202020204" pitchFamily="34" charset="0"/>
                        <a:buNone/>
                      </a:pPr>
                      <a:r>
                        <a:rPr lang="en-GB" sz="800" b="0" u="none" dirty="0">
                          <a:solidFill>
                            <a:srgbClr val="002060"/>
                          </a:solidFill>
                        </a:rPr>
                        <a:t>- Leadership of others (taking warm ups, leading in choreography tasks, solo performance)</a:t>
                      </a:r>
                    </a:p>
                    <a:p>
                      <a:pPr marL="0" indent="0" algn="l">
                        <a:buFont typeface="Arial" panose="020B0604020202020204" pitchFamily="34" charset="0"/>
                        <a:buNone/>
                      </a:pPr>
                      <a:r>
                        <a:rPr lang="en-GB" sz="800" b="0" u="none" dirty="0">
                          <a:solidFill>
                            <a:srgbClr val="002060"/>
                          </a:solidFill>
                        </a:rPr>
                        <a:t>- Extra curricular involvement (school or community).</a:t>
                      </a:r>
                      <a:endParaRPr lang="en-GB" sz="800" b="1" u="sng" dirty="0">
                        <a:solidFill>
                          <a:schemeClr val="tx1"/>
                        </a:solidFill>
                      </a:endParaRP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1200" b="1" u="sng" dirty="0">
                          <a:solidFill>
                            <a:srgbClr val="002060"/>
                          </a:solidFill>
                        </a:rPr>
                        <a:t>VOCABULARY</a:t>
                      </a: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800" b="1" u="none" dirty="0">
                          <a:solidFill>
                            <a:srgbClr val="002060"/>
                          </a:solidFill>
                        </a:rPr>
                        <a:t>Coordination</a:t>
                      </a:r>
                      <a:r>
                        <a:rPr lang="en-GB" sz="800" b="0" u="none" dirty="0">
                          <a:solidFill>
                            <a:srgbClr val="002060"/>
                          </a:solidFill>
                        </a:rPr>
                        <a:t> – the use of two or more body parts at the same time.</a:t>
                      </a:r>
                      <a:endParaRPr lang="en-US" sz="800" b="0" u="none" baseline="0" dirty="0">
                        <a:solidFill>
                          <a:srgbClr val="002060"/>
                        </a:solidFill>
                      </a:endParaRPr>
                    </a:p>
                    <a:p>
                      <a:pPr marL="0" indent="0" algn="l">
                        <a:buFont typeface="Arial" panose="020B0604020202020204" pitchFamily="34" charset="0"/>
                        <a:buNone/>
                      </a:pPr>
                      <a:r>
                        <a:rPr lang="en-US" sz="800" b="1" u="none" baseline="0" dirty="0">
                          <a:solidFill>
                            <a:srgbClr val="002060"/>
                          </a:solidFill>
                        </a:rPr>
                        <a:t>B</a:t>
                      </a:r>
                      <a:r>
                        <a:rPr lang="en-GB" sz="800" b="1" u="none" baseline="0" dirty="0">
                          <a:solidFill>
                            <a:srgbClr val="002060"/>
                          </a:solidFill>
                        </a:rPr>
                        <a:t>alance </a:t>
                      </a:r>
                      <a:r>
                        <a:rPr lang="en-GB" sz="800" b="0" u="none" baseline="0" dirty="0">
                          <a:solidFill>
                            <a:srgbClr val="002060"/>
                          </a:solidFill>
                        </a:rPr>
                        <a:t>– keeping the centre of mass above the base of support.</a:t>
                      </a:r>
                    </a:p>
                    <a:p>
                      <a:pPr marL="0" indent="0" algn="l">
                        <a:buFont typeface="Arial" panose="020B0604020202020204" pitchFamily="34" charset="0"/>
                        <a:buNone/>
                      </a:pPr>
                      <a:r>
                        <a:rPr lang="en-US" sz="800" b="1" u="none" baseline="0" dirty="0">
                          <a:solidFill>
                            <a:srgbClr val="002060"/>
                          </a:solidFill>
                        </a:rPr>
                        <a:t>Focus </a:t>
                      </a:r>
                      <a:r>
                        <a:rPr lang="en-US" sz="800" b="0" u="none" baseline="0" dirty="0">
                          <a:solidFill>
                            <a:srgbClr val="002060"/>
                          </a:solidFill>
                        </a:rPr>
                        <a:t>– use of the eyes to enhance performance, look outward and upwards  to the audience.</a:t>
                      </a:r>
                    </a:p>
                    <a:p>
                      <a:pPr marL="0" indent="0" algn="l">
                        <a:buFont typeface="Arial" panose="020B0604020202020204" pitchFamily="34" charset="0"/>
                        <a:buNone/>
                      </a:pPr>
                      <a:r>
                        <a:rPr lang="en-US" sz="800" b="1" u="none" baseline="0" dirty="0">
                          <a:solidFill>
                            <a:srgbClr val="002060"/>
                          </a:solidFill>
                        </a:rPr>
                        <a:t>Musicality </a:t>
                      </a:r>
                      <a:r>
                        <a:rPr lang="en-US" sz="800" b="0" u="none" baseline="0" dirty="0">
                          <a:solidFill>
                            <a:srgbClr val="002060"/>
                          </a:solidFill>
                        </a:rPr>
                        <a:t>– use the music to complement the dance movements working to the beat.</a:t>
                      </a:r>
                    </a:p>
                    <a:p>
                      <a:pPr marL="0" indent="0" algn="l">
                        <a:buFont typeface="Arial" panose="020B0604020202020204" pitchFamily="34" charset="0"/>
                        <a:buNone/>
                      </a:pPr>
                      <a:r>
                        <a:rPr lang="en-US" sz="800" b="1" u="none" baseline="0" dirty="0">
                          <a:solidFill>
                            <a:srgbClr val="002060"/>
                          </a:solidFill>
                        </a:rPr>
                        <a:t>Posture</a:t>
                      </a:r>
                      <a:r>
                        <a:rPr lang="en-US" sz="800" b="0" u="none" baseline="0" dirty="0">
                          <a:solidFill>
                            <a:srgbClr val="002060"/>
                          </a:solidFill>
                        </a:rPr>
                        <a:t> – the way the body is held.</a:t>
                      </a:r>
                      <a:endParaRPr lang="en-GB"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GB" sz="800" b="1" u="none" dirty="0">
                        <a:solidFill>
                          <a:srgbClr val="002060"/>
                        </a:solidFill>
                      </a:endParaRPr>
                    </a:p>
                    <a:p>
                      <a:pPr marL="0" indent="0" algn="l">
                        <a:buFont typeface="Arial" panose="020B0604020202020204" pitchFamily="34" charset="0"/>
                        <a:buNone/>
                      </a:pPr>
                      <a:endParaRPr lang="en-GB" sz="800" b="1" u="none" dirty="0">
                        <a:solidFill>
                          <a:srgbClr val="002060"/>
                        </a:solidFill>
                      </a:endParaRPr>
                    </a:p>
                  </a:txBody>
                  <a:tcPr/>
                </a:tc>
                <a:tc>
                  <a:txBody>
                    <a:bodyPr/>
                    <a:lstStyle/>
                    <a:p>
                      <a:r>
                        <a:rPr lang="en-GB" sz="1200" b="1" i="0" u="sng" kern="1200" dirty="0">
                          <a:solidFill>
                            <a:srgbClr val="002060"/>
                          </a:solidFill>
                          <a:effectLst/>
                          <a:latin typeface="+mn-lt"/>
                          <a:ea typeface="+mn-ea"/>
                          <a:cs typeface="+mn-cs"/>
                        </a:rPr>
                        <a:t>Literacy in PE</a:t>
                      </a:r>
                      <a:endParaRPr lang="en-GB" sz="1200" b="0" i="0" kern="1200" dirty="0">
                        <a:solidFill>
                          <a:srgbClr val="002060"/>
                        </a:solidFill>
                        <a:effectLst/>
                        <a:latin typeface="+mn-lt"/>
                        <a:ea typeface="+mn-ea"/>
                        <a:cs typeface="+mn-cs"/>
                      </a:endParaRPr>
                    </a:p>
                    <a:p>
                      <a:r>
                        <a:rPr lang="en-GB" sz="800" b="1" i="0" kern="1200" dirty="0">
                          <a:solidFill>
                            <a:srgbClr val="002060"/>
                          </a:solidFill>
                          <a:effectLst/>
                          <a:latin typeface="+mn-lt"/>
                          <a:ea typeface="+mn-ea"/>
                          <a:cs typeface="+mn-cs"/>
                        </a:rPr>
                        <a:t>‘ABC’ – Agree with/Build on/Contradict</a:t>
                      </a:r>
                      <a:endParaRPr lang="en-GB" sz="800" b="0" i="0" kern="1200" dirty="0">
                        <a:solidFill>
                          <a:srgbClr val="002060"/>
                        </a:solidFill>
                        <a:effectLst/>
                        <a:latin typeface="+mn-lt"/>
                        <a:ea typeface="+mn-ea"/>
                        <a:cs typeface="+mn-cs"/>
                      </a:endParaRPr>
                    </a:p>
                    <a:p>
                      <a:r>
                        <a:rPr lang="en-GB" sz="800" b="0" i="0" kern="1200" dirty="0">
                          <a:solidFill>
                            <a:srgbClr val="002060"/>
                          </a:solidFill>
                          <a:effectLst/>
                          <a:latin typeface="+mn-lt"/>
                          <a:ea typeface="+mn-ea"/>
                          <a:cs typeface="+mn-cs"/>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r>
                        <a:rPr lang="en-GB" sz="1000" b="0" i="0" kern="1200" dirty="0">
                          <a:solidFill>
                            <a:srgbClr val="002060"/>
                          </a:solidFill>
                          <a:effectLst/>
                          <a:latin typeface="+mn-lt"/>
                          <a:ea typeface="+mn-ea"/>
                          <a:cs typeface="+mn-cs"/>
                        </a:rPr>
                        <a:t>.</a:t>
                      </a:r>
                      <a:endParaRPr lang="en-GB" sz="800" b="1" u="none"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l"/>
                      <a:r>
                        <a:rPr lang="en-GB" sz="1200" b="1" u="sng" dirty="0">
                          <a:solidFill>
                            <a:srgbClr val="002060"/>
                          </a:solidFill>
                        </a:rPr>
                        <a:t>WHERE NEXT?</a:t>
                      </a:r>
                      <a:endParaRPr lang="en-GB" sz="800" b="1" u="sng" dirty="0">
                        <a:solidFill>
                          <a:srgbClr val="002060"/>
                        </a:solidFill>
                      </a:endParaRPr>
                    </a:p>
                    <a:p>
                      <a:pPr algn="l"/>
                      <a:r>
                        <a:rPr lang="en-GB" sz="800" b="0" u="none" dirty="0">
                          <a:solidFill>
                            <a:srgbClr val="002060"/>
                          </a:solidFill>
                        </a:rPr>
                        <a:t>This knowledge should give pupils the foundation to go on and now develop tactics and strategies within year 8.</a:t>
                      </a: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579673" y="251351"/>
            <a:ext cx="3294184" cy="1969770"/>
          </a:xfrm>
          <a:prstGeom prst="rect">
            <a:avLst/>
          </a:prstGeom>
          <a:noFill/>
        </p:spPr>
        <p:txBody>
          <a:bodyPr wrap="square" rtlCol="0">
            <a:spAutoFit/>
          </a:bodyPr>
          <a:lstStyle/>
          <a:p>
            <a:r>
              <a:rPr lang="en-GB" sz="1400" b="1" u="sng" dirty="0"/>
              <a:t>The bigger picture:</a:t>
            </a:r>
          </a:p>
          <a:p>
            <a:endParaRPr lang="en-GB" sz="1200" dirty="0"/>
          </a:p>
          <a:p>
            <a:r>
              <a:rPr lang="en-GB" sz="1200" b="1" i="1" dirty="0"/>
              <a:t>Personal development opportunities </a:t>
            </a:r>
            <a:r>
              <a:rPr lang="en-GB" sz="1200" i="1" dirty="0"/>
              <a:t>– Social skills including communication, decision making, problem solving and safe practice.</a:t>
            </a:r>
          </a:p>
          <a:p>
            <a:endParaRPr lang="en-GB" sz="1200" i="1" dirty="0"/>
          </a:p>
          <a:p>
            <a:r>
              <a:rPr lang="en-GB" sz="1200" b="1" i="1" dirty="0"/>
              <a:t>Career links </a:t>
            </a:r>
            <a:r>
              <a:rPr lang="en-GB" sz="1200" i="1" dirty="0"/>
              <a:t>– Professional dancer, choreographer, teacher.</a:t>
            </a:r>
          </a:p>
          <a:p>
            <a:endParaRPr lang="en-GB" sz="1200" i="1" dirty="0"/>
          </a:p>
          <a:p>
            <a:r>
              <a:rPr lang="en-GB" sz="1200" b="1" i="1" dirty="0"/>
              <a:t>RSE </a:t>
            </a:r>
            <a:r>
              <a:rPr lang="en-GB" sz="1200" i="1" dirty="0"/>
              <a:t>– Respect, Fair Play and Sportsmanship.</a:t>
            </a:r>
          </a:p>
        </p:txBody>
      </p:sp>
      <p:graphicFrame>
        <p:nvGraphicFramePr>
          <p:cNvPr id="11" name="Table 10">
            <a:extLst>
              <a:ext uri="{FF2B5EF4-FFF2-40B4-BE49-F238E27FC236}">
                <a16:creationId xmlns:a16="http://schemas.microsoft.com/office/drawing/2014/main" id="{6A0DE051-BF5D-4F04-A98C-D61D9AD4C818}"/>
              </a:ext>
            </a:extLst>
          </p:cNvPr>
          <p:cNvGraphicFramePr>
            <a:graphicFrameLocks noGrp="1"/>
          </p:cNvGraphicFramePr>
          <p:nvPr>
            <p:extLst>
              <p:ext uri="{D42A27DB-BD31-4B8C-83A1-F6EECF244321}">
                <p14:modId xmlns:p14="http://schemas.microsoft.com/office/powerpoint/2010/main" val="4136116248"/>
              </p:ext>
            </p:extLst>
          </p:nvPr>
        </p:nvGraphicFramePr>
        <p:xfrm>
          <a:off x="7543606" y="5248149"/>
          <a:ext cx="2270493" cy="1127760"/>
        </p:xfrm>
        <a:graphic>
          <a:graphicData uri="http://schemas.openxmlformats.org/drawingml/2006/table">
            <a:tbl>
              <a:tblPr firstRow="1" bandRow="1">
                <a:tableStyleId>{5C22544A-7EE6-4342-B048-85BDC9FD1C3A}</a:tableStyleId>
              </a:tblPr>
              <a:tblGrid>
                <a:gridCol w="1140488">
                  <a:extLst>
                    <a:ext uri="{9D8B030D-6E8A-4147-A177-3AD203B41FA5}">
                      <a16:colId xmlns:a16="http://schemas.microsoft.com/office/drawing/2014/main" val="1591190710"/>
                    </a:ext>
                  </a:extLst>
                </a:gridCol>
                <a:gridCol w="1130005">
                  <a:extLst>
                    <a:ext uri="{9D8B030D-6E8A-4147-A177-3AD203B41FA5}">
                      <a16:colId xmlns:a16="http://schemas.microsoft.com/office/drawing/2014/main" val="1154937225"/>
                    </a:ext>
                  </a:extLst>
                </a:gridCol>
              </a:tblGrid>
              <a:tr h="0">
                <a:tc gridSpan="2">
                  <a:txBody>
                    <a:bodyPr/>
                    <a:lstStyle/>
                    <a:p>
                      <a:pPr algn="ctr"/>
                      <a:r>
                        <a:rPr lang="en-US" sz="1200" dirty="0"/>
                        <a:t>Anatomy &amp; Physiology</a:t>
                      </a:r>
                      <a:endParaRPr lang="en-GB" sz="1200" dirty="0"/>
                    </a:p>
                  </a:txBody>
                  <a:tcPr/>
                </a:tc>
                <a:tc hMerge="1">
                  <a:txBody>
                    <a:bodyPr/>
                    <a:lstStyle/>
                    <a:p>
                      <a:endParaRPr lang="en-GB" dirty="0"/>
                    </a:p>
                  </a:txBody>
                  <a:tcPr/>
                </a:tc>
                <a:extLst>
                  <a:ext uri="{0D108BD9-81ED-4DB2-BD59-A6C34878D82A}">
                    <a16:rowId xmlns:a16="http://schemas.microsoft.com/office/drawing/2014/main" val="1265523225"/>
                  </a:ext>
                </a:extLst>
              </a:tr>
              <a:tr h="370840">
                <a:tc>
                  <a:txBody>
                    <a:bodyPr/>
                    <a:lstStyle/>
                    <a:p>
                      <a:pPr marL="0" indent="0" algn="l">
                        <a:buFont typeface="Arial" panose="020B0604020202020204" pitchFamily="34" charset="0"/>
                        <a:buNone/>
                      </a:pPr>
                      <a:r>
                        <a:rPr lang="en-GB" sz="1000" b="0" u="none" baseline="0" dirty="0">
                          <a:solidFill>
                            <a:srgbClr val="002060"/>
                          </a:solidFill>
                        </a:rPr>
                        <a:t>Quadriceps</a:t>
                      </a:r>
                    </a:p>
                    <a:p>
                      <a:pPr marL="0" indent="0" algn="l">
                        <a:buFont typeface="Arial" panose="020B0604020202020204" pitchFamily="34" charset="0"/>
                        <a:buNone/>
                      </a:pPr>
                      <a:r>
                        <a:rPr lang="en-GB" sz="1000" b="0" u="none" baseline="0" dirty="0">
                          <a:solidFill>
                            <a:srgbClr val="002060"/>
                          </a:solidFill>
                        </a:rPr>
                        <a:t>Gastrocnemius</a:t>
                      </a:r>
                    </a:p>
                    <a:p>
                      <a:pPr marL="0" indent="0" algn="l">
                        <a:buFont typeface="Arial" panose="020B0604020202020204" pitchFamily="34" charset="0"/>
                        <a:buNone/>
                      </a:pPr>
                      <a:r>
                        <a:rPr lang="en-GB" sz="1000" b="0" u="none" baseline="0" dirty="0">
                          <a:solidFill>
                            <a:srgbClr val="002060"/>
                          </a:solidFill>
                        </a:rPr>
                        <a:t>Triceps</a:t>
                      </a:r>
                    </a:p>
                    <a:p>
                      <a:pPr marL="0" indent="0" algn="l">
                        <a:buFont typeface="Arial" panose="020B0604020202020204" pitchFamily="34" charset="0"/>
                        <a:buNone/>
                      </a:pPr>
                      <a:r>
                        <a:rPr lang="en-GB" sz="1000" b="0" u="none" baseline="0" dirty="0">
                          <a:solidFill>
                            <a:srgbClr val="002060"/>
                          </a:solidFill>
                        </a:rPr>
                        <a:t>Biceps</a:t>
                      </a:r>
                    </a:p>
                    <a:p>
                      <a:pPr marL="0" indent="0" algn="l">
                        <a:buFont typeface="Arial" panose="020B0604020202020204" pitchFamily="34" charset="0"/>
                        <a:buNone/>
                      </a:pPr>
                      <a:r>
                        <a:rPr lang="en-US" sz="1000" b="0" u="none" baseline="0" dirty="0">
                          <a:solidFill>
                            <a:srgbClr val="002060"/>
                          </a:solidFill>
                        </a:rPr>
                        <a:t>H</a:t>
                      </a:r>
                      <a:r>
                        <a:rPr lang="en-GB" sz="1000" b="0" u="none" baseline="0" dirty="0" err="1">
                          <a:solidFill>
                            <a:srgbClr val="002060"/>
                          </a:solidFill>
                        </a:rPr>
                        <a:t>amstrings</a:t>
                      </a:r>
                      <a:endParaRPr lang="en-GB" sz="1000" b="0" u="none" baseline="0" dirty="0">
                        <a:solidFill>
                          <a:srgbClr val="002060"/>
                        </a:solidFill>
                      </a:endParaRPr>
                    </a:p>
                  </a:txBody>
                  <a:tcPr/>
                </a:tc>
                <a:tc>
                  <a:txBody>
                    <a:bodyPr/>
                    <a:lstStyle/>
                    <a:p>
                      <a:r>
                        <a:rPr lang="en-US" sz="1000" dirty="0">
                          <a:solidFill>
                            <a:srgbClr val="002060"/>
                          </a:solidFill>
                        </a:rPr>
                        <a:t>Heart</a:t>
                      </a:r>
                    </a:p>
                    <a:p>
                      <a:r>
                        <a:rPr lang="en-US" sz="1000" dirty="0">
                          <a:solidFill>
                            <a:srgbClr val="002060"/>
                          </a:solidFill>
                        </a:rPr>
                        <a:t>Lungs</a:t>
                      </a:r>
                    </a:p>
                    <a:p>
                      <a:r>
                        <a:rPr lang="en-US" sz="1000" dirty="0">
                          <a:solidFill>
                            <a:srgbClr val="002060"/>
                          </a:solidFill>
                        </a:rPr>
                        <a:t>Arteries</a:t>
                      </a:r>
                    </a:p>
                    <a:p>
                      <a:r>
                        <a:rPr lang="en-US" sz="1000" dirty="0">
                          <a:solidFill>
                            <a:srgbClr val="002060"/>
                          </a:solidFill>
                        </a:rPr>
                        <a:t>Veins</a:t>
                      </a:r>
                    </a:p>
                    <a:p>
                      <a:r>
                        <a:rPr lang="en-US" sz="1000" dirty="0">
                          <a:solidFill>
                            <a:srgbClr val="002060"/>
                          </a:solidFill>
                        </a:rPr>
                        <a:t>Oxygen</a:t>
                      </a:r>
                      <a:endParaRPr lang="en-GB" sz="1000" dirty="0">
                        <a:solidFill>
                          <a:srgbClr val="002060"/>
                        </a:solidFill>
                      </a:endParaRPr>
                    </a:p>
                  </a:txBody>
                  <a:tcPr/>
                </a:tc>
                <a:extLst>
                  <a:ext uri="{0D108BD9-81ED-4DB2-BD59-A6C34878D82A}">
                    <a16:rowId xmlns:a16="http://schemas.microsoft.com/office/drawing/2014/main" val="532912141"/>
                  </a:ext>
                </a:extLst>
              </a:tr>
            </a:tbl>
          </a:graphicData>
        </a:graphic>
      </p:graphicFrame>
      <p:pic>
        <p:nvPicPr>
          <p:cNvPr id="9" name="Picture 8">
            <a:extLst>
              <a:ext uri="{FF2B5EF4-FFF2-40B4-BE49-F238E27FC236}">
                <a16:creationId xmlns:a16="http://schemas.microsoft.com/office/drawing/2014/main" id="{48351AE1-44A6-4138-AD14-1ADB0564D360}"/>
              </a:ext>
            </a:extLst>
          </p:cNvPr>
          <p:cNvPicPr/>
          <p:nvPr/>
        </p:nvPicPr>
        <p:blipFill>
          <a:blip r:embed="rId3"/>
          <a:stretch>
            <a:fillRect/>
          </a:stretch>
        </p:blipFill>
        <p:spPr>
          <a:xfrm>
            <a:off x="10226765" y="5512944"/>
            <a:ext cx="1790065" cy="959485"/>
          </a:xfrm>
          <a:prstGeom prst="rect">
            <a:avLst/>
          </a:prstGeom>
        </p:spPr>
      </p:pic>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664486" y="-20554"/>
            <a:ext cx="7895944"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Dance (Performance Development):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03955"/>
            <a:ext cx="11750215" cy="1223412"/>
          </a:xfrm>
          <a:prstGeom prst="rect">
            <a:avLst/>
          </a:prstGeom>
          <a:solidFill>
            <a:schemeClr val="accent5">
              <a:lumMod val="20000"/>
              <a:lumOff val="80000"/>
            </a:schemeClr>
          </a:solidFill>
          <a:ln w="3175">
            <a:noFill/>
          </a:ln>
        </p:spPr>
        <p:txBody>
          <a:bodyPr wrap="square" rtlCol="0">
            <a:spAutoFit/>
          </a:bodyPr>
          <a:lstStyle/>
          <a:p>
            <a:r>
              <a:rPr lang="en-US" sz="1050" b="1" dirty="0"/>
              <a:t>M</a:t>
            </a:r>
            <a:r>
              <a:rPr lang="en-GB" sz="1050" b="1" dirty="0"/>
              <a:t>APs </a:t>
            </a:r>
            <a:r>
              <a:rPr lang="en-GB" sz="1050" dirty="0"/>
              <a:t>– Pupils will complete one MAP mid way through this unit. Pupils will be assessed via:</a:t>
            </a:r>
          </a:p>
          <a:p>
            <a:pPr marL="228600" indent="-228600">
              <a:buAutoNum type="arabicPeriod"/>
            </a:pPr>
            <a:r>
              <a:rPr lang="en-GB" sz="1050" b="0" u="none" dirty="0">
                <a:solidFill>
                  <a:srgbClr val="002060"/>
                </a:solidFill>
              </a:rPr>
              <a:t>Their practical ability demonstrated during the MAP lesson (warm ups, routine The Blitz, freeze frames, formations, The Lindy Hop)</a:t>
            </a:r>
          </a:p>
          <a:p>
            <a:r>
              <a:rPr lang="en-GB" sz="1050" b="0" u="none" dirty="0">
                <a:solidFill>
                  <a:srgbClr val="002060"/>
                </a:solidFill>
              </a:rPr>
              <a:t>2. </a:t>
            </a:r>
            <a:r>
              <a:rPr lang="en-GB" sz="1050" dirty="0">
                <a:solidFill>
                  <a:srgbClr val="002060"/>
                </a:solidFill>
              </a:rPr>
              <a:t>Their ability to link the relevant components of fitness to the activity they are being assessed in.</a:t>
            </a:r>
            <a:endParaRPr lang="en-GB" sz="1050" b="0" u="none" dirty="0">
              <a:solidFill>
                <a:srgbClr val="002060"/>
              </a:solidFill>
            </a:endParaRPr>
          </a:p>
          <a:p>
            <a:r>
              <a:rPr lang="en-US" sz="1050" dirty="0">
                <a:solidFill>
                  <a:srgbClr val="002060"/>
                </a:solidFill>
              </a:rPr>
              <a:t>3. Their ability to demonstrate their current levels of fitness, mental perseverance and social wellbeing by working collaboratively as a team.</a:t>
            </a:r>
          </a:p>
          <a:p>
            <a:endParaRPr lang="en-US" sz="1050" dirty="0"/>
          </a:p>
          <a:p>
            <a:r>
              <a:rPr lang="en-US" sz="1050" b="1" dirty="0"/>
              <a:t>S</a:t>
            </a:r>
            <a:r>
              <a:rPr lang="en-GB" sz="1050" b="1" dirty="0"/>
              <a:t>ummative assessment (Me in PE) </a:t>
            </a:r>
            <a:r>
              <a:rPr lang="en-GB" sz="1050" dirty="0"/>
              <a:t>– The knowledge from this unit will be tested as part of a 1 hour P2S practical assessment at the end of the allocated half term focusing on Physical Me, Thinking Me and Healthy Me. Video evidence will be collected and the Me in PE assessment form will be completed by the class teacher.</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3917174803"/>
              </p:ext>
            </p:extLst>
          </p:nvPr>
        </p:nvGraphicFramePr>
        <p:xfrm>
          <a:off x="122117" y="1627367"/>
          <a:ext cx="11750214" cy="4904554"/>
        </p:xfrm>
        <a:graphic>
          <a:graphicData uri="http://schemas.openxmlformats.org/drawingml/2006/table">
            <a:tbl>
              <a:tblPr firstRow="1" bandRow="1">
                <a:tableStyleId>{69CF1AB2-1976-4502-BF36-3FF5EA218861}</a:tableStyleId>
              </a:tblPr>
              <a:tblGrid>
                <a:gridCol w="2635663">
                  <a:extLst>
                    <a:ext uri="{9D8B030D-6E8A-4147-A177-3AD203B41FA5}">
                      <a16:colId xmlns:a16="http://schemas.microsoft.com/office/drawing/2014/main" val="26545288"/>
                    </a:ext>
                  </a:extLst>
                </a:gridCol>
                <a:gridCol w="2946336">
                  <a:extLst>
                    <a:ext uri="{9D8B030D-6E8A-4147-A177-3AD203B41FA5}">
                      <a16:colId xmlns:a16="http://schemas.microsoft.com/office/drawing/2014/main" val="3735789182"/>
                    </a:ext>
                  </a:extLst>
                </a:gridCol>
                <a:gridCol w="2978708">
                  <a:extLst>
                    <a:ext uri="{9D8B030D-6E8A-4147-A177-3AD203B41FA5}">
                      <a16:colId xmlns:a16="http://schemas.microsoft.com/office/drawing/2014/main" val="3033360634"/>
                    </a:ext>
                  </a:extLst>
                </a:gridCol>
                <a:gridCol w="3189507">
                  <a:extLst>
                    <a:ext uri="{9D8B030D-6E8A-4147-A177-3AD203B41FA5}">
                      <a16:colId xmlns:a16="http://schemas.microsoft.com/office/drawing/2014/main" val="2709544202"/>
                    </a:ext>
                  </a:extLst>
                </a:gridCol>
              </a:tblGrid>
              <a:tr h="0">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u="none" dirty="0">
                          <a:solidFill>
                            <a:schemeClr val="tx1"/>
                          </a:solidFill>
                        </a:rPr>
                        <a:t>Emerging</a:t>
                      </a:r>
                      <a:endParaRPr lang="en-GB" sz="1100" b="1" u="none"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 (up to ‘+’)</a:t>
                      </a:r>
                      <a:endParaRPr lang="en-GB" sz="1100" b="1" dirty="0">
                        <a:solidFill>
                          <a:schemeClr val="tx1"/>
                        </a:solidFill>
                      </a:endParaRPr>
                    </a:p>
                  </a:txBody>
                  <a:tcPr/>
                </a:tc>
                <a:tc>
                  <a:txBody>
                    <a:bodyPr/>
                    <a:lstStyle/>
                    <a:p>
                      <a:pPr algn="ctr"/>
                      <a:r>
                        <a:rPr lang="en-US" sz="1100" b="1" dirty="0">
                          <a:solidFill>
                            <a:schemeClr val="tx1"/>
                          </a:solidFill>
                        </a:rPr>
                        <a:t>Mastering (Above &amp; Beyond)</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800" b="0" i="0" u="none" dirty="0">
                          <a:solidFill>
                            <a:schemeClr val="tx1"/>
                          </a:solidFill>
                        </a:rPr>
                        <a:t>Pupils demonstrate a basic knowledge of the performing skills and can apply some of these to a performance. Choreography is limited and evaluation of performance is basic.</a:t>
                      </a:r>
                    </a:p>
                    <a:p>
                      <a:endParaRPr lang="en-US" sz="800" b="0" i="0" u="none" dirty="0">
                        <a:solidFill>
                          <a:schemeClr val="tx1"/>
                        </a:solidFill>
                      </a:endParaRPr>
                    </a:p>
                    <a:p>
                      <a:endParaRPr lang="en-US" sz="800" b="0" i="0" u="none" dirty="0">
                        <a:solidFill>
                          <a:schemeClr val="tx1"/>
                        </a:solidFill>
                      </a:endParaRPr>
                    </a:p>
                    <a:p>
                      <a:pPr marL="171450" indent="-171450">
                        <a:buFont typeface="Arial" panose="020B0604020202020204" pitchFamily="34" charset="0"/>
                        <a:buChar char="•"/>
                      </a:pPr>
                      <a:r>
                        <a:rPr lang="en-US" sz="800" b="0" i="0" u="none" dirty="0">
                          <a:solidFill>
                            <a:schemeClr val="tx1"/>
                          </a:solidFill>
                        </a:rPr>
                        <a:t>Can perform a warm up in dance and apply some of the performing skills.</a:t>
                      </a:r>
                    </a:p>
                    <a:p>
                      <a:pPr marL="171450" indent="-171450">
                        <a:buFont typeface="Arial" panose="020B0604020202020204" pitchFamily="34" charset="0"/>
                        <a:buChar char="•"/>
                      </a:pPr>
                      <a:endParaRPr lang="en-US" sz="800" b="0" i="0" u="none" dirty="0">
                        <a:solidFill>
                          <a:schemeClr val="tx1"/>
                        </a:solidFill>
                      </a:endParaRPr>
                    </a:p>
                    <a:p>
                      <a:pPr marL="171450" indent="-171450">
                        <a:buFont typeface="Arial" panose="020B0604020202020204" pitchFamily="34" charset="0"/>
                        <a:buChar char="•"/>
                      </a:pPr>
                      <a:r>
                        <a:rPr lang="en-US" sz="800" b="0" i="0" u="none" dirty="0">
                          <a:solidFill>
                            <a:schemeClr val="tx1"/>
                          </a:solidFill>
                        </a:rPr>
                        <a:t>Able to learn a routine but extremely limited evidence of performing skills.</a:t>
                      </a:r>
                    </a:p>
                    <a:p>
                      <a:pPr marL="0" indent="0">
                        <a:buFont typeface="Arial" panose="020B0604020202020204" pitchFamily="34" charset="0"/>
                        <a:buNone/>
                      </a:pPr>
                      <a:endParaRPr lang="en-US" sz="800" b="0" i="0" u="none" dirty="0">
                        <a:solidFill>
                          <a:schemeClr val="tx1"/>
                        </a:solidFill>
                      </a:endParaRPr>
                    </a:p>
                    <a:p>
                      <a:pPr marL="171450" indent="-171450">
                        <a:buFont typeface="Arial" panose="020B0604020202020204" pitchFamily="34" charset="0"/>
                        <a:buChar char="•"/>
                      </a:pPr>
                      <a:r>
                        <a:rPr lang="en-US" sz="800" b="0" i="0" u="none" dirty="0">
                          <a:solidFill>
                            <a:schemeClr val="tx1"/>
                          </a:solidFill>
                        </a:rPr>
                        <a:t>Can choreograph a simple routine but needs assisted guidance from teacher / support cards / step by step instructions.</a:t>
                      </a:r>
                    </a:p>
                    <a:p>
                      <a:pPr marL="0" indent="0">
                        <a:buFont typeface="Arial" panose="020B0604020202020204" pitchFamily="34" charset="0"/>
                        <a:buNone/>
                      </a:pPr>
                      <a:endParaRPr lang="en-US" sz="800" b="0" i="0" u="none" dirty="0">
                        <a:solidFill>
                          <a:schemeClr val="tx1"/>
                        </a:solidFill>
                      </a:endParaRPr>
                    </a:p>
                    <a:p>
                      <a:pPr marL="171450" indent="-171450">
                        <a:buFont typeface="Arial" panose="020B0604020202020204" pitchFamily="34" charset="0"/>
                        <a:buChar char="•"/>
                      </a:pPr>
                      <a:r>
                        <a:rPr lang="en-US" sz="800" b="0" i="0" u="none" dirty="0">
                          <a:solidFill>
                            <a:schemeClr val="tx1"/>
                          </a:solidFill>
                        </a:rPr>
                        <a:t>Can identify different formations in but unsure as to how to use them effectively in dance.</a:t>
                      </a:r>
                    </a:p>
                    <a:p>
                      <a:pPr marL="0" indent="0">
                        <a:buFont typeface="Arial" panose="020B0604020202020204" pitchFamily="34" charset="0"/>
                        <a:buNone/>
                      </a:pPr>
                      <a:endParaRPr lang="en-US" sz="800" b="0" i="0" u="none" dirty="0">
                        <a:solidFill>
                          <a:schemeClr val="tx1"/>
                        </a:solidFill>
                      </a:endParaRPr>
                    </a:p>
                    <a:p>
                      <a:pPr marL="171450" indent="-171450">
                        <a:buFont typeface="Arial" panose="020B0604020202020204" pitchFamily="34" charset="0"/>
                        <a:buChar char="•"/>
                      </a:pPr>
                      <a:r>
                        <a:rPr lang="en-US" sz="800" b="0" i="0" u="none" dirty="0">
                          <a:solidFill>
                            <a:schemeClr val="tx1"/>
                          </a:solidFill>
                        </a:rPr>
                        <a:t>Can identify with different styles of dance and state some characteristics.</a:t>
                      </a:r>
                    </a:p>
                    <a:p>
                      <a:pPr marL="0" indent="0">
                        <a:buFont typeface="Arial" panose="020B0604020202020204" pitchFamily="34" charset="0"/>
                        <a:buNone/>
                      </a:pPr>
                      <a:endParaRPr lang="en-US" sz="800" b="0" i="0" u="none" dirty="0">
                        <a:solidFill>
                          <a:schemeClr val="tx1"/>
                        </a:solidFill>
                      </a:endParaRPr>
                    </a:p>
                    <a:p>
                      <a:pPr marL="171450" indent="-171450">
                        <a:buFont typeface="Arial" panose="020B0604020202020204" pitchFamily="34" charset="0"/>
                        <a:buChar char="•"/>
                      </a:pPr>
                      <a:r>
                        <a:rPr lang="en-US" sz="800" dirty="0">
                          <a:solidFill>
                            <a:schemeClr val="tx1"/>
                          </a:solidFill>
                        </a:rPr>
                        <a:t>Can state some relevant components of fitness / performing skills without defining them.</a:t>
                      </a:r>
                    </a:p>
                    <a:p>
                      <a:pPr marL="171450" indent="-171450">
                        <a:buFontTx/>
                        <a:buChar char="-"/>
                      </a:pPr>
                      <a:endParaRPr lang="en-US" sz="800" dirty="0">
                        <a:solidFill>
                          <a:schemeClr val="tx1"/>
                        </a:solidFill>
                      </a:endParaRPr>
                    </a:p>
                    <a:p>
                      <a:pPr marL="171450" indent="-171450">
                        <a:buFont typeface="Arial" panose="020B0604020202020204" pitchFamily="34" charset="0"/>
                        <a:buChar char="•"/>
                      </a:pPr>
                      <a:r>
                        <a:rPr lang="en-US" sz="800" dirty="0">
                          <a:solidFill>
                            <a:schemeClr val="tx1"/>
                          </a:solidFill>
                        </a:rPr>
                        <a:t>Displays little to no communication or leadership skills in choreographic tasks.</a:t>
                      </a:r>
                    </a:p>
                    <a:p>
                      <a:pPr marL="171450" indent="-171450">
                        <a:buFontTx/>
                        <a:buChar char="-"/>
                      </a:pPr>
                      <a:endParaRPr lang="en-US" sz="8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dirty="0">
                          <a:solidFill>
                            <a:schemeClr val="tx1"/>
                          </a:solidFill>
                        </a:rPr>
                        <a:t>Demonstrates a basic level of fitness for dance.</a:t>
                      </a:r>
                    </a:p>
                    <a:p>
                      <a:pPr marL="0" indent="0">
                        <a:buFont typeface="Arial" panose="020B0604020202020204" pitchFamily="34" charset="0"/>
                        <a:buNone/>
                      </a:pPr>
                      <a:endParaRPr lang="en-US" sz="800" b="0" i="0" u="none" dirty="0">
                        <a:solidFill>
                          <a:schemeClr val="tx1"/>
                        </a:solidFill>
                      </a:endParaRPr>
                    </a:p>
                    <a:p>
                      <a:pPr marL="171450" indent="-171450">
                        <a:buFont typeface="Arial" panose="020B0604020202020204" pitchFamily="34" charset="0"/>
                        <a:buChar char="•"/>
                      </a:pPr>
                      <a:endParaRPr lang="en-US" sz="800" b="0" i="0" u="non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dirty="0">
                          <a:solidFill>
                            <a:schemeClr val="tx1"/>
                          </a:solidFill>
                        </a:rPr>
                        <a:t>Pupils demonstrate a good knowledge of the performing skills and can apply some of these to a performance but it is inconsistent.. Choreography is developing and evaluation of performance is progressing.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Performs in a dance warm up confidently applying a range of performing skills such as timing and posture.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Can learn the steps to a dance routine and apply some performing skills such as focus and musicality. Can also link it  The Blitz.</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Able to choreograph a short routine but still requires guidance from the teacher for ideas and transitions.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Has increased knowledge of formations but tends to use the same ones in performance.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Can recall The Lindy Hop and identify some key characteristics.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Able to define some components of fitness / performing skills but this is inconsistent and not linked to performance.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i="0" u="none" dirty="0">
                        <a:solidFill>
                          <a:schemeClr val="tx1"/>
                        </a:solidFill>
                      </a:endParaRPr>
                    </a:p>
                    <a:p>
                      <a:pPr marL="171450" indent="-171450">
                        <a:buFont typeface="Arial" panose="020B0604020202020204" pitchFamily="34" charset="0"/>
                        <a:buChar char="•"/>
                      </a:pPr>
                      <a:r>
                        <a:rPr lang="en-US" sz="800" dirty="0">
                          <a:solidFill>
                            <a:schemeClr val="tx1"/>
                          </a:solidFill>
                        </a:rPr>
                        <a:t>Displays good communication or leadership skills in choreographic tasks.</a:t>
                      </a:r>
                    </a:p>
                    <a:p>
                      <a:pPr marL="0" indent="0">
                        <a:buFont typeface="Arial" panose="020B0604020202020204" pitchFamily="34" charset="0"/>
                        <a:buNone/>
                      </a:pPr>
                      <a:endParaRPr lang="en-US" sz="8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dirty="0">
                          <a:solidFill>
                            <a:schemeClr val="tx1"/>
                          </a:solidFill>
                        </a:rPr>
                        <a:t>Demonstrates a good level of fitness for dance, flexibility and balance are evident.</a:t>
                      </a: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dirty="0">
                          <a:solidFill>
                            <a:schemeClr val="tx1"/>
                          </a:solidFill>
                        </a:rPr>
                        <a:t>Can describe the importance of a warm up/cool down and can lead one with support from peers/teacher.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b="0" i="0" u="non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dirty="0">
                          <a:solidFill>
                            <a:schemeClr val="tx1"/>
                          </a:solidFill>
                        </a:rPr>
                        <a:t>Pupils can confidently demonstrate good knowledge of the performing skills and can apply these consistently to a performance. Choreography skills are more effective and evaluation of performance is informative.. </a:t>
                      </a:r>
                    </a:p>
                    <a:p>
                      <a:pPr algn="l"/>
                      <a:endParaRPr lang="en-US" sz="900" b="0" i="0" u="none" dirty="0">
                        <a:solidFill>
                          <a:schemeClr val="tx1"/>
                        </a:solidFill>
                      </a:endParaRPr>
                    </a:p>
                    <a:p>
                      <a:pPr algn="l"/>
                      <a:endParaRPr lang="en-US" sz="900" b="0" i="0" u="none" dirty="0">
                        <a:solidFill>
                          <a:schemeClr val="tx1"/>
                        </a:solidFill>
                      </a:endParaRPr>
                    </a:p>
                    <a:p>
                      <a:pPr marL="171450" indent="-171450" algn="l">
                        <a:buFont typeface="Arial" panose="020B0604020202020204" pitchFamily="34" charset="0"/>
                        <a:buChar char="•"/>
                      </a:pPr>
                      <a:r>
                        <a:rPr lang="en-GB" sz="800" b="0" i="0" u="none" dirty="0">
                          <a:solidFill>
                            <a:schemeClr val="tx1"/>
                          </a:solidFill>
                        </a:rPr>
                        <a:t>performs confidently in dance warm ups consistently applying performing skills of co-ordination, timing and posture.</a:t>
                      </a:r>
                    </a:p>
                    <a:p>
                      <a:pPr marL="0" indent="0" algn="l">
                        <a:buFont typeface="Arial" panose="020B0604020202020204" pitchFamily="34" charset="0"/>
                        <a:buNone/>
                      </a:pPr>
                      <a:endParaRPr lang="en-GB" sz="800" b="0" i="0" u="none"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C</a:t>
                      </a:r>
                      <a:r>
                        <a:rPr lang="en-GB" sz="800" b="0" i="0" u="none" dirty="0">
                          <a:solidFill>
                            <a:schemeClr val="tx1"/>
                          </a:solidFill>
                        </a:rPr>
                        <a:t>an accurately recall the dance steps of a routine and perform consistently demonstrating focus, musicality and emotion. Can confidently link the movements to The Blitz.</a:t>
                      </a:r>
                    </a:p>
                    <a:p>
                      <a:pPr marL="0" indent="0" algn="l">
                        <a:buFont typeface="Arial" panose="020B0604020202020204" pitchFamily="34" charset="0"/>
                        <a:buNone/>
                      </a:pPr>
                      <a:endParaRPr lang="en-GB" sz="800" b="0" i="0" u="none"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C</a:t>
                      </a:r>
                      <a:r>
                        <a:rPr lang="en-GB" sz="800" b="0" i="0" u="none" dirty="0">
                          <a:solidFill>
                            <a:schemeClr val="tx1"/>
                          </a:solidFill>
                        </a:rPr>
                        <a:t>an choreograph a more complex routine using own ideas confidently and consistently.</a:t>
                      </a:r>
                    </a:p>
                    <a:p>
                      <a:pPr marL="0" indent="0" algn="l">
                        <a:buFont typeface="Arial" panose="020B0604020202020204" pitchFamily="34" charset="0"/>
                        <a:buNone/>
                      </a:pPr>
                      <a:endParaRPr lang="en-GB" sz="800" b="0" i="0" u="none"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A</a:t>
                      </a:r>
                      <a:r>
                        <a:rPr lang="en-GB" sz="800" b="0" i="0" u="none" dirty="0" err="1">
                          <a:solidFill>
                            <a:schemeClr val="tx1"/>
                          </a:solidFill>
                        </a:rPr>
                        <a:t>ble</a:t>
                      </a:r>
                      <a:r>
                        <a:rPr lang="en-GB" sz="800" b="0" i="0" u="none" dirty="0">
                          <a:solidFill>
                            <a:schemeClr val="tx1"/>
                          </a:solidFill>
                        </a:rPr>
                        <a:t> to use a wide range of formations within the dance and understands why and how they are used.</a:t>
                      </a:r>
                    </a:p>
                    <a:p>
                      <a:pPr marL="0" indent="0" algn="l">
                        <a:buFont typeface="Arial" panose="020B0604020202020204" pitchFamily="34" charset="0"/>
                        <a:buNone/>
                      </a:pPr>
                      <a:endParaRPr lang="en-GB" sz="800" b="0" i="0" u="none"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C</a:t>
                      </a:r>
                      <a:r>
                        <a:rPr lang="en-GB" sz="800" b="0" i="0" u="none" dirty="0">
                          <a:solidFill>
                            <a:schemeClr val="tx1"/>
                          </a:solidFill>
                        </a:rPr>
                        <a:t>an confidently explain how The Lindy Hop links to The Blitz and discuss key characteristics.</a:t>
                      </a:r>
                    </a:p>
                    <a:p>
                      <a:pPr marL="171450" indent="-171450" algn="l">
                        <a:buFont typeface="Arial" panose="020B0604020202020204" pitchFamily="34" charset="0"/>
                        <a:buChar char="•"/>
                      </a:pPr>
                      <a:endParaRPr lang="en-US" sz="800" b="0" i="0" u="none"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Can confidently define a range of components of fitness / performing skills and link them to performance.</a:t>
                      </a:r>
                    </a:p>
                    <a:p>
                      <a:pPr marL="0" indent="0" algn="l">
                        <a:buFont typeface="Arial" panose="020B0604020202020204" pitchFamily="34" charset="0"/>
                        <a:buNone/>
                      </a:pPr>
                      <a:endParaRPr lang="en-US" sz="800" b="0" i="0" u="none" dirty="0">
                        <a:solidFill>
                          <a:schemeClr val="tx1"/>
                        </a:solidFill>
                      </a:endParaRPr>
                    </a:p>
                    <a:p>
                      <a:pPr marL="171450" indent="-171450" algn="l">
                        <a:buFont typeface="Arial" panose="020B0604020202020204" pitchFamily="34" charset="0"/>
                        <a:buChar char="•"/>
                      </a:pPr>
                      <a:r>
                        <a:rPr lang="en-US" sz="800" dirty="0">
                          <a:solidFill>
                            <a:schemeClr val="tx1"/>
                          </a:solidFill>
                        </a:rPr>
                        <a:t>Displays consistent communication or leadership skills in choreographic tasks and can take the lead in small groups.</a:t>
                      </a:r>
                    </a:p>
                    <a:p>
                      <a:pPr marL="171450" indent="-171450" algn="l">
                        <a:buFont typeface="Arial" panose="020B0604020202020204" pitchFamily="34" charset="0"/>
                        <a:buChar cha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dirty="0">
                          <a:solidFill>
                            <a:schemeClr val="tx1"/>
                          </a:solidFill>
                        </a:rPr>
                        <a:t>Demonstrates a  high level of fitness for dance.</a:t>
                      </a: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dirty="0">
                          <a:solidFill>
                            <a:schemeClr val="tx1"/>
                          </a:solidFill>
                        </a:rPr>
                        <a:t>Can describe the importance of a warm up/cool down and can lead s full warm up to music..</a:t>
                      </a:r>
                    </a:p>
                    <a:p>
                      <a:pPr marL="0" indent="0" algn="l">
                        <a:buFont typeface="Arial" panose="020B0604020202020204" pitchFamily="34" charset="0"/>
                        <a:buNone/>
                      </a:pPr>
                      <a:endParaRPr lang="en-US" sz="800" b="0" i="0" u="non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dirty="0">
                          <a:solidFill>
                            <a:schemeClr val="tx1"/>
                          </a:solidFill>
                        </a:rPr>
                        <a:t>Pupils should be able to recall and demonstrate all the content in the knowledge journey and demonstrate application through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Able to perform in dance warm ups confidently and consistently and explain fully why we warm up. Able to create own routine and demonstrates an excellent range of performing skills within the execution. </a:t>
                      </a:r>
                    </a:p>
                    <a:p>
                      <a:pPr marL="171450" indent="-171450" algn="l">
                        <a:buFont typeface="Arial" panose="020B0604020202020204" pitchFamily="34" charset="0"/>
                        <a:buChar char="•"/>
                      </a:pPr>
                      <a:endParaRPr lang="en-US" sz="800" b="0" i="0" u="none"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Demonstrates excellent movement memory when recalling movements in dance. Can effectively apply emotion to a performance through high levels of musicality and focus.</a:t>
                      </a:r>
                    </a:p>
                    <a:p>
                      <a:pPr marL="171450" indent="-171450" algn="l">
                        <a:buFont typeface="Arial" panose="020B0604020202020204" pitchFamily="34" charset="0"/>
                        <a:buChar char="•"/>
                      </a:pPr>
                      <a:endParaRPr lang="en-US" sz="800" b="0" i="0" u="none"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Can choreograph complex routines in solo and as part of a group, applying canon, unison and a wide range of formations. Can explain how and why movements have been used and also how they are linked to the theme.</a:t>
                      </a:r>
                    </a:p>
                    <a:p>
                      <a:pPr marL="171450" indent="-171450" algn="l">
                        <a:buFont typeface="Arial" panose="020B0604020202020204" pitchFamily="34" charset="0"/>
                        <a:buChar char="•"/>
                      </a:pPr>
                      <a:endParaRPr lang="en-US" sz="800" b="0" i="0" u="none" dirty="0">
                        <a:solidFill>
                          <a:schemeClr val="tx1"/>
                        </a:solidFill>
                      </a:endParaRPr>
                    </a:p>
                    <a:p>
                      <a:pPr marL="171450" indent="-171450" algn="l">
                        <a:buFont typeface="Arial" panose="020B0604020202020204" pitchFamily="34" charset="0"/>
                        <a:buChar char="•"/>
                      </a:pPr>
                      <a:r>
                        <a:rPr lang="en-US" sz="800" b="0" i="0" u="none" dirty="0">
                          <a:solidFill>
                            <a:schemeClr val="tx1"/>
                          </a:solidFill>
                        </a:rPr>
                        <a:t>Can discuss how other dances are linked to the theme and explain when and why this type of dance was popular during this time.</a:t>
                      </a:r>
                    </a:p>
                    <a:p>
                      <a:pPr marL="171450" indent="-171450" algn="l">
                        <a:buFont typeface="Arial" panose="020B0604020202020204" pitchFamily="34" charset="0"/>
                        <a:buChar char="•"/>
                      </a:pPr>
                      <a:endParaRPr lang="en-US" sz="800" b="0" i="0" u="none" dirty="0">
                        <a:solidFill>
                          <a:schemeClr val="tx1"/>
                        </a:solidFill>
                      </a:endParaRPr>
                    </a:p>
                    <a:p>
                      <a:pPr marL="171450" indent="-171450" algn="l">
                        <a:buFont typeface="Arial" panose="020B0604020202020204" pitchFamily="34" charset="0"/>
                        <a:buChar cha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i="0" u="none" dirty="0">
                          <a:solidFill>
                            <a:schemeClr val="tx1"/>
                          </a:solidFill>
                        </a:rPr>
                        <a:t>Can confidently define a wide range of components of fitness / performing skills and link them to performance.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b="0" i="0" u="none" dirty="0">
                        <a:solidFill>
                          <a:schemeClr val="tx1"/>
                        </a:solidFill>
                      </a:endParaRPr>
                    </a:p>
                    <a:p>
                      <a:pPr marL="171450" indent="-171450" algn="l">
                        <a:buFont typeface="Arial" panose="020B0604020202020204" pitchFamily="34" charset="0"/>
                        <a:buChar char="•"/>
                      </a:pPr>
                      <a:r>
                        <a:rPr lang="en-US" sz="800" dirty="0">
                          <a:solidFill>
                            <a:schemeClr val="tx1"/>
                          </a:solidFill>
                        </a:rPr>
                        <a:t>Displays excellent communication or leadership skills in choreographic tasks and can take the lead in small groups.</a:t>
                      </a: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dirty="0">
                          <a:solidFill>
                            <a:schemeClr val="tx1"/>
                          </a:solidFill>
                        </a:rPr>
                        <a:t>Demonstrates </a:t>
                      </a:r>
                      <a:r>
                        <a:rPr lang="en-US" sz="800">
                          <a:solidFill>
                            <a:schemeClr val="tx1"/>
                          </a:solidFill>
                        </a:rPr>
                        <a:t>an excellent </a:t>
                      </a:r>
                      <a:r>
                        <a:rPr lang="en-US" sz="800" dirty="0">
                          <a:solidFill>
                            <a:schemeClr val="tx1"/>
                          </a:solidFill>
                        </a:rPr>
                        <a:t>level of fitness for dance.</a:t>
                      </a:r>
                      <a:endParaRPr lang="en-US" sz="800" b="0" i="0" u="none" dirty="0">
                        <a:solidFill>
                          <a:schemeClr val="tx1"/>
                        </a:solidFill>
                      </a:endParaRPr>
                    </a:p>
                    <a:p>
                      <a:pPr marL="171450" indent="-171450" algn="l">
                        <a:buFont typeface="Arial" panose="020B0604020202020204" pitchFamily="34" charset="0"/>
                        <a:buChar char="•"/>
                      </a:pPr>
                      <a:endParaRPr lang="en-US" sz="800" b="0" i="0" u="none" dirty="0">
                        <a:solidFill>
                          <a:schemeClr val="tx1"/>
                        </a:solidFill>
                      </a:endParaRPr>
                    </a:p>
                    <a:p>
                      <a:pPr marL="0" indent="0" algn="l">
                        <a:buFont typeface="Arial" panose="020B0604020202020204" pitchFamily="34" charset="0"/>
                        <a:buNone/>
                      </a:pPr>
                      <a:endParaRPr lang="en-US" sz="800" b="0" i="0" u="none"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1129</TotalTime>
  <Words>1679</Words>
  <Application>Microsoft Office PowerPoint</Application>
  <PresentationFormat>Widescreen</PresentationFormat>
  <Paragraphs>187</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112</cp:revision>
  <cp:lastPrinted>2020-02-24T11:31:23Z</cp:lastPrinted>
  <dcterms:created xsi:type="dcterms:W3CDTF">2019-12-19T05:38:14Z</dcterms:created>
  <dcterms:modified xsi:type="dcterms:W3CDTF">2021-03-17T16:49:44Z</dcterms:modified>
</cp:coreProperties>
</file>