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114" d="100"/>
          <a:sy n="114" d="100"/>
        </p:scale>
        <p:origin x="510" y="1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B4F3ECE-E655-4007-BB1D-BC37F5C82524}" type="datetimeFigureOut">
              <a:rPr lang="en-GB" smtClean="0"/>
              <a:t>17/03/2021</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8880003F-495C-4104-BB49-E55EC74FBF8F}" type="slidenum">
              <a:rPr lang="en-GB" smtClean="0"/>
              <a:t>‹#›</a:t>
            </a:fld>
            <a:endParaRPr lang="en-GB"/>
          </a:p>
        </p:txBody>
      </p:sp>
    </p:spTree>
    <p:extLst>
      <p:ext uri="{BB962C8B-B14F-4D97-AF65-F5344CB8AC3E}">
        <p14:creationId xmlns:p14="http://schemas.microsoft.com/office/powerpoint/2010/main" val="2054658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17/03/2021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17/03/2021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17/03/2021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17/03/2021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17/03/2021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17/03/2021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187024" y="0"/>
            <a:ext cx="7217040"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Y8 Dance: Journey of Knowledge (Tactics &amp; Strategies)</a:t>
            </a:r>
          </a:p>
        </p:txBody>
      </p:sp>
      <p:sp>
        <p:nvSpPr>
          <p:cNvPr id="5" name="TextBox 4">
            <a:extLst>
              <a:ext uri="{FF2B5EF4-FFF2-40B4-BE49-F238E27FC236}">
                <a16:creationId xmlns:a16="http://schemas.microsoft.com/office/drawing/2014/main" id="{31CB9A6E-E90D-41E8-AD2D-6A0C767F502F}"/>
              </a:ext>
            </a:extLst>
          </p:cNvPr>
          <p:cNvSpPr txBox="1"/>
          <p:nvPr/>
        </p:nvSpPr>
        <p:spPr>
          <a:xfrm>
            <a:off x="121135" y="410153"/>
            <a:ext cx="7363748" cy="1938992"/>
          </a:xfrm>
          <a:prstGeom prst="rect">
            <a:avLst/>
          </a:prstGeom>
          <a:solidFill>
            <a:schemeClr val="accent5">
              <a:lumMod val="20000"/>
              <a:lumOff val="80000"/>
            </a:schemeClr>
          </a:solidFill>
          <a:ln w="3175">
            <a:noFill/>
          </a:ln>
        </p:spPr>
        <p:txBody>
          <a:bodyPr wrap="square" rtlCol="0">
            <a:spAutoFit/>
          </a:bodyPr>
          <a:lstStyle/>
          <a:p>
            <a:r>
              <a:rPr lang="en-GB" sz="1200" b="1" dirty="0"/>
              <a:t>Context and Introduction to Unit</a:t>
            </a:r>
          </a:p>
          <a:p>
            <a:r>
              <a:rPr lang="en-GB" sz="1200" dirty="0"/>
              <a:t>In this unit pupils will learn about how to develop the skills learned in year 7 and apply choreographic devices (tactics and strategies) to a performance and also within choreography. They will learn about specific styles and cultures of dance through identifying features and characteristics . Pupils will learn specific performing skills including facial expression, musicality and exaggeration. You will also learn how to develop your analysis of dance through more in depth observation of performances.</a:t>
            </a:r>
          </a:p>
          <a:p>
            <a:endParaRPr lang="en-GB" sz="1200" b="1" dirty="0"/>
          </a:p>
          <a:p>
            <a:r>
              <a:rPr lang="en-GB" sz="1200" b="1" i="1" dirty="0"/>
              <a:t>Prior knowledge (KS2/KS3)</a:t>
            </a:r>
          </a:p>
          <a:p>
            <a:r>
              <a:rPr lang="en-GB" sz="1200" dirty="0"/>
              <a:t>In Y7 pupils will have learned a basic level of how to perform, choreograph and evaluate within dance. They will have a basic understanding of the Performing Skills and how / why they are applied..</a:t>
            </a:r>
            <a:endParaRPr lang="en-US" sz="1200" i="1" dirty="0"/>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3494911449"/>
              </p:ext>
            </p:extLst>
          </p:nvPr>
        </p:nvGraphicFramePr>
        <p:xfrm>
          <a:off x="121134" y="2441261"/>
          <a:ext cx="12070866" cy="4311231"/>
        </p:xfrm>
        <a:graphic>
          <a:graphicData uri="http://schemas.openxmlformats.org/drawingml/2006/table">
            <a:tbl>
              <a:tblPr firstRow="1" bandRow="1">
                <a:tableStyleId>{5940675A-B579-460E-94D1-54222C63F5DA}</a:tableStyleId>
              </a:tblPr>
              <a:tblGrid>
                <a:gridCol w="4429601">
                  <a:extLst>
                    <a:ext uri="{9D8B030D-6E8A-4147-A177-3AD203B41FA5}">
                      <a16:colId xmlns:a16="http://schemas.microsoft.com/office/drawing/2014/main" val="3001272792"/>
                    </a:ext>
                  </a:extLst>
                </a:gridCol>
                <a:gridCol w="2764465">
                  <a:extLst>
                    <a:ext uri="{9D8B030D-6E8A-4147-A177-3AD203B41FA5}">
                      <a16:colId xmlns:a16="http://schemas.microsoft.com/office/drawing/2014/main" val="1320432718"/>
                    </a:ext>
                  </a:extLst>
                </a:gridCol>
                <a:gridCol w="2701828">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11231">
                <a:tc>
                  <a:txBody>
                    <a:bodyPr/>
                    <a:lstStyle/>
                    <a:p>
                      <a:pPr marL="0" indent="0" algn="l">
                        <a:buFont typeface="Arial" panose="020B0604020202020204" pitchFamily="34" charset="0"/>
                        <a:buNone/>
                      </a:pPr>
                      <a:r>
                        <a:rPr lang="en-GB" sz="1200" b="1" u="sng" baseline="0" dirty="0">
                          <a:solidFill>
                            <a:srgbClr val="002060"/>
                          </a:solidFill>
                        </a:rPr>
                        <a:t>CORE KNOWLEDGE </a:t>
                      </a:r>
                      <a:r>
                        <a:rPr lang="en-GB" sz="1200" b="1" u="none" baseline="0" dirty="0">
                          <a:solidFill>
                            <a:srgbClr val="002060"/>
                          </a:solidFill>
                        </a:rPr>
                        <a:t>(Me in PE)</a:t>
                      </a:r>
                    </a:p>
                    <a:p>
                      <a:pPr marL="0" indent="0" algn="l">
                        <a:buFont typeface="Arial" panose="020B0604020202020204" pitchFamily="34" charset="0"/>
                        <a:buNone/>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highlight>
                            <a:srgbClr val="00FF00"/>
                          </a:highlight>
                        </a:rPr>
                        <a:t>‘</a:t>
                      </a:r>
                      <a:r>
                        <a:rPr lang="en-US" sz="1000" b="1" u="sng" baseline="0" dirty="0">
                          <a:solidFill>
                            <a:srgbClr val="002060"/>
                          </a:solidFill>
                          <a:highlight>
                            <a:srgbClr val="00FF00"/>
                          </a:highlight>
                        </a:rPr>
                        <a:t>Physical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Rock and Roll </a:t>
                      </a:r>
                      <a:r>
                        <a:rPr lang="en-US" sz="800" b="0" u="none" baseline="0" dirty="0">
                          <a:solidFill>
                            <a:srgbClr val="002060"/>
                          </a:solidFill>
                        </a:rPr>
                        <a:t>– learning a specific warm up for rock and roll, and a dance routine in the style , applying performing skills within performance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Key features </a:t>
                      </a:r>
                      <a:r>
                        <a:rPr lang="en-US" sz="800" b="0" u="none" baseline="0" dirty="0">
                          <a:solidFill>
                            <a:srgbClr val="002060"/>
                          </a:solidFill>
                        </a:rPr>
                        <a:t>– what are they in this style, how should they be performed?  How can we make this dance look energetic and uplifting?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Hand Jive </a:t>
                      </a:r>
                      <a:r>
                        <a:rPr lang="en-US" sz="800" b="0" u="none" baseline="0" dirty="0">
                          <a:solidFill>
                            <a:srgbClr val="002060"/>
                          </a:solidFill>
                        </a:rPr>
                        <a:t>– relate this to film Grease, choreograph own hand jive in pairs, focus on facial expressions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Lifts and Transitions </a:t>
                      </a:r>
                      <a:r>
                        <a:rPr lang="en-US" sz="800" b="0" u="none" baseline="0" dirty="0">
                          <a:solidFill>
                            <a:srgbClr val="002060"/>
                          </a:solidFill>
                        </a:rPr>
                        <a:t>-  how we can perform  lifts safely and link together through effective transitions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Choreographic Devices – what strategies can we use to make a dance more effective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00" b="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u="sng" baseline="0" dirty="0">
                          <a:solidFill>
                            <a:srgbClr val="002060"/>
                          </a:solidFill>
                          <a:highlight>
                            <a:srgbClr val="FF0000"/>
                          </a:highlight>
                        </a:rPr>
                        <a:t>‘Thinking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How can we develop a dance performance to make it look more effective </a:t>
                      </a:r>
                      <a:r>
                        <a:rPr lang="en-US" sz="800" b="0" u="none" baseline="0" dirty="0">
                          <a:solidFill>
                            <a:srgbClr val="002060"/>
                          </a:solidFill>
                        </a:rPr>
                        <a:t>– the strategies employed to  make a dance more polished / professional?</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Performing skills </a:t>
                      </a:r>
                      <a:r>
                        <a:rPr lang="en-US" sz="800" b="0" u="none" baseline="0" dirty="0">
                          <a:solidFill>
                            <a:srgbClr val="002060"/>
                          </a:solidFill>
                        </a:rPr>
                        <a:t>– knowledge required of how to apply these and value their importance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Choreographic devices </a:t>
                      </a:r>
                      <a:r>
                        <a:rPr lang="en-US" sz="800" b="0" u="none" baseline="0" dirty="0">
                          <a:solidFill>
                            <a:srgbClr val="002060"/>
                          </a:solidFill>
                        </a:rPr>
                        <a:t>– advanced strategies of effectively of applying devices in group work.</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sng" baseline="0" dirty="0">
                          <a:solidFill>
                            <a:srgbClr val="002060"/>
                          </a:solidFill>
                        </a:rPr>
                        <a:t>Transitions</a:t>
                      </a:r>
                      <a:r>
                        <a:rPr lang="en-US" sz="800" b="0" u="none" baseline="0" dirty="0">
                          <a:solidFill>
                            <a:srgbClr val="002060"/>
                          </a:solidFill>
                        </a:rPr>
                        <a:t> – how effectively movements can be linked together.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00" b="0" i="0"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baseline="0" dirty="0">
                          <a:solidFill>
                            <a:srgbClr val="002060"/>
                          </a:solidFill>
                        </a:rPr>
                        <a:t>- Pupils should be able to support their own progress and a partner by being able to identify strengths and weaknesses in their performances with the support of skill cards and teacher instruction.</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800" b="0" i="0" u="none" baseline="0" dirty="0">
                          <a:solidFill>
                            <a:srgbClr val="002060"/>
                          </a:solidFill>
                        </a:rPr>
                        <a:t>- Blood carries oxygen to the body and muscles, back to the heart, to the lungs, back to the heart and the process starts again. Arteries carry oxygenated blood, veins carry deoxygenated blood.</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GB" sz="1000" b="1" u="none"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000" b="1" u="sng" baseline="0" dirty="0">
                          <a:solidFill>
                            <a:srgbClr val="002060"/>
                          </a:solidFill>
                          <a:highlight>
                            <a:srgbClr val="FFFF00"/>
                          </a:highlight>
                        </a:rPr>
                        <a:t>‘</a:t>
                      </a:r>
                      <a:r>
                        <a:rPr lang="en-GB" sz="1000" b="1" u="sng" baseline="0" dirty="0">
                          <a:solidFill>
                            <a:srgbClr val="002060"/>
                          </a:solidFill>
                          <a:highlight>
                            <a:srgbClr val="FFFF00"/>
                          </a:highlight>
                        </a:rPr>
                        <a:t>Healthy 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0" u="none" baseline="0" dirty="0">
                          <a:solidFill>
                            <a:srgbClr val="002060"/>
                          </a:solidFill>
                        </a:rPr>
                        <a:t>Pupils should demonstrate the appropriate levels of fitness for dance as well as mental resilience to persist with the development of weaknesses. Pupils should recognize the wider health benefits of participation in dance (Nutrition, positive body image, stress relief, preventing loneliness, new friendship,  positive mindset).</a:t>
                      </a:r>
                      <a:endParaRPr lang="en-GB" sz="800" b="0" u="none" baseline="0" dirty="0">
                        <a:solidFill>
                          <a:srgbClr val="002060"/>
                        </a:solidFill>
                      </a:endParaRPr>
                    </a:p>
                    <a:p>
                      <a:pPr marL="0" indent="0" algn="l">
                        <a:buFont typeface="Arial" panose="020B0604020202020204" pitchFamily="34" charset="0"/>
                        <a:buNone/>
                      </a:pPr>
                      <a:endParaRPr lang="en-GB" sz="800" b="1" u="none" baseline="0" dirty="0">
                        <a:solidFill>
                          <a:srgbClr val="002060"/>
                        </a:solidFill>
                      </a:endParaRPr>
                    </a:p>
                  </a:txBody>
                  <a:tcPr/>
                </a:tc>
                <a:tc>
                  <a:txBody>
                    <a:bodyPr/>
                    <a:lstStyle/>
                    <a:p>
                      <a:pPr marL="0" indent="0" algn="l">
                        <a:buFont typeface="Arial" panose="020B0604020202020204" pitchFamily="34" charset="0"/>
                        <a:buNone/>
                      </a:pPr>
                      <a:r>
                        <a:rPr lang="en-GB" sz="1200" b="1" u="sng" baseline="0" dirty="0">
                          <a:solidFill>
                            <a:srgbClr val="002060"/>
                          </a:solidFill>
                        </a:rPr>
                        <a:t>Core Skills</a:t>
                      </a:r>
                    </a:p>
                    <a:p>
                      <a:pPr marL="0" indent="0" algn="l">
                        <a:buFont typeface="Arial" panose="020B0604020202020204" pitchFamily="34" charset="0"/>
                        <a:buNone/>
                      </a:pP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0" u="none" baseline="0" dirty="0">
                          <a:solidFill>
                            <a:srgbClr val="002060"/>
                          </a:solidFill>
                        </a:rPr>
                        <a:t>Demonstrate warm up routines for dance  either solo or in small groups to music including a full stretch routine.( hamstrings, quadriceps, gastrocnemius, triceps, biceps).</a:t>
                      </a: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1" u="none" baseline="0" dirty="0">
                          <a:solidFill>
                            <a:srgbClr val="002060"/>
                          </a:solidFill>
                        </a:rPr>
                        <a:t>Demonstration and application of the following skills;</a:t>
                      </a:r>
                    </a:p>
                    <a:p>
                      <a:pPr marL="171450" indent="-171450" algn="l">
                        <a:buFont typeface="Arial" panose="020B0604020202020204" pitchFamily="34" charset="0"/>
                        <a:buChar char="•"/>
                      </a:pPr>
                      <a:r>
                        <a:rPr lang="en-GB" sz="800" b="0" u="none" baseline="0" dirty="0">
                          <a:solidFill>
                            <a:srgbClr val="002060"/>
                          </a:solidFill>
                        </a:rPr>
                        <a:t>Learn a dance routine in a specific style</a:t>
                      </a:r>
                    </a:p>
                    <a:p>
                      <a:pPr marL="171450" indent="-171450" algn="l">
                        <a:buFont typeface="Arial" panose="020B0604020202020204" pitchFamily="34" charset="0"/>
                        <a:buChar char="•"/>
                      </a:pPr>
                      <a:r>
                        <a:rPr lang="en-GB" sz="800" b="0" u="none" baseline="0" dirty="0">
                          <a:solidFill>
                            <a:srgbClr val="002060"/>
                          </a:solidFill>
                        </a:rPr>
                        <a:t>Perform a dance applying performing skills</a:t>
                      </a:r>
                    </a:p>
                    <a:p>
                      <a:pPr marL="171450" indent="-171450" algn="l">
                        <a:buFont typeface="Arial" panose="020B0604020202020204" pitchFamily="34" charset="0"/>
                        <a:buChar char="•"/>
                      </a:pPr>
                      <a:r>
                        <a:rPr lang="en-GB" sz="800" b="0" u="none" baseline="0" dirty="0">
                          <a:solidFill>
                            <a:srgbClr val="002060"/>
                          </a:solidFill>
                        </a:rPr>
                        <a:t>Choreograph a routine including lifts and effective choreographic devices and transitions.</a:t>
                      </a:r>
                    </a:p>
                    <a:p>
                      <a:pPr marL="171450" indent="-171450" algn="l">
                        <a:buFont typeface="Arial" panose="020B0604020202020204" pitchFamily="34" charset="0"/>
                        <a:buChar char="•"/>
                      </a:pPr>
                      <a:r>
                        <a:rPr lang="en-GB" sz="800" b="0" u="none" baseline="0" dirty="0">
                          <a:solidFill>
                            <a:srgbClr val="002060"/>
                          </a:solidFill>
                        </a:rPr>
                        <a:t>Appreciate dance: what makes a dance effective?</a:t>
                      </a:r>
                    </a:p>
                    <a:p>
                      <a:pPr marL="0" indent="0" algn="l">
                        <a:buFont typeface="Arial" panose="020B0604020202020204" pitchFamily="34" charset="0"/>
                        <a:buNone/>
                      </a:pPr>
                      <a:r>
                        <a:rPr lang="en-GB" sz="800" b="0" u="none" baseline="0" dirty="0">
                          <a:solidFill>
                            <a:srgbClr val="002060"/>
                          </a:solidFill>
                        </a:rPr>
                        <a:t>Identify areas of strength and weakness in a peers performance (Assessment)</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own performance.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tactics and strategies orally.</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GB" sz="1200" b="1" u="sng" baseline="0" dirty="0">
                          <a:solidFill>
                            <a:srgbClr val="002060"/>
                          </a:solidFill>
                        </a:rPr>
                        <a:t>Health/Fitness</a:t>
                      </a:r>
                    </a:p>
                    <a:p>
                      <a:pPr marL="0" indent="0" algn="l">
                        <a:buFont typeface="Arial" panose="020B0604020202020204" pitchFamily="34" charset="0"/>
                        <a:buNone/>
                      </a:pPr>
                      <a:r>
                        <a:rPr lang="en-GB" sz="800" b="0" u="none" baseline="0" dirty="0">
                          <a:solidFill>
                            <a:srgbClr val="002060"/>
                          </a:solidFill>
                        </a:rPr>
                        <a:t>Know why we cool down and explain in relevance to football – to return body to normal state, remove lactic acid, return breathing/heart rate.</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football (Balance, Speed, Reaction time) and why they are important.</a:t>
                      </a:r>
                    </a:p>
                    <a:p>
                      <a:pPr marL="0" indent="0" algn="l">
                        <a:buFont typeface="Arial" panose="020B0604020202020204" pitchFamily="34" charset="0"/>
                        <a:buNone/>
                      </a:pPr>
                      <a:endParaRPr lang="en-US" sz="800" b="1" u="none" baseline="0" dirty="0">
                        <a:solidFill>
                          <a:schemeClr val="tx1"/>
                        </a:solidFill>
                      </a:endParaRP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endParaRPr lang="en-GB" sz="800" b="1" u="none" baseline="0" dirty="0">
                        <a:solidFill>
                          <a:schemeClr val="tx1"/>
                        </a:solidFill>
                      </a:endParaRPr>
                    </a:p>
                  </a:txBody>
                  <a:tcPr/>
                </a:tc>
                <a:tc>
                  <a:txBody>
                    <a:bodyPr/>
                    <a:lstStyle/>
                    <a:p>
                      <a:pPr marL="0" indent="0" algn="l">
                        <a:buFont typeface="Arial" panose="020B0604020202020204" pitchFamily="34" charset="0"/>
                        <a:buNone/>
                      </a:pPr>
                      <a:r>
                        <a:rPr lang="en-GB" sz="1200" b="1" u="sng" dirty="0">
                          <a:solidFill>
                            <a:srgbClr val="002060"/>
                          </a:solidFill>
                        </a:rPr>
                        <a:t>ABOVE AND BEYOND</a:t>
                      </a: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r>
                        <a:rPr lang="en-GB" sz="800" b="0" u="none" dirty="0">
                          <a:solidFill>
                            <a:srgbClr val="002060"/>
                          </a:solidFill>
                        </a:rPr>
                        <a:t>- Leadership of others (taking warm ups, leading in choreography tasks, solo performance)</a:t>
                      </a:r>
                    </a:p>
                    <a:p>
                      <a:pPr marL="0" indent="0" algn="l">
                        <a:buFont typeface="Arial" panose="020B0604020202020204" pitchFamily="34" charset="0"/>
                        <a:buNone/>
                      </a:pPr>
                      <a:r>
                        <a:rPr lang="en-GB" sz="800" b="0" u="none" dirty="0">
                          <a:solidFill>
                            <a:srgbClr val="002060"/>
                          </a:solidFill>
                        </a:rPr>
                        <a:t>- Extra curricular involvement (school or community).</a:t>
                      </a:r>
                      <a:endParaRPr lang="en-GB" sz="800" b="1" u="sng" dirty="0">
                        <a:solidFill>
                          <a:schemeClr val="tx1"/>
                        </a:solidFill>
                      </a:endParaRP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200" b="1" u="sng" dirty="0">
                          <a:solidFill>
                            <a:srgbClr val="002060"/>
                          </a:solidFill>
                        </a:rPr>
                        <a:t>VOCABULARY</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1" u="none" dirty="0">
                          <a:solidFill>
                            <a:srgbClr val="002060"/>
                          </a:solidFill>
                        </a:rPr>
                        <a:t>Coordination</a:t>
                      </a:r>
                      <a:r>
                        <a:rPr lang="en-GB" sz="800" b="0" u="none" dirty="0">
                          <a:solidFill>
                            <a:srgbClr val="002060"/>
                          </a:solidFill>
                        </a:rPr>
                        <a:t> – the use of two or more body parts at the same time.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800" b="1" u="none" baseline="0" dirty="0">
                          <a:solidFill>
                            <a:srgbClr val="002060"/>
                          </a:solidFill>
                        </a:rPr>
                        <a:t>B</a:t>
                      </a:r>
                      <a:r>
                        <a:rPr lang="en-GB" sz="800" b="1" u="none" baseline="0" dirty="0">
                          <a:solidFill>
                            <a:srgbClr val="002060"/>
                          </a:solidFill>
                        </a:rPr>
                        <a:t>alance </a:t>
                      </a:r>
                      <a:r>
                        <a:rPr lang="en-GB" sz="800" b="0" u="none" baseline="0" dirty="0">
                          <a:solidFill>
                            <a:srgbClr val="002060"/>
                          </a:solidFill>
                        </a:rPr>
                        <a:t>– keeping the centre of mass above the base of support.</a:t>
                      </a:r>
                      <a:endParaRPr lang="en-GB" sz="800" b="0" u="none" dirty="0">
                        <a:solidFill>
                          <a:srgbClr val="002060"/>
                        </a:solidFill>
                      </a:endParaRPr>
                    </a:p>
                    <a:p>
                      <a:pPr marL="0" indent="0" algn="l">
                        <a:buFont typeface="Arial" panose="020B0604020202020204" pitchFamily="34" charset="0"/>
                        <a:buNone/>
                      </a:pPr>
                      <a:r>
                        <a:rPr lang="en-US" sz="800" b="1" u="none" baseline="0" dirty="0">
                          <a:solidFill>
                            <a:srgbClr val="002060"/>
                          </a:solidFill>
                        </a:rPr>
                        <a:t>Musicality</a:t>
                      </a:r>
                      <a:r>
                        <a:rPr lang="en-US" sz="800" b="0" u="none" baseline="0" dirty="0">
                          <a:solidFill>
                            <a:srgbClr val="002060"/>
                          </a:solidFill>
                        </a:rPr>
                        <a:t> – use the music to complement the dance movements working to the beat.</a:t>
                      </a:r>
                    </a:p>
                    <a:p>
                      <a:pPr marL="0" indent="0" algn="l">
                        <a:buFont typeface="Arial" panose="020B0604020202020204" pitchFamily="34" charset="0"/>
                        <a:buNone/>
                      </a:pPr>
                      <a:r>
                        <a:rPr lang="en-GB" sz="800" b="1" u="none" baseline="0" dirty="0">
                          <a:solidFill>
                            <a:srgbClr val="002060"/>
                          </a:solidFill>
                        </a:rPr>
                        <a:t>Characteristics</a:t>
                      </a:r>
                      <a:r>
                        <a:rPr lang="en-GB" sz="800" b="0" u="none" baseline="0" dirty="0">
                          <a:solidFill>
                            <a:srgbClr val="002060"/>
                          </a:solidFill>
                        </a:rPr>
                        <a:t> – the specific features of the style</a:t>
                      </a:r>
                    </a:p>
                    <a:p>
                      <a:pPr marL="0" indent="0" algn="l">
                        <a:buFont typeface="Arial" panose="020B0604020202020204" pitchFamily="34" charset="0"/>
                        <a:buNone/>
                      </a:pPr>
                      <a:r>
                        <a:rPr lang="en-GB" sz="800" b="1" u="none" baseline="0" dirty="0">
                          <a:solidFill>
                            <a:srgbClr val="002060"/>
                          </a:solidFill>
                        </a:rPr>
                        <a:t>Transitions</a:t>
                      </a:r>
                      <a:r>
                        <a:rPr lang="en-GB" sz="800" b="0" u="none" baseline="0" dirty="0">
                          <a:solidFill>
                            <a:srgbClr val="002060"/>
                          </a:solidFill>
                        </a:rPr>
                        <a:t> – Linking movements / lifts together</a:t>
                      </a:r>
                    </a:p>
                    <a:p>
                      <a:pPr marL="0" indent="0" algn="l">
                        <a:buFont typeface="Arial" panose="020B0604020202020204" pitchFamily="34" charset="0"/>
                        <a:buNone/>
                      </a:pPr>
                      <a:r>
                        <a:rPr lang="en-GB" sz="800" b="1" u="none" baseline="0" dirty="0">
                          <a:solidFill>
                            <a:srgbClr val="002060"/>
                          </a:solidFill>
                        </a:rPr>
                        <a:t>Exaggeration</a:t>
                      </a:r>
                      <a:r>
                        <a:rPr lang="en-GB" sz="800" b="0" u="none" baseline="0" dirty="0">
                          <a:solidFill>
                            <a:srgbClr val="002060"/>
                          </a:solidFill>
                        </a:rPr>
                        <a:t> – Making a movement bigger</a:t>
                      </a:r>
                    </a:p>
                    <a:p>
                      <a:pPr marL="0" indent="0" algn="l">
                        <a:buFont typeface="Arial" panose="020B0604020202020204" pitchFamily="34" charset="0"/>
                        <a:buNone/>
                      </a:pPr>
                      <a:r>
                        <a:rPr lang="en-GB" sz="800" b="1" u="none" baseline="0" dirty="0">
                          <a:solidFill>
                            <a:srgbClr val="002060"/>
                          </a:solidFill>
                        </a:rPr>
                        <a:t>Execution</a:t>
                      </a:r>
                      <a:r>
                        <a:rPr lang="en-GB" sz="800" b="0" u="none" baseline="0" dirty="0">
                          <a:solidFill>
                            <a:srgbClr val="002060"/>
                          </a:solidFill>
                        </a:rPr>
                        <a:t> – how the dance is performed</a:t>
                      </a: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1" u="none" dirty="0">
                        <a:solidFill>
                          <a:srgbClr val="002060"/>
                        </a:solidFill>
                      </a:endParaRPr>
                    </a:p>
                    <a:p>
                      <a:pPr marL="0" indent="0" algn="l">
                        <a:buFont typeface="Arial" panose="020B0604020202020204" pitchFamily="34" charset="0"/>
                        <a:buNone/>
                      </a:pPr>
                      <a:endParaRPr lang="en-GB" sz="800" b="1" u="none" dirty="0">
                        <a:solidFill>
                          <a:srgbClr val="002060"/>
                        </a:solidFill>
                      </a:endParaRPr>
                    </a:p>
                  </a:txBody>
                  <a:tcPr/>
                </a:tc>
                <a:tc>
                  <a:txBody>
                    <a:bodyPr/>
                    <a:lstStyle/>
                    <a:p>
                      <a:r>
                        <a:rPr lang="en-GB" sz="1200" b="1" i="0" u="sng" kern="1200" dirty="0">
                          <a:solidFill>
                            <a:srgbClr val="002060"/>
                          </a:solidFill>
                          <a:effectLst/>
                          <a:latin typeface="+mn-lt"/>
                          <a:ea typeface="+mn-ea"/>
                          <a:cs typeface="+mn-cs"/>
                        </a:rPr>
                        <a:t>Literacy in PE</a:t>
                      </a:r>
                      <a:endParaRPr lang="en-GB" sz="1200" b="0" i="0" kern="1200" dirty="0">
                        <a:solidFill>
                          <a:srgbClr val="002060"/>
                        </a:solidFill>
                        <a:effectLst/>
                        <a:latin typeface="+mn-lt"/>
                        <a:ea typeface="+mn-ea"/>
                        <a:cs typeface="+mn-cs"/>
                      </a:endParaRPr>
                    </a:p>
                    <a:p>
                      <a:r>
                        <a:rPr lang="en-GB" sz="800" b="1" i="0" kern="1200" dirty="0">
                          <a:solidFill>
                            <a:srgbClr val="002060"/>
                          </a:solidFill>
                          <a:effectLst/>
                          <a:latin typeface="+mn-lt"/>
                          <a:ea typeface="+mn-ea"/>
                          <a:cs typeface="+mn-cs"/>
                        </a:rPr>
                        <a:t>‘ABC’ – Agree with/Build on/Contradict</a:t>
                      </a:r>
                      <a:endParaRPr lang="en-GB" sz="800" b="0" i="0" kern="1200" dirty="0">
                        <a:solidFill>
                          <a:srgbClr val="002060"/>
                        </a:solidFill>
                        <a:effectLst/>
                        <a:latin typeface="+mn-lt"/>
                        <a:ea typeface="+mn-ea"/>
                        <a:cs typeface="+mn-cs"/>
                      </a:endParaRPr>
                    </a:p>
                    <a:p>
                      <a:r>
                        <a:rPr lang="en-GB" sz="800" b="0" i="0" kern="1200" dirty="0">
                          <a:solidFill>
                            <a:srgbClr val="002060"/>
                          </a:solidFill>
                          <a:effectLst/>
                          <a:latin typeface="+mn-lt"/>
                          <a:ea typeface="+mn-ea"/>
                          <a:cs typeface="+mn-cs"/>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ctr"/>
                      <a:endParaRPr lang="en-GB" sz="10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2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Evaluate and analyse performance making suggested improvements (Y9).</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579673" y="251351"/>
            <a:ext cx="3294184" cy="1785104"/>
          </a:xfrm>
          <a:prstGeom prst="rect">
            <a:avLst/>
          </a:prstGeom>
          <a:noFill/>
        </p:spPr>
        <p:txBody>
          <a:bodyPr wrap="square" rtlCol="0">
            <a:spAutoFit/>
          </a:bodyPr>
          <a:lstStyle/>
          <a:p>
            <a:r>
              <a:rPr lang="en-GB" sz="1400" b="1" u="sng" dirty="0"/>
              <a:t>The bigger picture:</a:t>
            </a:r>
          </a:p>
          <a:p>
            <a:r>
              <a:rPr lang="en-GB" sz="1200" b="1" i="1" dirty="0"/>
              <a:t>Personal development opportunities </a:t>
            </a:r>
            <a:r>
              <a:rPr lang="en-GB" sz="1200" i="1" dirty="0"/>
              <a:t>– Leadership of others, listening and cooperation with others </a:t>
            </a:r>
          </a:p>
          <a:p>
            <a:endParaRPr lang="en-GB" sz="1200" i="1" dirty="0"/>
          </a:p>
          <a:p>
            <a:r>
              <a:rPr lang="en-GB" sz="1200" b="1" i="1" dirty="0"/>
              <a:t>Career links </a:t>
            </a:r>
            <a:r>
              <a:rPr lang="en-GB" sz="1200" i="1" dirty="0"/>
              <a:t>– Dancer, Choreographer, Musical Theatre</a:t>
            </a:r>
          </a:p>
          <a:p>
            <a:endParaRPr lang="en-GB" sz="1200" i="1" dirty="0"/>
          </a:p>
          <a:p>
            <a:r>
              <a:rPr lang="en-GB" sz="1200" b="1" i="1" dirty="0"/>
              <a:t>RSE</a:t>
            </a:r>
            <a:r>
              <a:rPr lang="en-GB" sz="1200" i="1" dirty="0"/>
              <a:t> – Physical, emotional and social well-being</a:t>
            </a:r>
          </a:p>
        </p:txBody>
      </p:sp>
      <p:sp>
        <p:nvSpPr>
          <p:cNvPr id="7" name="TextBox 6"/>
          <p:cNvSpPr txBox="1"/>
          <p:nvPr/>
        </p:nvSpPr>
        <p:spPr>
          <a:xfrm>
            <a:off x="8438271" y="4006392"/>
            <a:ext cx="1186496" cy="307777"/>
          </a:xfrm>
          <a:prstGeom prst="rect">
            <a:avLst/>
          </a:prstGeom>
          <a:noFill/>
        </p:spPr>
        <p:txBody>
          <a:bodyPr wrap="square" rtlCol="0">
            <a:spAutoFit/>
          </a:bodyPr>
          <a:lstStyle/>
          <a:p>
            <a:endParaRPr lang="en-GB" sz="1400" dirty="0"/>
          </a:p>
        </p:txBody>
      </p:sp>
      <p:graphicFrame>
        <p:nvGraphicFramePr>
          <p:cNvPr id="11" name="Table 10">
            <a:extLst>
              <a:ext uri="{FF2B5EF4-FFF2-40B4-BE49-F238E27FC236}">
                <a16:creationId xmlns:a16="http://schemas.microsoft.com/office/drawing/2014/main" id="{6A0DE051-BF5D-4F04-A98C-D61D9AD4C818}"/>
              </a:ext>
            </a:extLst>
          </p:cNvPr>
          <p:cNvGraphicFramePr>
            <a:graphicFrameLocks noGrp="1"/>
          </p:cNvGraphicFramePr>
          <p:nvPr>
            <p:extLst>
              <p:ext uri="{D42A27DB-BD31-4B8C-83A1-F6EECF244321}">
                <p14:modId xmlns:p14="http://schemas.microsoft.com/office/powerpoint/2010/main" val="3320364497"/>
              </p:ext>
            </p:extLst>
          </p:nvPr>
        </p:nvGraphicFramePr>
        <p:xfrm>
          <a:off x="7484883" y="5095749"/>
          <a:ext cx="2270493" cy="1529080"/>
        </p:xfrm>
        <a:graphic>
          <a:graphicData uri="http://schemas.openxmlformats.org/drawingml/2006/table">
            <a:tbl>
              <a:tblPr firstRow="1" bandRow="1">
                <a:tableStyleId>{5C22544A-7EE6-4342-B048-85BDC9FD1C3A}</a:tableStyleId>
              </a:tblPr>
              <a:tblGrid>
                <a:gridCol w="1140488">
                  <a:extLst>
                    <a:ext uri="{9D8B030D-6E8A-4147-A177-3AD203B41FA5}">
                      <a16:colId xmlns:a16="http://schemas.microsoft.com/office/drawing/2014/main" val="1591190710"/>
                    </a:ext>
                  </a:extLst>
                </a:gridCol>
                <a:gridCol w="1130005">
                  <a:extLst>
                    <a:ext uri="{9D8B030D-6E8A-4147-A177-3AD203B41FA5}">
                      <a16:colId xmlns:a16="http://schemas.microsoft.com/office/drawing/2014/main" val="1154937225"/>
                    </a:ext>
                  </a:extLst>
                </a:gridCol>
              </a:tblGrid>
              <a:tr h="370840">
                <a:tc gridSpan="2">
                  <a:txBody>
                    <a:bodyPr/>
                    <a:lstStyle/>
                    <a:p>
                      <a:pPr algn="ctr"/>
                      <a:r>
                        <a:rPr lang="en-US" sz="1200" dirty="0"/>
                        <a:t>Anatomy &amp; Physiology</a:t>
                      </a:r>
                      <a:endParaRPr lang="en-GB" sz="1200" dirty="0"/>
                    </a:p>
                  </a:txBody>
                  <a:tcPr/>
                </a:tc>
                <a:tc hMerge="1">
                  <a:txBody>
                    <a:bodyPr/>
                    <a:lstStyle/>
                    <a:p>
                      <a:endParaRPr lang="en-GB" dirty="0"/>
                    </a:p>
                  </a:txBody>
                  <a:tcPr/>
                </a:tc>
                <a:extLst>
                  <a:ext uri="{0D108BD9-81ED-4DB2-BD59-A6C34878D82A}">
                    <a16:rowId xmlns:a16="http://schemas.microsoft.com/office/drawing/2014/main" val="1265523225"/>
                  </a:ext>
                </a:extLst>
              </a:tr>
              <a:tr h="370840">
                <a:tc>
                  <a:txBody>
                    <a:bodyPr/>
                    <a:lstStyle/>
                    <a:p>
                      <a:pPr marL="0" indent="0" algn="l">
                        <a:buFont typeface="Arial" panose="020B0604020202020204" pitchFamily="34" charset="0"/>
                        <a:buNone/>
                      </a:pPr>
                      <a:r>
                        <a:rPr lang="en-GB" sz="1000" b="0" u="none" baseline="0" dirty="0">
                          <a:solidFill>
                            <a:srgbClr val="002060"/>
                          </a:solidFill>
                        </a:rPr>
                        <a:t>Quadriceps</a:t>
                      </a:r>
                    </a:p>
                    <a:p>
                      <a:pPr marL="0" indent="0" algn="l">
                        <a:buFont typeface="Arial" panose="020B0604020202020204" pitchFamily="34" charset="0"/>
                        <a:buNone/>
                      </a:pPr>
                      <a:r>
                        <a:rPr lang="en-GB" sz="1000" b="0" u="none" baseline="0" dirty="0">
                          <a:solidFill>
                            <a:srgbClr val="002060"/>
                          </a:solidFill>
                        </a:rPr>
                        <a:t>Gastrocnemius</a:t>
                      </a:r>
                    </a:p>
                    <a:p>
                      <a:pPr marL="0" indent="0" algn="l">
                        <a:buFont typeface="Arial" panose="020B0604020202020204" pitchFamily="34" charset="0"/>
                        <a:buNone/>
                      </a:pPr>
                      <a:r>
                        <a:rPr lang="en-GB" sz="1000" b="0" u="none" baseline="0" dirty="0">
                          <a:solidFill>
                            <a:srgbClr val="002060"/>
                          </a:solidFill>
                        </a:rPr>
                        <a:t>Triceps</a:t>
                      </a:r>
                    </a:p>
                    <a:p>
                      <a:pPr marL="0" indent="0" algn="l">
                        <a:buFont typeface="Arial" panose="020B0604020202020204" pitchFamily="34" charset="0"/>
                        <a:buNone/>
                      </a:pPr>
                      <a:r>
                        <a:rPr lang="en-GB" sz="1000" b="0" u="none" baseline="0" dirty="0">
                          <a:solidFill>
                            <a:srgbClr val="002060"/>
                          </a:solidFill>
                        </a:rPr>
                        <a:t>Biceps</a:t>
                      </a:r>
                    </a:p>
                    <a:p>
                      <a:pPr marL="0" indent="0" algn="l">
                        <a:buFont typeface="Arial" panose="020B0604020202020204" pitchFamily="34" charset="0"/>
                        <a:buNone/>
                      </a:pPr>
                      <a:r>
                        <a:rPr lang="en-US" sz="1000" b="0" u="none" baseline="0" dirty="0">
                          <a:solidFill>
                            <a:srgbClr val="002060"/>
                          </a:solidFill>
                        </a:rPr>
                        <a:t>H</a:t>
                      </a:r>
                      <a:r>
                        <a:rPr lang="en-GB" sz="1000" b="0" u="none" baseline="0" dirty="0">
                          <a:solidFill>
                            <a:srgbClr val="002060"/>
                          </a:solidFill>
                        </a:rPr>
                        <a:t>amstrings</a:t>
                      </a:r>
                    </a:p>
                    <a:p>
                      <a:pPr marL="0" indent="0" algn="l">
                        <a:buFont typeface="Arial" panose="020B0604020202020204" pitchFamily="34" charset="0"/>
                        <a:buNone/>
                      </a:pPr>
                      <a:r>
                        <a:rPr lang="en-GB" sz="1000" b="0" u="none" baseline="0" dirty="0">
                          <a:solidFill>
                            <a:srgbClr val="002060"/>
                          </a:solidFill>
                        </a:rPr>
                        <a:t>Trapezius</a:t>
                      </a:r>
                    </a:p>
                    <a:p>
                      <a:pPr marL="0" indent="0" algn="l">
                        <a:buFont typeface="Arial" panose="020B0604020202020204" pitchFamily="34" charset="0"/>
                        <a:buNone/>
                      </a:pPr>
                      <a:r>
                        <a:rPr lang="en-GB" sz="1000" b="0" u="none" baseline="0" dirty="0">
                          <a:solidFill>
                            <a:srgbClr val="002060"/>
                          </a:solidFill>
                        </a:rPr>
                        <a:t>Deltoid</a:t>
                      </a:r>
                    </a:p>
                  </a:txBody>
                  <a:tcPr/>
                </a:tc>
                <a:tc>
                  <a:txBody>
                    <a:bodyPr/>
                    <a:lstStyle/>
                    <a:p>
                      <a:r>
                        <a:rPr lang="en-US" sz="1000" dirty="0">
                          <a:solidFill>
                            <a:srgbClr val="002060"/>
                          </a:solidFill>
                        </a:rPr>
                        <a:t>Heart</a:t>
                      </a:r>
                    </a:p>
                    <a:p>
                      <a:r>
                        <a:rPr lang="en-US" sz="1000" dirty="0">
                          <a:solidFill>
                            <a:srgbClr val="002060"/>
                          </a:solidFill>
                        </a:rPr>
                        <a:t>Lungs</a:t>
                      </a:r>
                    </a:p>
                    <a:p>
                      <a:r>
                        <a:rPr lang="en-US" sz="1000" dirty="0">
                          <a:solidFill>
                            <a:srgbClr val="002060"/>
                          </a:solidFill>
                        </a:rPr>
                        <a:t>Arteries</a:t>
                      </a:r>
                    </a:p>
                    <a:p>
                      <a:r>
                        <a:rPr lang="en-US" sz="1000" dirty="0">
                          <a:solidFill>
                            <a:srgbClr val="002060"/>
                          </a:solidFill>
                        </a:rPr>
                        <a:t>Veins</a:t>
                      </a:r>
                    </a:p>
                    <a:p>
                      <a:r>
                        <a:rPr lang="en-US" sz="1000" dirty="0">
                          <a:solidFill>
                            <a:srgbClr val="002060"/>
                          </a:solidFill>
                        </a:rPr>
                        <a:t>Oxygen</a:t>
                      </a:r>
                    </a:p>
                    <a:p>
                      <a:r>
                        <a:rPr lang="en-US" sz="1000" dirty="0">
                          <a:solidFill>
                            <a:srgbClr val="002060"/>
                          </a:solidFill>
                        </a:rPr>
                        <a:t>Alveoli</a:t>
                      </a:r>
                    </a:p>
                    <a:p>
                      <a:endParaRPr lang="en-GB" sz="1000" dirty="0">
                        <a:solidFill>
                          <a:srgbClr val="002060"/>
                        </a:solidFill>
                      </a:endParaRPr>
                    </a:p>
                  </a:txBody>
                  <a:tcPr/>
                </a:tc>
                <a:extLst>
                  <a:ext uri="{0D108BD9-81ED-4DB2-BD59-A6C34878D82A}">
                    <a16:rowId xmlns:a16="http://schemas.microsoft.com/office/drawing/2014/main" val="532912141"/>
                  </a:ext>
                </a:extLst>
              </a:tr>
            </a:tbl>
          </a:graphicData>
        </a:graphic>
      </p:graphicFrame>
      <p:pic>
        <p:nvPicPr>
          <p:cNvPr id="9" name="Picture 8">
            <a:extLst>
              <a:ext uri="{FF2B5EF4-FFF2-40B4-BE49-F238E27FC236}">
                <a16:creationId xmlns:a16="http://schemas.microsoft.com/office/drawing/2014/main" id="{135837A9-660F-4890-93C1-A53E1CCD00C3}"/>
              </a:ext>
            </a:extLst>
          </p:cNvPr>
          <p:cNvPicPr/>
          <p:nvPr/>
        </p:nvPicPr>
        <p:blipFill>
          <a:blip r:embed="rId3"/>
          <a:stretch>
            <a:fillRect/>
          </a:stretch>
        </p:blipFill>
        <p:spPr>
          <a:xfrm>
            <a:off x="10201013" y="5380546"/>
            <a:ext cx="1815817" cy="961531"/>
          </a:xfrm>
          <a:prstGeom prst="rect">
            <a:avLst/>
          </a:prstGeom>
        </p:spPr>
      </p:pic>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2152087" y="-20554"/>
            <a:ext cx="6920742"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8 Dance (Tactics </a:t>
            </a:r>
            <a:r>
              <a:rPr lang="en-US" sz="2400" b="1" u="sng">
                <a:ln w="0"/>
                <a:solidFill>
                  <a:srgbClr val="002060"/>
                </a:solidFill>
                <a:effectLst>
                  <a:outerShdw blurRad="38100" dist="25400" dir="5400000" algn="ctr" rotWithShape="0">
                    <a:srgbClr val="6E747A">
                      <a:alpha val="43000"/>
                    </a:srgbClr>
                  </a:outerShdw>
                </a:effectLst>
              </a:rPr>
              <a:t>&amp; Strategies): </a:t>
            </a:r>
            <a:r>
              <a:rPr lang="en-US" sz="2400" b="1" u="sng" dirty="0">
                <a:ln w="0"/>
                <a:solidFill>
                  <a:srgbClr val="002060"/>
                </a:solidFill>
                <a:effectLst>
                  <a:outerShdw blurRad="38100" dist="25400" dir="5400000" algn="ctr" rotWithShape="0">
                    <a:srgbClr val="6E747A">
                      <a:alpha val="43000"/>
                    </a:srgbClr>
                  </a:outerShdw>
                </a:effectLst>
              </a:rPr>
              <a:t>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03955"/>
            <a:ext cx="11750215" cy="1223412"/>
          </a:xfrm>
          <a:prstGeom prst="rect">
            <a:avLst/>
          </a:prstGeom>
          <a:solidFill>
            <a:schemeClr val="accent5">
              <a:lumMod val="20000"/>
              <a:lumOff val="80000"/>
            </a:schemeClr>
          </a:solidFill>
          <a:ln w="3175">
            <a:noFill/>
          </a:ln>
        </p:spPr>
        <p:txBody>
          <a:bodyPr wrap="square" rtlCol="0">
            <a:spAutoFit/>
          </a:bodyPr>
          <a:lstStyle/>
          <a:p>
            <a:r>
              <a:rPr lang="en-US" sz="1050" b="1" dirty="0"/>
              <a:t>M</a:t>
            </a:r>
            <a:r>
              <a:rPr lang="en-GB" sz="1050" b="1" dirty="0"/>
              <a:t>APs </a:t>
            </a:r>
            <a:r>
              <a:rPr lang="en-GB" sz="1050" dirty="0"/>
              <a:t>– Pupils will complete one MAP mid way through this unit. Pupils will be assessed via:</a:t>
            </a:r>
          </a:p>
          <a:p>
            <a:r>
              <a:rPr lang="en-GB" sz="1050" b="0" u="none" dirty="0">
                <a:solidFill>
                  <a:srgbClr val="002060"/>
                </a:solidFill>
              </a:rPr>
              <a:t>1. Their practical ability demonstrated during the MAP lesson (Learning, performing, choreography and analysing)</a:t>
            </a:r>
          </a:p>
          <a:p>
            <a:r>
              <a:rPr lang="en-GB" sz="1050" b="0" u="none" dirty="0">
                <a:solidFill>
                  <a:srgbClr val="002060"/>
                </a:solidFill>
              </a:rPr>
              <a:t>2. </a:t>
            </a:r>
            <a:r>
              <a:rPr lang="en-GB" sz="1050" dirty="0">
                <a:solidFill>
                  <a:srgbClr val="002060"/>
                </a:solidFill>
              </a:rPr>
              <a:t>Their ability to link the relevant components of fitness to the activity they are being assessed in.</a:t>
            </a:r>
            <a:endParaRPr lang="en-GB" sz="1050" b="0" u="none" dirty="0">
              <a:solidFill>
                <a:srgbClr val="002060"/>
              </a:solidFill>
            </a:endParaRPr>
          </a:p>
          <a:p>
            <a:r>
              <a:rPr lang="en-US" sz="1050" dirty="0">
                <a:solidFill>
                  <a:srgbClr val="002060"/>
                </a:solidFill>
              </a:rPr>
              <a:t>3. Their ability to demonstrate their current levels of fitness, mental perseverance and social wellbeing by working collaboratively as a team.</a:t>
            </a:r>
          </a:p>
          <a:p>
            <a:endParaRPr lang="en-US" sz="1050" dirty="0">
              <a:solidFill>
                <a:srgbClr val="002060"/>
              </a:solidFill>
            </a:endParaRPr>
          </a:p>
          <a:p>
            <a:r>
              <a:rPr lang="en-US" sz="1050" b="1" dirty="0"/>
              <a:t>S</a:t>
            </a:r>
            <a:r>
              <a:rPr lang="en-GB" sz="1050" b="1" dirty="0"/>
              <a:t>ummative assessment (Me in PE) </a:t>
            </a:r>
            <a:r>
              <a:rPr lang="en-GB" sz="105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490650023"/>
              </p:ext>
            </p:extLst>
          </p:nvPr>
        </p:nvGraphicFramePr>
        <p:xfrm>
          <a:off x="122117" y="1627367"/>
          <a:ext cx="11750214" cy="5230633"/>
        </p:xfrm>
        <a:graphic>
          <a:graphicData uri="http://schemas.openxmlformats.org/drawingml/2006/table">
            <a:tbl>
              <a:tblPr firstRow="1" bandRow="1">
                <a:tableStyleId>{69CF1AB2-1976-4502-BF36-3FF5EA218861}</a:tableStyleId>
              </a:tblPr>
              <a:tblGrid>
                <a:gridCol w="2117287">
                  <a:extLst>
                    <a:ext uri="{9D8B030D-6E8A-4147-A177-3AD203B41FA5}">
                      <a16:colId xmlns:a16="http://schemas.microsoft.com/office/drawing/2014/main" val="26545288"/>
                    </a:ext>
                  </a:extLst>
                </a:gridCol>
                <a:gridCol w="2366858">
                  <a:extLst>
                    <a:ext uri="{9D8B030D-6E8A-4147-A177-3AD203B41FA5}">
                      <a16:colId xmlns:a16="http://schemas.microsoft.com/office/drawing/2014/main" val="3735789182"/>
                    </a:ext>
                  </a:extLst>
                </a:gridCol>
                <a:gridCol w="2311004">
                  <a:extLst>
                    <a:ext uri="{9D8B030D-6E8A-4147-A177-3AD203B41FA5}">
                      <a16:colId xmlns:a16="http://schemas.microsoft.com/office/drawing/2014/main" val="3033360634"/>
                    </a:ext>
                  </a:extLst>
                </a:gridCol>
                <a:gridCol w="2311004">
                  <a:extLst>
                    <a:ext uri="{9D8B030D-6E8A-4147-A177-3AD203B41FA5}">
                      <a16:colId xmlns:a16="http://schemas.microsoft.com/office/drawing/2014/main" val="2658847589"/>
                    </a:ext>
                  </a:extLst>
                </a:gridCol>
                <a:gridCol w="2644061">
                  <a:extLst>
                    <a:ext uri="{9D8B030D-6E8A-4147-A177-3AD203B41FA5}">
                      <a16:colId xmlns:a16="http://schemas.microsoft.com/office/drawing/2014/main" val="2709544202"/>
                    </a:ext>
                  </a:extLst>
                </a:gridCol>
              </a:tblGrid>
              <a:tr h="262064">
                <a:tc gridSpan="5">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2146">
                <a:tc>
                  <a:txBody>
                    <a:bodyPr/>
                    <a:lstStyle/>
                    <a:p>
                      <a:pPr algn="ctr"/>
                      <a:r>
                        <a:rPr lang="en-US" sz="1100" b="1" u="none" dirty="0">
                          <a:solidFill>
                            <a:schemeClr val="tx1"/>
                          </a:solidFill>
                        </a:rPr>
                        <a:t>Emerging</a:t>
                      </a:r>
                      <a:endParaRPr lang="en-GB" sz="1100" b="1" u="none"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a:t>
                      </a:r>
                      <a:endParaRPr lang="en-GB" sz="1100" b="1" dirty="0">
                        <a:solidFill>
                          <a:schemeClr val="tx1"/>
                        </a:solidFill>
                      </a:endParaRPr>
                    </a:p>
                  </a:txBody>
                  <a:tcPr/>
                </a:tc>
                <a:tc>
                  <a:txBody>
                    <a:bodyPr/>
                    <a:lstStyle/>
                    <a:p>
                      <a:pPr algn="ctr"/>
                      <a:r>
                        <a:rPr lang="en-US" sz="1100" b="1" dirty="0">
                          <a:solidFill>
                            <a:schemeClr val="tx1"/>
                          </a:solidFill>
                        </a:rPr>
                        <a:t>Mastering (Up to ‘-’)</a:t>
                      </a:r>
                      <a:endParaRPr lang="en-GB" sz="1100" b="1" dirty="0">
                        <a:solidFill>
                          <a:schemeClr val="tx1"/>
                        </a:solidFill>
                      </a:endParaRPr>
                    </a:p>
                  </a:txBody>
                  <a:tcPr/>
                </a:tc>
                <a:tc>
                  <a:txBody>
                    <a:bodyPr/>
                    <a:lstStyle/>
                    <a:p>
                      <a:pPr algn="ctr"/>
                      <a:r>
                        <a:rPr lang="en-US" sz="1100" b="1" dirty="0">
                          <a:solidFill>
                            <a:schemeClr val="tx1"/>
                          </a:solidFill>
                        </a:rPr>
                        <a:t>Excelling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4606423">
                <a:tc>
                  <a:txBody>
                    <a:bodyPr/>
                    <a:lstStyle/>
                    <a:p>
                      <a:r>
                        <a:rPr lang="en-US" sz="850" b="0" i="0" u="none" dirty="0">
                          <a:solidFill>
                            <a:schemeClr val="tx1"/>
                          </a:solidFill>
                        </a:rPr>
                        <a:t>.</a:t>
                      </a:r>
                      <a:r>
                        <a:rPr lang="en-US" sz="850" b="0" i="0" dirty="0">
                          <a:solidFill>
                            <a:schemeClr val="tx1"/>
                          </a:solidFill>
                        </a:rPr>
                        <a:t> Pupils can demonstrate basic technique of the following skills with little to no tactical awareness using guidance from the teacher</a:t>
                      </a:r>
                    </a:p>
                    <a:p>
                      <a:endParaRPr lang="en-US" sz="850" b="0" i="0" u="none" dirty="0">
                        <a:solidFill>
                          <a:schemeClr val="tx1"/>
                        </a:solidFill>
                      </a:endParaRPr>
                    </a:p>
                    <a:p>
                      <a:pPr marL="171450" indent="-171450">
                        <a:buFont typeface="Arial" panose="020B0604020202020204" pitchFamily="34" charset="0"/>
                        <a:buChar char="•"/>
                      </a:pPr>
                      <a:r>
                        <a:rPr lang="en-US" sz="850" b="0" i="0" u="none" dirty="0">
                          <a:solidFill>
                            <a:schemeClr val="tx1"/>
                          </a:solidFill>
                        </a:rPr>
                        <a:t>Can take part in dance specific warm up but lacks confidence and is unable to explain reasons as to why we warm up.</a:t>
                      </a:r>
                    </a:p>
                    <a:p>
                      <a:pPr marL="171450" indent="-171450">
                        <a:buFont typeface="Arial" panose="020B0604020202020204" pitchFamily="34" charset="0"/>
                        <a:buChar char="•"/>
                      </a:pPr>
                      <a:r>
                        <a:rPr lang="en-US" sz="850" b="0" i="0" u="none" dirty="0">
                          <a:solidFill>
                            <a:schemeClr val="tx1"/>
                          </a:solidFill>
                        </a:rPr>
                        <a:t>Able to learn some of the steps in the routine however these are performed showing a lack of quality or evidence of performing skills applied.</a:t>
                      </a:r>
                    </a:p>
                    <a:p>
                      <a:pPr marL="171450" indent="-171450">
                        <a:buFont typeface="Arial" panose="020B0604020202020204" pitchFamily="34" charset="0"/>
                        <a:buChar char="•"/>
                      </a:pPr>
                      <a:r>
                        <a:rPr lang="en-US" sz="850" b="0" i="0" u="none" dirty="0">
                          <a:solidFill>
                            <a:schemeClr val="tx1"/>
                          </a:solidFill>
                        </a:rPr>
                        <a:t>Able to choreograph a simple routine within a group but struggles to contribute own ideas and lacks understanding of how choreography is developed.</a:t>
                      </a:r>
                    </a:p>
                    <a:p>
                      <a:pPr marL="171450" indent="-171450">
                        <a:buFont typeface="Arial" panose="020B0604020202020204" pitchFamily="34" charset="0"/>
                        <a:buChar char="•"/>
                      </a:pPr>
                      <a:r>
                        <a:rPr lang="en-US" sz="850" b="0" i="0" u="none" dirty="0">
                          <a:solidFill>
                            <a:schemeClr val="tx1"/>
                          </a:solidFill>
                        </a:rPr>
                        <a:t>Struggles to perform simple lifts / balances even with the guidance from teacher / supporting resources.</a:t>
                      </a:r>
                    </a:p>
                    <a:p>
                      <a:pPr marL="171450" indent="-171450">
                        <a:buFont typeface="Arial" panose="020B0604020202020204" pitchFamily="34" charset="0"/>
                        <a:buChar char="•"/>
                      </a:pPr>
                      <a:r>
                        <a:rPr lang="en-US" sz="850" b="0" i="0" u="none" dirty="0">
                          <a:solidFill>
                            <a:schemeClr val="tx1"/>
                          </a:solidFill>
                        </a:rPr>
                        <a:t>Can recognize the words choreographic devices but shows little understanding or how they can be applied.</a:t>
                      </a:r>
                    </a:p>
                    <a:p>
                      <a:pPr marL="171450" indent="-171450">
                        <a:buFont typeface="Arial" panose="020B0604020202020204" pitchFamily="34" charset="0"/>
                        <a:buChar char="•"/>
                      </a:pPr>
                      <a:r>
                        <a:rPr lang="en-US" sz="850" b="0" i="0" u="none" dirty="0">
                          <a:solidFill>
                            <a:schemeClr val="tx1"/>
                          </a:solidFill>
                        </a:rPr>
                        <a:t>Can make simple comment about a performance but struggles to analyse using specific language.</a:t>
                      </a:r>
                    </a:p>
                    <a:p>
                      <a:pPr marL="171450" indent="-171450">
                        <a:buFont typeface="Arial" panose="020B0604020202020204" pitchFamily="34" charset="0"/>
                        <a:buChar char="•"/>
                      </a:pPr>
                      <a:r>
                        <a:rPr lang="en-US" sz="850" b="0" i="0" u="none" dirty="0">
                          <a:solidFill>
                            <a:schemeClr val="tx1"/>
                          </a:solidFill>
                        </a:rPr>
                        <a:t>Demonstrates very limited fitness for dance with restricted evidence of performing skills.</a:t>
                      </a:r>
                    </a:p>
                    <a:p>
                      <a:pPr marL="171450" indent="-171450">
                        <a:buFont typeface="Arial" panose="020B0604020202020204" pitchFamily="34" charset="0"/>
                        <a:buChar char="•"/>
                      </a:pPr>
                      <a:endParaRPr lang="en-US" sz="85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0" i="0" dirty="0">
                          <a:solidFill>
                            <a:schemeClr val="tx1"/>
                          </a:solidFill>
                        </a:rPr>
                        <a:t>Pupils can demonstrate fair technique of the following skills with some tactical awareness using guidance from the teacher: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5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Can take part in a specific dance warm up and demonstrate some of the performing skills  such as co-ordination, can give some reasoning as to why we warm up.</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There is evidence of some movement memory however only limited evidence of the performing skills are applied to the performance.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85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Can choreograph simple routine in a group and make some contribution but this is basic and lacks quality in linking to the theme.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850" b="0" i="0" u="none"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Can perform simple lifts / balances with support from teacher and supporting resources. Struggles to apply effective transitions.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Can perform in unison and lead and follow but finds hard to execute a canon effectively.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Using prompts from the teacher can identify some strengths in a performance with some technical language.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Demonstrates limited fitness for dance with some evidence of the performing skills.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0" i="0" dirty="0">
                          <a:solidFill>
                            <a:schemeClr val="tx1"/>
                          </a:solidFill>
                        </a:rPr>
                        <a:t>Pupils must be able to perform the following activities with consistently good technique in isolation and under pressure: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850" b="0" i="0" dirty="0">
                        <a:solidFill>
                          <a:schemeClr val="tx1"/>
                        </a:solidFill>
                      </a:endParaRPr>
                    </a:p>
                    <a:p>
                      <a:pPr marL="171450" indent="-171450" algn="l">
                        <a:buFont typeface="Arial" panose="020B0604020202020204" pitchFamily="34" charset="0"/>
                        <a:buChar char="•"/>
                      </a:pPr>
                      <a:r>
                        <a:rPr lang="en-US" sz="850" b="0" i="0" u="none" dirty="0">
                          <a:solidFill>
                            <a:schemeClr val="tx1"/>
                          </a:solidFill>
                        </a:rPr>
                        <a:t>Takes part confidently in a dance warm up and can lead the class with the teacher / small group for this. Can explain reasons for warming up and benefits of specific warm up.</a:t>
                      </a:r>
                    </a:p>
                    <a:p>
                      <a:pPr marL="171450" indent="-171450" algn="l">
                        <a:buFont typeface="Arial" panose="020B0604020202020204" pitchFamily="34" charset="0"/>
                        <a:buChar char="•"/>
                      </a:pPr>
                      <a:r>
                        <a:rPr lang="en-US" sz="850" b="0" i="0" u="none" dirty="0">
                          <a:solidFill>
                            <a:schemeClr val="tx1"/>
                          </a:solidFill>
                        </a:rPr>
                        <a:t>Can learn the steps to a routine confidently and can identify key features of the style Rock and Roll. Can apply a range of performance skills to the dance such as energy, focus, character.</a:t>
                      </a:r>
                    </a:p>
                    <a:p>
                      <a:pPr marL="171450" indent="-171450" algn="l">
                        <a:buFont typeface="Arial" panose="020B0604020202020204" pitchFamily="34" charset="0"/>
                        <a:buChar char="•"/>
                      </a:pPr>
                      <a:r>
                        <a:rPr lang="en-US" sz="850" b="0" i="0" u="none" dirty="0">
                          <a:solidFill>
                            <a:schemeClr val="tx1"/>
                          </a:solidFill>
                        </a:rPr>
                        <a:t>Can choreograph a good routine that links directly to the theme, can contribute a range of ideas within group work that can be executed effectively.</a:t>
                      </a:r>
                    </a:p>
                    <a:p>
                      <a:pPr marL="171450" indent="-171450" algn="l">
                        <a:buFont typeface="Arial" panose="020B0604020202020204" pitchFamily="34" charset="0"/>
                        <a:buChar char="•"/>
                      </a:pPr>
                      <a:r>
                        <a:rPr lang="en-US" sz="850" b="0" i="0" u="none" dirty="0">
                          <a:solidFill>
                            <a:schemeClr val="tx1"/>
                          </a:solidFill>
                        </a:rPr>
                        <a:t>Can perform a range of lifts / balances showing a sense of style and can apply transitions effectively from one to the other.</a:t>
                      </a:r>
                    </a:p>
                    <a:p>
                      <a:pPr marL="171450" indent="-171450" algn="l">
                        <a:buFont typeface="Arial" panose="020B0604020202020204" pitchFamily="34" charset="0"/>
                        <a:buChar char="•"/>
                      </a:pPr>
                      <a:r>
                        <a:rPr lang="en-US" sz="850" b="0" i="0" u="none" dirty="0">
                          <a:solidFill>
                            <a:schemeClr val="tx1"/>
                          </a:solidFill>
                        </a:rPr>
                        <a:t>Can apply a range of choreographic devices to their performance demonstrating effective understanding of canon, lead and follow and unison.</a:t>
                      </a:r>
                    </a:p>
                    <a:p>
                      <a:pPr marL="171450" indent="-171450" algn="l">
                        <a:buFont typeface="Arial" panose="020B0604020202020204" pitchFamily="34" charset="0"/>
                        <a:buChar char="•"/>
                      </a:pPr>
                      <a:r>
                        <a:rPr lang="en-US" sz="850" b="0" i="0" u="none" dirty="0">
                          <a:solidFill>
                            <a:schemeClr val="tx1"/>
                          </a:solidFill>
                        </a:rPr>
                        <a:t>Confidently can identify strengths and weaknesses in performance using a range of technical language.</a:t>
                      </a:r>
                    </a:p>
                    <a:p>
                      <a:pPr marL="171450" indent="-171450" algn="l">
                        <a:buFont typeface="Arial" panose="020B0604020202020204" pitchFamily="34" charset="0"/>
                        <a:buChar char="•"/>
                      </a:pPr>
                      <a:r>
                        <a:rPr lang="en-US" sz="850" b="0" i="0" u="none" dirty="0">
                          <a:solidFill>
                            <a:schemeClr val="tx1"/>
                          </a:solidFill>
                        </a:rPr>
                        <a:t>Demonstrates a good level of fitness for dance and can link the components / performing skills to performance.</a:t>
                      </a:r>
                    </a:p>
                    <a:p>
                      <a:pPr marL="171450" indent="-171450" algn="l">
                        <a:buFont typeface="Arial" panose="020B0604020202020204" pitchFamily="34" charset="0"/>
                        <a:buChar char="•"/>
                      </a:pPr>
                      <a:endParaRPr lang="en-GB" sz="85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0" i="0" dirty="0">
                          <a:solidFill>
                            <a:schemeClr val="tx1"/>
                          </a:solidFill>
                        </a:rPr>
                        <a:t>Pupils should be able to recall all the content in the knowledge journey and demonstrate application through the following in isolation and under pressure with accuracy:</a:t>
                      </a:r>
                    </a:p>
                    <a:p>
                      <a:pPr algn="l"/>
                      <a:endParaRPr lang="en-US" sz="850" b="0" i="0" u="none" dirty="0">
                        <a:solidFill>
                          <a:schemeClr val="tx1"/>
                        </a:solidFill>
                      </a:endParaRPr>
                    </a:p>
                    <a:p>
                      <a:pPr marL="171450" indent="-171450" algn="l">
                        <a:buFont typeface="Arial" panose="020B0604020202020204" pitchFamily="34" charset="0"/>
                        <a:buChar char="•"/>
                      </a:pPr>
                      <a:r>
                        <a:rPr lang="en-US" sz="850" b="0" i="0" u="none" dirty="0">
                          <a:solidFill>
                            <a:schemeClr val="tx1"/>
                          </a:solidFill>
                        </a:rPr>
                        <a:t>Leads a solo warm up to the whole class, can express teaching points, and fully explain why we warm up in dance using scientific language.</a:t>
                      </a:r>
                    </a:p>
                    <a:p>
                      <a:pPr marL="171450" indent="-171450" algn="l">
                        <a:buFont typeface="Arial" panose="020B0604020202020204" pitchFamily="34" charset="0"/>
                        <a:buChar char="•"/>
                      </a:pPr>
                      <a:r>
                        <a:rPr lang="en-US" sz="850" b="0" i="0" u="none" dirty="0">
                          <a:solidFill>
                            <a:schemeClr val="tx1"/>
                          </a:solidFill>
                        </a:rPr>
                        <a:t>Learns the dance quickly and confidently applying key features to the style of Rock and Roll.</a:t>
                      </a:r>
                      <a:r>
                        <a:rPr lang="en-GB" sz="850" b="0" i="0" u="none" dirty="0">
                          <a:solidFill>
                            <a:schemeClr val="tx1"/>
                          </a:solidFill>
                        </a:rPr>
                        <a:t> Can explain why performing skills are required in performance using specific examples.</a:t>
                      </a:r>
                    </a:p>
                    <a:p>
                      <a:pPr marL="171450" indent="-171450" algn="l">
                        <a:buFont typeface="Arial" panose="020B0604020202020204" pitchFamily="34" charset="0"/>
                        <a:buChar char="•"/>
                      </a:pPr>
                      <a:r>
                        <a:rPr lang="en-US" sz="850" b="0" i="0" u="none" dirty="0">
                          <a:solidFill>
                            <a:schemeClr val="tx1"/>
                          </a:solidFill>
                        </a:rPr>
                        <a:t>C</a:t>
                      </a:r>
                      <a:r>
                        <a:rPr lang="en-GB" sz="850" b="0" i="0" u="none" dirty="0">
                          <a:solidFill>
                            <a:schemeClr val="tx1"/>
                          </a:solidFill>
                        </a:rPr>
                        <a:t>an develop ideas into complex and intricate pieces of choreography linked to the theme. Able to contribute viewpoints to groups and also support groups in choreography tasks.</a:t>
                      </a:r>
                    </a:p>
                    <a:p>
                      <a:pPr marL="171450" indent="-171450" algn="l">
                        <a:buFont typeface="Arial" panose="020B0604020202020204" pitchFamily="34" charset="0"/>
                        <a:buChar char="•"/>
                      </a:pPr>
                      <a:r>
                        <a:rPr lang="en-US" sz="850" b="0" i="0" u="none" dirty="0">
                          <a:solidFill>
                            <a:schemeClr val="tx1"/>
                          </a:solidFill>
                        </a:rPr>
                        <a:t>C</a:t>
                      </a:r>
                      <a:r>
                        <a:rPr lang="en-GB" sz="850" b="0" i="0" u="none" dirty="0">
                          <a:solidFill>
                            <a:schemeClr val="tx1"/>
                          </a:solidFill>
                        </a:rPr>
                        <a:t>an perform and create there own lifts and range of transitions. Lifts are complex and transitions are smooth, can relay safety precautions involved.</a:t>
                      </a:r>
                    </a:p>
                    <a:p>
                      <a:pPr marL="171450" indent="-171450" algn="l">
                        <a:buFont typeface="Arial" panose="020B0604020202020204" pitchFamily="34" charset="0"/>
                        <a:buChar char="•"/>
                      </a:pPr>
                      <a:r>
                        <a:rPr lang="en-US" sz="850" b="0" i="0" u="none" dirty="0">
                          <a:solidFill>
                            <a:schemeClr val="tx1"/>
                          </a:solidFill>
                        </a:rPr>
                        <a:t>Choreographic devices are applied to group dances that make the overall dance more effective and stand out. Can independently create own ideas from a given task.</a:t>
                      </a:r>
                    </a:p>
                    <a:p>
                      <a:pPr marL="171450" indent="-171450" algn="l">
                        <a:buFont typeface="Arial" panose="020B0604020202020204" pitchFamily="34" charset="0"/>
                        <a:buChar char="•"/>
                      </a:pPr>
                      <a:r>
                        <a:rPr lang="en-US" sz="850" b="0" i="0" u="none" dirty="0">
                          <a:solidFill>
                            <a:schemeClr val="tx1"/>
                          </a:solidFill>
                        </a:rPr>
                        <a:t>Can identify strengths and weaknesses and suggest how improvements could be made.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Demonstrates a high level of fitness for dance and can link the components / performing skills to performance.</a:t>
                      </a:r>
                    </a:p>
                    <a:p>
                      <a:pPr marL="171450" indent="-171450" algn="l">
                        <a:buFont typeface="Arial" panose="020B0604020202020204" pitchFamily="34" charset="0"/>
                        <a:buChar char="•"/>
                      </a:pPr>
                      <a:endParaRPr lang="en-US" sz="850" b="0" i="0" u="none"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50" b="0" i="0" dirty="0">
                          <a:solidFill>
                            <a:schemeClr val="tx1"/>
                          </a:solidFill>
                        </a:rPr>
                        <a:t>Pupils should be able to recall and perform all the content in the knowledge journey as well demonstrate application whilst analysing others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50" b="0" i="0" dirty="0">
                        <a:solidFill>
                          <a:schemeClr val="tx1"/>
                        </a:solidFill>
                      </a:endParaRPr>
                    </a:p>
                    <a:p>
                      <a:pPr marL="171450" indent="-171450" algn="l">
                        <a:buFont typeface="Arial" panose="020B0604020202020204" pitchFamily="34" charset="0"/>
                        <a:buChar char="•"/>
                      </a:pPr>
                      <a:r>
                        <a:rPr lang="en-US" sz="850" b="0" i="0" u="none" dirty="0">
                          <a:solidFill>
                            <a:schemeClr val="tx1"/>
                          </a:solidFill>
                        </a:rPr>
                        <a:t>Can create and lead a confident warm up and use voice to motivate and support peers. Can fully explain how / why we warm up and can do so articulately to a teacher / peers.</a:t>
                      </a:r>
                    </a:p>
                    <a:p>
                      <a:pPr marL="171450" indent="-171450" algn="l">
                        <a:buFont typeface="Arial" panose="020B0604020202020204" pitchFamily="34" charset="0"/>
                        <a:buChar char="•"/>
                      </a:pPr>
                      <a:r>
                        <a:rPr lang="en-US" sz="850" b="0" i="0" u="none" dirty="0">
                          <a:solidFill>
                            <a:schemeClr val="tx1"/>
                          </a:solidFill>
                        </a:rPr>
                        <a:t>Movement memory is excellent, can identify and apply a wide range of key features and characteristics to Rock and Roll including facial expressions. Performance is strong, captivating and effective.</a:t>
                      </a:r>
                    </a:p>
                    <a:p>
                      <a:pPr marL="171450" indent="-171450" algn="l">
                        <a:buFont typeface="Arial" panose="020B0604020202020204" pitchFamily="34" charset="0"/>
                        <a:buChar char="•"/>
                      </a:pPr>
                      <a:r>
                        <a:rPr lang="en-US" sz="850" b="0" i="0" u="none" dirty="0">
                          <a:solidFill>
                            <a:schemeClr val="tx1"/>
                          </a:solidFill>
                        </a:rPr>
                        <a:t>Choreography skills are of an excellent standard and this can be done solo / group. Can confidently lead others and guide / offer support. Can create imaginative ideas into intricate movements / choreography.</a:t>
                      </a:r>
                    </a:p>
                    <a:p>
                      <a:pPr marL="171450" indent="-171450" algn="l">
                        <a:buFont typeface="Arial" panose="020B0604020202020204" pitchFamily="34" charset="0"/>
                        <a:buChar char="•"/>
                      </a:pPr>
                      <a:r>
                        <a:rPr lang="en-US" sz="850" b="0" i="0" u="none" dirty="0">
                          <a:solidFill>
                            <a:schemeClr val="tx1"/>
                          </a:solidFill>
                        </a:rPr>
                        <a:t>Confidently learns a range of lifts and applies  a wide range of performing skills to enhance the effect. Can confidently select complex transitions and add to choreography / dance as and when required.</a:t>
                      </a:r>
                    </a:p>
                    <a:p>
                      <a:pPr marL="171450" indent="-171450" algn="l">
                        <a:buFont typeface="Arial" panose="020B0604020202020204" pitchFamily="34" charset="0"/>
                        <a:buChar char="•"/>
                      </a:pPr>
                      <a:r>
                        <a:rPr lang="en-US" sz="850" b="0" i="0" u="none" dirty="0">
                          <a:solidFill>
                            <a:schemeClr val="tx1"/>
                          </a:solidFill>
                        </a:rPr>
                        <a:t>Extremely familiar with a range of choreographic devices and understands how and why they are used in dance. Advanced methods of applying the devices are evident.</a:t>
                      </a:r>
                    </a:p>
                    <a:p>
                      <a:pPr marL="171450" indent="-171450" algn="l">
                        <a:buFont typeface="Arial" panose="020B0604020202020204" pitchFamily="34" charset="0"/>
                        <a:buChar char="•"/>
                      </a:pPr>
                      <a:r>
                        <a:rPr lang="en-US" sz="850" b="0" i="0" u="none" dirty="0">
                          <a:solidFill>
                            <a:schemeClr val="tx1"/>
                          </a:solidFill>
                        </a:rPr>
                        <a:t>Can confidently critique a dance performance using advanced and technical language. Can effectively explain how improvements can be made and also understand how progress can be made.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850" b="0" i="0" u="none" dirty="0">
                          <a:solidFill>
                            <a:schemeClr val="tx1"/>
                          </a:solidFill>
                        </a:rPr>
                        <a:t>Demonstrates exceptional level of fitness for dance and can link the components / performing skills to performance.</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1581</TotalTime>
  <Words>1998</Words>
  <Application>Microsoft Office PowerPoint</Application>
  <PresentationFormat>Widescreen</PresentationFormat>
  <Paragraphs>156</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122</cp:revision>
  <cp:lastPrinted>2020-02-24T11:31:23Z</cp:lastPrinted>
  <dcterms:created xsi:type="dcterms:W3CDTF">2019-12-19T05:38:14Z</dcterms:created>
  <dcterms:modified xsi:type="dcterms:W3CDTF">2021-03-17T16:48:37Z</dcterms:modified>
</cp:coreProperties>
</file>