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130" d="100"/>
          <a:sy n="130" d="100"/>
        </p:scale>
        <p:origin x="36"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4F3ECE-E655-4007-BB1D-BC37F5C82524}" type="datetimeFigureOut">
              <a:rPr lang="en-GB" smtClean="0"/>
              <a:t>16/04/2021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880003F-495C-4104-BB49-E55EC74FBF8F}" type="slidenum">
              <a:rPr lang="en-GB" smtClean="0"/>
              <a:t>‹#›</a:t>
            </a:fld>
            <a:endParaRPr lang="en-GB"/>
          </a:p>
        </p:txBody>
      </p:sp>
    </p:spTree>
    <p:extLst>
      <p:ext uri="{BB962C8B-B14F-4D97-AF65-F5344CB8AC3E}">
        <p14:creationId xmlns:p14="http://schemas.microsoft.com/office/powerpoint/2010/main" val="205465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16/04/2021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16/04/2021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16/04/2021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16/04/2021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50249" y="0"/>
            <a:ext cx="729058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Y9 Dance: Journey of Knowledge (Analysis &amp; Feedback)</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5" y="410153"/>
            <a:ext cx="7363748"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evaluation and analysis of performance in dance. They will learn how to observe other’s performance and highlight strengths and areas for improvement. They will also learn how to communicate their opinions effectively and sensitively. They will link the previous techniques learnt to their observations and be able to skilfully suggest ways in which improvement can be made; equally they will learn to evaluate the impact this has. </a:t>
            </a:r>
            <a:endParaRPr lang="en-GB" sz="1200" b="1" dirty="0"/>
          </a:p>
          <a:p>
            <a:r>
              <a:rPr lang="en-GB" sz="1200" b="1" i="1" dirty="0"/>
              <a:t>Prior knowledge (KS2/KS3)</a:t>
            </a:r>
          </a:p>
          <a:p>
            <a:r>
              <a:rPr lang="en-GB" sz="1200" dirty="0"/>
              <a:t>In Y8 pupils will have learnt a range of tactics and strategies required to effectively enhance a dance performance. They will have knowledge of the performing skills and have gained understanding of how to apply them. They will also be able to select choreographic devices for choreography for both solo / group work.</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547229319"/>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4663517">
                  <a:extLst>
                    <a:ext uri="{9D8B030D-6E8A-4147-A177-3AD203B41FA5}">
                      <a16:colId xmlns:a16="http://schemas.microsoft.com/office/drawing/2014/main" val="3001272792"/>
                    </a:ext>
                  </a:extLst>
                </a:gridCol>
                <a:gridCol w="2530549">
                  <a:extLst>
                    <a:ext uri="{9D8B030D-6E8A-4147-A177-3AD203B41FA5}">
                      <a16:colId xmlns:a16="http://schemas.microsoft.com/office/drawing/2014/main" val="1320432718"/>
                    </a:ext>
                  </a:extLst>
                </a:gridCol>
                <a:gridCol w="2945219">
                  <a:extLst>
                    <a:ext uri="{9D8B030D-6E8A-4147-A177-3AD203B41FA5}">
                      <a16:colId xmlns:a16="http://schemas.microsoft.com/office/drawing/2014/main" val="1897910160"/>
                    </a:ext>
                  </a:extLst>
                </a:gridCol>
                <a:gridCol w="1931581">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200" b="1" u="sng" baseline="0" dirty="0">
                          <a:solidFill>
                            <a:srgbClr val="002060"/>
                          </a:solidFill>
                        </a:rPr>
                        <a:t>CORE KNOWLEDGE (Me in PE)</a:t>
                      </a:r>
                    </a:p>
                    <a:p>
                      <a:pPr marL="0" indent="0" algn="l">
                        <a:buFont typeface="Arial" panose="020B0604020202020204" pitchFamily="34" charset="0"/>
                        <a:buNone/>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highlight>
                            <a:srgbClr val="00FF00"/>
                          </a:highlight>
                        </a:rPr>
                        <a:t>‘</a:t>
                      </a:r>
                      <a:r>
                        <a:rPr lang="en-US" sz="1000" b="1" u="sng" baseline="0" dirty="0">
                          <a:solidFill>
                            <a:srgbClr val="002060"/>
                          </a:solidFill>
                          <a:highlight>
                            <a:srgbClr val="00FF00"/>
                          </a:highlight>
                        </a:rPr>
                        <a:t>Physical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Musical Theatre Intro </a:t>
                      </a:r>
                      <a:r>
                        <a:rPr lang="en-US" sz="800" b="0" u="none" baseline="0" dirty="0">
                          <a:solidFill>
                            <a:srgbClr val="002060"/>
                          </a:solidFill>
                        </a:rPr>
                        <a:t>– what is musical theatre? Identify the characteristics and observe examples followed by discussion. Begin dance routine led by teacher from ‘Hairspray’ examine style.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Hairspray routine </a:t>
                      </a:r>
                      <a:r>
                        <a:rPr lang="en-US" sz="800" b="0" u="none" baseline="0" dirty="0">
                          <a:solidFill>
                            <a:srgbClr val="002060"/>
                          </a:solidFill>
                        </a:rPr>
                        <a:t>– develop performing skills (emotion, posture, movement memory) and apply to the routine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Group choreography </a:t>
                      </a:r>
                      <a:r>
                        <a:rPr lang="en-US" sz="800" b="0" u="none" baseline="0" dirty="0">
                          <a:solidFill>
                            <a:srgbClr val="002060"/>
                          </a:solidFill>
                        </a:rPr>
                        <a:t>– focus on enhancing the style of the group, how can this be done effectively?  Examine facial expressions, extension and balance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Dreamgirls</a:t>
                      </a:r>
                      <a:r>
                        <a:rPr lang="en-US" sz="800" b="0" u="sng" baseline="0" dirty="0">
                          <a:solidFill>
                            <a:srgbClr val="002060"/>
                          </a:solidFill>
                        </a:rPr>
                        <a:t> </a:t>
                      </a:r>
                      <a:r>
                        <a:rPr lang="en-US" sz="800" b="0" u="none" baseline="0" dirty="0">
                          <a:solidFill>
                            <a:srgbClr val="002060"/>
                          </a:solidFill>
                        </a:rPr>
                        <a:t>– Motif development – ASDR – how to develop a motif through Action, Space, Dynamics, relationships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Choreographic devices &amp; execution </a:t>
                      </a:r>
                      <a:r>
                        <a:rPr lang="en-US" sz="800" b="0" u="none" baseline="0" dirty="0">
                          <a:solidFill>
                            <a:srgbClr val="002060"/>
                          </a:solidFill>
                        </a:rPr>
                        <a:t>– enhancing the overall performance of the dance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u="sng" baseline="0" dirty="0">
                          <a:solidFill>
                            <a:srgbClr val="002060"/>
                          </a:solidFill>
                          <a:highlight>
                            <a:srgbClr val="FF0000"/>
                          </a:highlight>
                        </a:rPr>
                        <a:t>‘Thinking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Evaluation – </a:t>
                      </a:r>
                      <a:r>
                        <a:rPr lang="en-GB" sz="800" b="0" u="none" baseline="0" dirty="0">
                          <a:solidFill>
                            <a:srgbClr val="002060"/>
                          </a:solidFill>
                        </a:rPr>
                        <a:t>identify strengths and weaknesses of peer/self performance</a:t>
                      </a:r>
                      <a:endParaRPr lang="en-US" sz="8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Analysis –  </a:t>
                      </a:r>
                      <a:r>
                        <a:rPr lang="en-GB" sz="800" b="0" u="none" baseline="0" dirty="0">
                          <a:solidFill>
                            <a:srgbClr val="002060"/>
                          </a:solidFill>
                        </a:rPr>
                        <a:t>observe and record events in performance, assess and monitor performance against criteria as well as professional dance performances.</a:t>
                      </a:r>
                      <a:endParaRPr lang="en-US" sz="8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Choreographic Devices – what devices are used within different groups effectively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Choreographer – how to choreograph and take the lead in small groups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The Muscular-Skeletal System: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Identify bones of the body and explain how muscles &amp; bones work together to cause movement.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A</a:t>
                      </a:r>
                      <a:r>
                        <a:rPr lang="en-GB" sz="800" b="1" u="none" baseline="0" dirty="0">
                          <a:solidFill>
                            <a:srgbClr val="002060"/>
                          </a:solidFill>
                        </a:rPr>
                        <a:t>natomy &amp; Physiology </a:t>
                      </a:r>
                      <a:r>
                        <a:rPr lang="en-GB" sz="800" b="0" u="none" baseline="0" dirty="0">
                          <a:solidFill>
                            <a:srgbClr val="002060"/>
                          </a:solidFill>
                        </a:rPr>
                        <a:t>– muscle action and how muscles work in antagonistic pairs. Through contraction and relaxation muscles create movement.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u="sng" baseline="0" dirty="0">
                          <a:solidFill>
                            <a:srgbClr val="002060"/>
                          </a:solidFill>
                          <a:highlight>
                            <a:srgbClr val="FFFF00"/>
                          </a:highlight>
                        </a:rPr>
                        <a:t>‘</a:t>
                      </a:r>
                      <a:r>
                        <a:rPr lang="en-GB" sz="10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Pupils should demonstrate the appropriate levels of fitness for dance as well as mental resilience to persist with the development of weaknesses whilst working alongside others as a performer or a choreographer. Pupils should recognize the wider health benefits of participation in dance (Nutrition, positive body image, stress relief, preventing loneliness, new friendship,  positive mindset).</a:t>
                      </a:r>
                      <a:endParaRPr lang="en-GB" sz="800" b="0" u="none" baseline="0" dirty="0">
                        <a:solidFill>
                          <a:srgbClr val="002060"/>
                        </a:solidFill>
                      </a:endParaRPr>
                    </a:p>
                    <a:p>
                      <a:pPr marL="0" indent="0" algn="l">
                        <a:buFont typeface="Arial" panose="020B0604020202020204" pitchFamily="34" charset="0"/>
                        <a:buNone/>
                      </a:pPr>
                      <a:endParaRPr lang="en-GB" sz="800" b="1"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endParaRPr lang="en-US" sz="800" b="1" u="sng" baseline="0" dirty="0">
                        <a:solidFill>
                          <a:srgbClr val="002060"/>
                        </a:solidFill>
                      </a:endParaRPr>
                    </a:p>
                    <a:p>
                      <a:pPr marL="0" indent="0" algn="l">
                        <a:buFont typeface="Arial" panose="020B0604020202020204" pitchFamily="34" charset="0"/>
                        <a:buNone/>
                      </a:pPr>
                      <a:endParaRPr lang="en-GB" sz="800" b="1" u="sng"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800" b="0" u="none" baseline="0" dirty="0">
                          <a:solidFill>
                            <a:srgbClr val="002060"/>
                          </a:solidFill>
                        </a:rPr>
                        <a:t>Lead others in warm up routines </a:t>
                      </a:r>
                      <a:r>
                        <a:rPr lang="en-GB" sz="800" b="0" u="none" baseline="0">
                          <a:solidFill>
                            <a:srgbClr val="002060"/>
                          </a:solidFill>
                        </a:rPr>
                        <a:t>for dance </a:t>
                      </a:r>
                      <a:r>
                        <a:rPr lang="en-GB" sz="800" b="0" u="none" baseline="0" dirty="0">
                          <a:solidFill>
                            <a:srgbClr val="002060"/>
                          </a:solidFill>
                        </a:rPr>
                        <a:t>(pulse raising activity such as jogging, stretching muscles: hamstrings, quadriceps, gastrocnemius, triceps, biceps, deltoid, trapezius)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0" u="none" baseline="0" dirty="0">
                        <a:solidFill>
                          <a:srgbClr val="002060"/>
                        </a:solidFill>
                      </a:endParaRP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none" baseline="0" dirty="0">
                          <a:solidFill>
                            <a:srgbClr val="002060"/>
                          </a:solidFill>
                        </a:rPr>
                        <a:t>Demonstration and application of the following skills:</a:t>
                      </a:r>
                    </a:p>
                    <a:p>
                      <a:pPr marL="171450" indent="-171450" algn="l">
                        <a:buFontTx/>
                        <a:buChar char="-"/>
                      </a:pPr>
                      <a:r>
                        <a:rPr lang="en-GB" sz="800" b="0" u="none" baseline="0" dirty="0">
                          <a:solidFill>
                            <a:srgbClr val="002060"/>
                          </a:solidFill>
                        </a:rPr>
                        <a:t>Observation (Looking for strengths and weaknesses)</a:t>
                      </a:r>
                    </a:p>
                    <a:p>
                      <a:pPr marL="171450" indent="-171450" algn="l">
                        <a:buFontTx/>
                        <a:buChar char="-"/>
                      </a:pPr>
                      <a:r>
                        <a:rPr lang="en-GB" sz="800" b="0" u="none" baseline="0" dirty="0">
                          <a:solidFill>
                            <a:srgbClr val="002060"/>
                          </a:solidFill>
                        </a:rPr>
                        <a:t>Assessment &amp; Feedback (Make valid judgements on others performance and suggest improvements)</a:t>
                      </a:r>
                    </a:p>
                    <a:p>
                      <a:pPr marL="171450" indent="-171450" algn="l">
                        <a:buFontTx/>
                        <a:buChar char="-"/>
                      </a:pPr>
                      <a:r>
                        <a:rPr lang="en-GB" sz="800" b="0" u="none" baseline="0" dirty="0">
                          <a:solidFill>
                            <a:srgbClr val="002060"/>
                          </a:solidFill>
                        </a:rPr>
                        <a:t>Recording accurately (record on paper results)</a:t>
                      </a:r>
                    </a:p>
                    <a:p>
                      <a:pPr marL="171450" indent="-171450" algn="l">
                        <a:buFontTx/>
                        <a:buChar char="-"/>
                      </a:pPr>
                      <a:r>
                        <a:rPr lang="en-GB" sz="800" b="0" u="none" baseline="0" dirty="0">
                          <a:solidFill>
                            <a:srgbClr val="002060"/>
                          </a:solidFill>
                        </a:rPr>
                        <a:t>Measurement (keeping track of achievements)</a:t>
                      </a:r>
                    </a:p>
                    <a:p>
                      <a:pPr marL="171450" indent="-171450" algn="l">
                        <a:buFontTx/>
                        <a:buChar char="-"/>
                      </a:pPr>
                      <a:r>
                        <a:rPr lang="en-GB" sz="800" b="0" u="none" baseline="0" dirty="0">
                          <a:solidFill>
                            <a:srgbClr val="002060"/>
                          </a:solidFill>
                        </a:rPr>
                        <a:t>Review (Revisit and adjust techniques where necessary)</a:t>
                      </a:r>
                    </a:p>
                    <a:p>
                      <a:pPr marL="171450" indent="-171450" algn="l">
                        <a:buFontTx/>
                        <a:buChar char="-"/>
                      </a:pPr>
                      <a:r>
                        <a:rPr lang="en-GB" sz="800" b="0" u="none" baseline="0" dirty="0">
                          <a:solidFill>
                            <a:srgbClr val="002060"/>
                          </a:solidFill>
                        </a:rPr>
                        <a:t>Communication (Articulate strengths and weaknesses clearly and accurately using appropriate vocabulary)</a:t>
                      </a:r>
                    </a:p>
                    <a:p>
                      <a:pPr marL="171450" indent="-171450" algn="l">
                        <a:buFontTx/>
                        <a:buChar char="-"/>
                      </a:pPr>
                      <a:r>
                        <a:rPr lang="en-GB" sz="800" b="0" u="none" baseline="0" dirty="0">
                          <a:solidFill>
                            <a:srgbClr val="002060"/>
                          </a:solidFill>
                        </a:rPr>
                        <a:t>Acting on advice from others (Listen to criticism and act on suggestions)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Justify areas of strength and weakness in own performance (Listen to peers assessment and watch back any video footage to develop technique when cross referencing this with elite models).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Articulate knowledge of tactics and strategies orally to others as well as coach a partner/team upon analysis of live play.</a:t>
                      </a:r>
                    </a:p>
                    <a:p>
                      <a:pPr marL="0" indent="0" algn="l">
                        <a:buFont typeface="Arial" panose="020B0604020202020204" pitchFamily="34" charset="0"/>
                        <a:buNone/>
                      </a:pPr>
                      <a:endParaRPr lang="en-US" sz="800" b="1" u="none" baseline="0" dirty="0">
                        <a:solidFill>
                          <a:schemeClr val="tx1"/>
                        </a:solidFill>
                      </a:endParaRP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endParaRPr lang="en-GB" sz="800" b="1" u="none" baseline="0" dirty="0">
                        <a:solidFill>
                          <a:schemeClr val="tx1"/>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r>
                        <a:rPr lang="en-GB" sz="800" b="0" u="none" dirty="0">
                          <a:solidFill>
                            <a:srgbClr val="002060"/>
                          </a:solidFill>
                        </a:rPr>
                        <a:t>- Leadership of others (captain, coach, manager).</a:t>
                      </a:r>
                    </a:p>
                    <a:p>
                      <a:pPr marL="0" indent="0" algn="l">
                        <a:buFont typeface="Arial" panose="020B0604020202020204" pitchFamily="34" charset="0"/>
                        <a:buNone/>
                      </a:pPr>
                      <a:r>
                        <a:rPr lang="en-GB" sz="800" b="0" u="none" dirty="0">
                          <a:solidFill>
                            <a:srgbClr val="002060"/>
                          </a:solidFill>
                        </a:rPr>
                        <a:t>- Extra curricular involvement (school or community).</a:t>
                      </a:r>
                      <a:endParaRPr lang="en-GB" sz="800" b="1" u="sng" dirty="0">
                        <a:solidFill>
                          <a:schemeClr val="tx1"/>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1" u="none" dirty="0">
                        <a:solidFill>
                          <a:srgbClr val="002060"/>
                        </a:solidFill>
                      </a:endParaRPr>
                    </a:p>
                  </a:txBody>
                  <a:tcPr/>
                </a:tc>
                <a:tc>
                  <a:txBody>
                    <a:bodyPr/>
                    <a:lstStyle/>
                    <a:p>
                      <a:r>
                        <a:rPr lang="en-GB" sz="1200" b="1" i="0" u="sng" kern="1200" dirty="0">
                          <a:solidFill>
                            <a:srgbClr val="002060"/>
                          </a:solidFill>
                          <a:effectLst/>
                          <a:latin typeface="+mn-lt"/>
                          <a:ea typeface="+mn-ea"/>
                          <a:cs typeface="+mn-cs"/>
                        </a:rPr>
                        <a:t>Literacy in PE</a:t>
                      </a:r>
                      <a:endParaRPr lang="en-GB" sz="1200" b="0" i="0" kern="1200" dirty="0">
                        <a:solidFill>
                          <a:srgbClr val="002060"/>
                        </a:solidFill>
                        <a:effectLst/>
                        <a:latin typeface="+mn-lt"/>
                        <a:ea typeface="+mn-ea"/>
                        <a:cs typeface="+mn-cs"/>
                      </a:endParaRPr>
                    </a:p>
                    <a:p>
                      <a:r>
                        <a:rPr lang="en-GB" sz="800" b="1" i="0" kern="1200" dirty="0">
                          <a:solidFill>
                            <a:srgbClr val="002060"/>
                          </a:solidFill>
                          <a:effectLst/>
                          <a:latin typeface="+mn-lt"/>
                          <a:ea typeface="+mn-ea"/>
                          <a:cs typeface="+mn-cs"/>
                        </a:rPr>
                        <a:t>‘ABC’ – Agree with/Build on/Contradict</a:t>
                      </a:r>
                      <a:endParaRPr lang="en-GB" sz="800" b="0" i="0" kern="1200" dirty="0">
                        <a:solidFill>
                          <a:srgbClr val="002060"/>
                        </a:solidFill>
                        <a:effectLst/>
                        <a:latin typeface="+mn-lt"/>
                        <a:ea typeface="+mn-ea"/>
                        <a:cs typeface="+mn-cs"/>
                      </a:endParaRPr>
                    </a:p>
                    <a:p>
                      <a:r>
                        <a:rPr lang="en-GB" sz="800" b="0" i="0" kern="1200" dirty="0">
                          <a:solidFill>
                            <a:srgbClr val="002060"/>
                          </a:solidFill>
                          <a:effectLst/>
                          <a:latin typeface="+mn-lt"/>
                          <a:ea typeface="+mn-ea"/>
                          <a:cs typeface="+mn-cs"/>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200" b="1" u="sng" dirty="0">
                          <a:solidFill>
                            <a:srgbClr val="002060"/>
                          </a:solidFill>
                        </a:rPr>
                        <a:t>WHERE NEXT?</a:t>
                      </a:r>
                    </a:p>
                    <a:p>
                      <a:pPr algn="l"/>
                      <a:r>
                        <a:rPr lang="en-GB" sz="800" b="0" i="0" u="none" dirty="0">
                          <a:solidFill>
                            <a:srgbClr val="002060"/>
                          </a:solidFill>
                        </a:rPr>
                        <a:t>Pupils</a:t>
                      </a:r>
                      <a:r>
                        <a:rPr lang="en-GB" sz="800" b="0" i="0" u="none" baseline="0" dirty="0">
                          <a:solidFill>
                            <a:srgbClr val="002060"/>
                          </a:solidFill>
                        </a:rPr>
                        <a:t> demonstrate these skills in the BTEC TECH AWARD for Performing arts : Dance.</a:t>
                      </a:r>
                      <a:endParaRPr lang="en-GB" sz="800" b="0" i="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579673" y="251351"/>
            <a:ext cx="3294184" cy="1785104"/>
          </a:xfrm>
          <a:prstGeom prst="rect">
            <a:avLst/>
          </a:prstGeom>
          <a:noFill/>
        </p:spPr>
        <p:txBody>
          <a:bodyPr wrap="square" rtlCol="0">
            <a:spAutoFit/>
          </a:bodyPr>
          <a:lstStyle/>
          <a:p>
            <a:r>
              <a:rPr lang="en-GB" sz="1400" b="1" u="sng" dirty="0"/>
              <a:t>The bigger picture:</a:t>
            </a:r>
          </a:p>
          <a:p>
            <a:r>
              <a:rPr lang="en-GB" sz="1200" b="1" i="1" dirty="0"/>
              <a:t>Personal development opportunities </a:t>
            </a:r>
            <a:r>
              <a:rPr lang="en-GB" sz="1200" i="1" dirty="0"/>
              <a:t>– Leadership of others, listening and cooperation with others </a:t>
            </a:r>
          </a:p>
          <a:p>
            <a:endParaRPr lang="en-GB" sz="1200" i="1" dirty="0"/>
          </a:p>
          <a:p>
            <a:r>
              <a:rPr lang="en-GB" sz="1200" b="1" i="1" dirty="0"/>
              <a:t>Career links </a:t>
            </a:r>
            <a:r>
              <a:rPr lang="en-GB" sz="1200" i="1" dirty="0"/>
              <a:t>– Dancer, Choreographer, Musical Theatre</a:t>
            </a:r>
          </a:p>
          <a:p>
            <a:endParaRPr lang="en-GB" sz="1200" i="1" dirty="0"/>
          </a:p>
          <a:p>
            <a:r>
              <a:rPr lang="en-GB" sz="1200" b="1" i="1" dirty="0"/>
              <a:t>RSE</a:t>
            </a:r>
            <a:r>
              <a:rPr lang="en-GB" sz="1200" i="1" dirty="0"/>
              <a:t> – Physical, emotional and social well-being</a:t>
            </a:r>
          </a:p>
        </p:txBody>
      </p:sp>
      <p:sp>
        <p:nvSpPr>
          <p:cNvPr id="7" name="TextBox 6"/>
          <p:cNvSpPr txBox="1"/>
          <p:nvPr/>
        </p:nvSpPr>
        <p:spPr>
          <a:xfrm>
            <a:off x="8438271" y="4006392"/>
            <a:ext cx="1186496" cy="307777"/>
          </a:xfrm>
          <a:prstGeom prst="rect">
            <a:avLst/>
          </a:prstGeom>
          <a:noFill/>
        </p:spPr>
        <p:txBody>
          <a:bodyPr wrap="square" rtlCol="0">
            <a:spAutoFit/>
          </a:bodyPr>
          <a:lstStyle/>
          <a:p>
            <a:endParaRPr lang="en-GB" sz="1400" dirty="0"/>
          </a:p>
        </p:txBody>
      </p:sp>
      <p:graphicFrame>
        <p:nvGraphicFramePr>
          <p:cNvPr id="11" name="Table 10">
            <a:extLst>
              <a:ext uri="{FF2B5EF4-FFF2-40B4-BE49-F238E27FC236}">
                <a16:creationId xmlns:a16="http://schemas.microsoft.com/office/drawing/2014/main" id="{6A0DE051-BF5D-4F04-A98C-D61D9AD4C818}"/>
              </a:ext>
            </a:extLst>
          </p:cNvPr>
          <p:cNvGraphicFramePr>
            <a:graphicFrameLocks noGrp="1"/>
          </p:cNvGraphicFramePr>
          <p:nvPr>
            <p:extLst>
              <p:ext uri="{D42A27DB-BD31-4B8C-83A1-F6EECF244321}">
                <p14:modId xmlns:p14="http://schemas.microsoft.com/office/powerpoint/2010/main" val="394862116"/>
              </p:ext>
            </p:extLst>
          </p:nvPr>
        </p:nvGraphicFramePr>
        <p:xfrm>
          <a:off x="7615696" y="3443681"/>
          <a:ext cx="2297070" cy="1432560"/>
        </p:xfrm>
        <a:graphic>
          <a:graphicData uri="http://schemas.openxmlformats.org/drawingml/2006/table">
            <a:tbl>
              <a:tblPr firstRow="1" bandRow="1">
                <a:tableStyleId>{5C22544A-7EE6-4342-B048-85BDC9FD1C3A}</a:tableStyleId>
              </a:tblPr>
              <a:tblGrid>
                <a:gridCol w="2297070">
                  <a:extLst>
                    <a:ext uri="{9D8B030D-6E8A-4147-A177-3AD203B41FA5}">
                      <a16:colId xmlns:a16="http://schemas.microsoft.com/office/drawing/2014/main" val="1591190710"/>
                    </a:ext>
                  </a:extLst>
                </a:gridCol>
              </a:tblGrid>
              <a:tr h="0">
                <a:tc>
                  <a:txBody>
                    <a:bodyPr/>
                    <a:lstStyle/>
                    <a:p>
                      <a:pPr algn="ctr"/>
                      <a:r>
                        <a:rPr lang="en-US" sz="1200" dirty="0"/>
                        <a:t>Criteria</a:t>
                      </a:r>
                    </a:p>
                  </a:txBody>
                  <a:tcPr/>
                </a:tc>
                <a:extLst>
                  <a:ext uri="{0D108BD9-81ED-4DB2-BD59-A6C34878D82A}">
                    <a16:rowId xmlns:a16="http://schemas.microsoft.com/office/drawing/2014/main" val="1265523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u="none" dirty="0">
                          <a:solidFill>
                            <a:srgbClr val="002060"/>
                          </a:solidFill>
                        </a:rPr>
                        <a:t>Evaluation	Performer</a:t>
                      </a:r>
                    </a:p>
                    <a:p>
                      <a:pPr marL="0" indent="0" algn="l">
                        <a:buFont typeface="Arial" panose="020B0604020202020204" pitchFamily="34" charset="0"/>
                        <a:buNone/>
                      </a:pPr>
                      <a:r>
                        <a:rPr lang="en-GB" sz="1000" b="0" u="none" dirty="0">
                          <a:solidFill>
                            <a:srgbClr val="002060"/>
                          </a:solidFill>
                        </a:rPr>
                        <a:t>Analysis                 	Improvement	</a:t>
                      </a:r>
                    </a:p>
                    <a:p>
                      <a:pPr marL="0" indent="0" algn="l">
                        <a:buFont typeface="Arial" panose="020B0604020202020204" pitchFamily="34" charset="0"/>
                        <a:buNone/>
                      </a:pPr>
                      <a:r>
                        <a:rPr lang="en-GB" sz="1000" b="0" u="none" dirty="0">
                          <a:solidFill>
                            <a:srgbClr val="002060"/>
                          </a:solidFill>
                        </a:rPr>
                        <a:t>Observation	Critique	</a:t>
                      </a:r>
                    </a:p>
                    <a:p>
                      <a:pPr marL="0" indent="0" algn="l">
                        <a:buFont typeface="Arial" panose="020B0604020202020204" pitchFamily="34" charset="0"/>
                        <a:buNone/>
                      </a:pPr>
                      <a:r>
                        <a:rPr lang="en-GB" sz="1000" b="0" u="none" dirty="0">
                          <a:solidFill>
                            <a:srgbClr val="002060"/>
                          </a:solidFill>
                        </a:rPr>
                        <a:t>Problem solving	Peer                         Assessment           Impact</a:t>
                      </a:r>
                    </a:p>
                    <a:p>
                      <a:pPr marL="0" indent="0" algn="l">
                        <a:buFont typeface="Arial" panose="020B0604020202020204" pitchFamily="34" charset="0"/>
                        <a:buNone/>
                      </a:pPr>
                      <a:r>
                        <a:rPr lang="en-GB" sz="1000" b="0" u="none" dirty="0">
                          <a:solidFill>
                            <a:srgbClr val="002060"/>
                          </a:solidFill>
                        </a:rPr>
                        <a:t>Monitoring            Appreciation</a:t>
                      </a:r>
                    </a:p>
                    <a:p>
                      <a:pPr marL="0" indent="0" algn="l">
                        <a:buFont typeface="Arial" panose="020B0604020202020204" pitchFamily="34" charset="0"/>
                        <a:buNone/>
                      </a:pPr>
                      <a:r>
                        <a:rPr lang="en-GB" sz="1000" b="0" u="none" dirty="0">
                          <a:solidFill>
                            <a:srgbClr val="002060"/>
                          </a:solidFill>
                        </a:rPr>
                        <a:t>Criteria                   Effect	</a:t>
                      </a:r>
                      <a:endParaRPr lang="en-GB" sz="1000" b="0" u="none" baseline="0" dirty="0">
                        <a:solidFill>
                          <a:srgbClr val="002060"/>
                        </a:solidFill>
                      </a:endParaRPr>
                    </a:p>
                  </a:txBody>
                  <a:tcPr/>
                </a:tc>
                <a:extLst>
                  <a:ext uri="{0D108BD9-81ED-4DB2-BD59-A6C34878D82A}">
                    <a16:rowId xmlns:a16="http://schemas.microsoft.com/office/drawing/2014/main" val="532912141"/>
                  </a:ext>
                </a:extLst>
              </a:tr>
            </a:tbl>
          </a:graphicData>
        </a:graphic>
      </p:graphicFrame>
      <p:graphicFrame>
        <p:nvGraphicFramePr>
          <p:cNvPr id="8" name="Table 7">
            <a:extLst>
              <a:ext uri="{FF2B5EF4-FFF2-40B4-BE49-F238E27FC236}">
                <a16:creationId xmlns:a16="http://schemas.microsoft.com/office/drawing/2014/main" id="{9E20CAD4-8F6C-4D4A-88DC-B24928F56162}"/>
              </a:ext>
            </a:extLst>
          </p:cNvPr>
          <p:cNvGraphicFramePr>
            <a:graphicFrameLocks noGrp="1"/>
          </p:cNvGraphicFramePr>
          <p:nvPr>
            <p:extLst>
              <p:ext uri="{D42A27DB-BD31-4B8C-83A1-F6EECF244321}">
                <p14:modId xmlns:p14="http://schemas.microsoft.com/office/powerpoint/2010/main" val="3922944198"/>
              </p:ext>
            </p:extLst>
          </p:nvPr>
        </p:nvGraphicFramePr>
        <p:xfrm>
          <a:off x="7615696" y="5143609"/>
          <a:ext cx="2297070" cy="1463040"/>
        </p:xfrm>
        <a:graphic>
          <a:graphicData uri="http://schemas.openxmlformats.org/drawingml/2006/table">
            <a:tbl>
              <a:tblPr firstRow="1" bandRow="1">
                <a:tableStyleId>{5C22544A-7EE6-4342-B048-85BDC9FD1C3A}</a:tableStyleId>
              </a:tblPr>
              <a:tblGrid>
                <a:gridCol w="2297070">
                  <a:extLst>
                    <a:ext uri="{9D8B030D-6E8A-4147-A177-3AD203B41FA5}">
                      <a16:colId xmlns:a16="http://schemas.microsoft.com/office/drawing/2014/main" val="2054835346"/>
                    </a:ext>
                  </a:extLst>
                </a:gridCol>
              </a:tblGrid>
              <a:tr h="2519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u="none" baseline="0" dirty="0">
                          <a:solidFill>
                            <a:schemeClr val="bg1"/>
                          </a:solidFill>
                        </a:rPr>
                        <a:t>Anatomy &amp; Physiology:</a:t>
                      </a:r>
                    </a:p>
                  </a:txBody>
                  <a:tcPr/>
                </a:tc>
                <a:extLst>
                  <a:ext uri="{0D108BD9-81ED-4DB2-BD59-A6C34878D82A}">
                    <a16:rowId xmlns:a16="http://schemas.microsoft.com/office/drawing/2014/main" val="262253290"/>
                  </a:ext>
                </a:extLst>
              </a:tr>
              <a:tr h="2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baseline="0" dirty="0">
                          <a:solidFill>
                            <a:srgbClr val="002060"/>
                          </a:solidFill>
                        </a:rPr>
                        <a:t>Blood, oxygen, cells, muscles (biceps, triceps, quadriceps, hamstrings, gastrocnemius, deltoids, trapezius, abdominals, latissimus dorsi.), bones (Femur, humerus, vertebrae, ribs, cranium.), tendons, ligaments, flexion, extension.</a:t>
                      </a:r>
                    </a:p>
                  </a:txBody>
                  <a:tcPr/>
                </a:tc>
                <a:extLst>
                  <a:ext uri="{0D108BD9-81ED-4DB2-BD59-A6C34878D82A}">
                    <a16:rowId xmlns:a16="http://schemas.microsoft.com/office/drawing/2014/main" val="1165761826"/>
                  </a:ext>
                </a:extLst>
              </a:tr>
            </a:tbl>
          </a:graphicData>
        </a:graphic>
      </p:graphicFrame>
      <p:pic>
        <p:nvPicPr>
          <p:cNvPr id="10" name="Picture 9">
            <a:extLst>
              <a:ext uri="{FF2B5EF4-FFF2-40B4-BE49-F238E27FC236}">
                <a16:creationId xmlns:a16="http://schemas.microsoft.com/office/drawing/2014/main" id="{ECC13A84-1985-4508-A674-26DFDAA509D9}"/>
              </a:ext>
            </a:extLst>
          </p:cNvPr>
          <p:cNvPicPr/>
          <p:nvPr/>
        </p:nvPicPr>
        <p:blipFill>
          <a:blip r:embed="rId3"/>
          <a:stretch>
            <a:fillRect/>
          </a:stretch>
        </p:blipFill>
        <p:spPr>
          <a:xfrm>
            <a:off x="10374923" y="5573889"/>
            <a:ext cx="1695943" cy="908973"/>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051995" y="-20554"/>
            <a:ext cx="712092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Dance (Analysis &amp; Feedback):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03955"/>
            <a:ext cx="11750215" cy="1223412"/>
          </a:xfrm>
          <a:prstGeom prst="rect">
            <a:avLst/>
          </a:prstGeom>
          <a:solidFill>
            <a:schemeClr val="accent5">
              <a:lumMod val="20000"/>
              <a:lumOff val="80000"/>
            </a:schemeClr>
          </a:solidFill>
          <a:ln w="3175">
            <a:noFill/>
          </a:ln>
        </p:spPr>
        <p:txBody>
          <a:bodyPr wrap="square" rtlCol="0">
            <a:spAutoFit/>
          </a:bodyPr>
          <a:lstStyle/>
          <a:p>
            <a:r>
              <a:rPr lang="en-US" sz="1050" b="1" dirty="0"/>
              <a:t>M</a:t>
            </a:r>
            <a:r>
              <a:rPr lang="en-GB" sz="1050" b="1" dirty="0"/>
              <a:t>APs </a:t>
            </a:r>
            <a:r>
              <a:rPr lang="en-GB" sz="1050" dirty="0"/>
              <a:t>– Pupils will complete one MAP mid way through this unit. Pupils will be assessed via:</a:t>
            </a:r>
          </a:p>
          <a:p>
            <a:r>
              <a:rPr lang="en-GB" sz="1050" dirty="0">
                <a:solidFill>
                  <a:srgbClr val="002060"/>
                </a:solidFill>
              </a:rPr>
              <a:t>1. </a:t>
            </a:r>
            <a:r>
              <a:rPr lang="en-GB" sz="1050" b="0" u="none" dirty="0">
                <a:solidFill>
                  <a:srgbClr val="002060"/>
                </a:solidFill>
              </a:rPr>
              <a:t>Their practical ability demonstrated during the MAP lesson (Perform, choreograph and appreciation of </a:t>
            </a:r>
            <a:r>
              <a:rPr lang="en-GB" sz="1050" b="0" u="none">
                <a:solidFill>
                  <a:srgbClr val="002060"/>
                </a:solidFill>
              </a:rPr>
              <a:t>a routine)</a:t>
            </a:r>
            <a:endParaRPr lang="en-GB" sz="1050" b="0" u="none" dirty="0">
              <a:solidFill>
                <a:srgbClr val="002060"/>
              </a:solidFill>
            </a:endParaRPr>
          </a:p>
          <a:p>
            <a:r>
              <a:rPr lang="en-GB" sz="1050" b="0" u="none" dirty="0">
                <a:solidFill>
                  <a:srgbClr val="002060"/>
                </a:solidFill>
              </a:rPr>
              <a:t>2. </a:t>
            </a:r>
            <a:r>
              <a:rPr lang="en-GB" sz="1050" dirty="0">
                <a:solidFill>
                  <a:srgbClr val="002060"/>
                </a:solidFill>
              </a:rPr>
              <a:t>Their ability to link the relevant components of fitness to the activity they are being assessed in.</a:t>
            </a:r>
            <a:endParaRPr lang="en-GB" sz="1050" b="0" u="none" dirty="0">
              <a:solidFill>
                <a:srgbClr val="002060"/>
              </a:solidFill>
            </a:endParaRPr>
          </a:p>
          <a:p>
            <a:r>
              <a:rPr lang="en-US" sz="1050" dirty="0">
                <a:solidFill>
                  <a:srgbClr val="002060"/>
                </a:solidFill>
              </a:rPr>
              <a:t>3. Their ability to demonstrate their current levels of fitness, mental perseverance and social wellbeing by working collaboratively as a team.</a:t>
            </a:r>
          </a:p>
          <a:p>
            <a:endParaRPr lang="en-US" sz="1050" dirty="0"/>
          </a:p>
          <a:p>
            <a:r>
              <a:rPr lang="en-US" sz="1050" b="1" dirty="0"/>
              <a:t>S</a:t>
            </a:r>
            <a:r>
              <a:rPr lang="en-GB" sz="1050" b="1" dirty="0"/>
              <a:t>ummative assessment (Me in PE) </a:t>
            </a:r>
            <a:r>
              <a:rPr lang="en-GB" sz="105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103523993"/>
              </p:ext>
            </p:extLst>
          </p:nvPr>
        </p:nvGraphicFramePr>
        <p:xfrm>
          <a:off x="122117" y="1627367"/>
          <a:ext cx="11750214" cy="4926147"/>
        </p:xfrm>
        <a:graphic>
          <a:graphicData uri="http://schemas.openxmlformats.org/drawingml/2006/table">
            <a:tbl>
              <a:tblPr firstRow="1" bandRow="1">
                <a:tableStyleId>{69CF1AB2-1976-4502-BF36-3FF5EA218861}</a:tableStyleId>
              </a:tblPr>
              <a:tblGrid>
                <a:gridCol w="2117287">
                  <a:extLst>
                    <a:ext uri="{9D8B030D-6E8A-4147-A177-3AD203B41FA5}">
                      <a16:colId xmlns:a16="http://schemas.microsoft.com/office/drawing/2014/main" val="26545288"/>
                    </a:ext>
                  </a:extLst>
                </a:gridCol>
                <a:gridCol w="2366858">
                  <a:extLst>
                    <a:ext uri="{9D8B030D-6E8A-4147-A177-3AD203B41FA5}">
                      <a16:colId xmlns:a16="http://schemas.microsoft.com/office/drawing/2014/main" val="3735789182"/>
                    </a:ext>
                  </a:extLst>
                </a:gridCol>
                <a:gridCol w="2311004">
                  <a:extLst>
                    <a:ext uri="{9D8B030D-6E8A-4147-A177-3AD203B41FA5}">
                      <a16:colId xmlns:a16="http://schemas.microsoft.com/office/drawing/2014/main" val="3033360634"/>
                    </a:ext>
                  </a:extLst>
                </a:gridCol>
                <a:gridCol w="2311004">
                  <a:extLst>
                    <a:ext uri="{9D8B030D-6E8A-4147-A177-3AD203B41FA5}">
                      <a16:colId xmlns:a16="http://schemas.microsoft.com/office/drawing/2014/main" val="521143558"/>
                    </a:ext>
                  </a:extLst>
                </a:gridCol>
                <a:gridCol w="2644061">
                  <a:extLst>
                    <a:ext uri="{9D8B030D-6E8A-4147-A177-3AD203B41FA5}">
                      <a16:colId xmlns:a16="http://schemas.microsoft.com/office/drawing/2014/main" val="2709544202"/>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u="none" dirty="0">
                          <a:solidFill>
                            <a:schemeClr val="tx1"/>
                          </a:solidFill>
                        </a:rPr>
                        <a:t>Emerging</a:t>
                      </a:r>
                      <a:endParaRPr lang="en-GB" sz="1100" b="1" u="none"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a:t>
                      </a:r>
                      <a:endParaRPr lang="en-GB" sz="11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rPr>
                        <a:t>Mastering (Up to ‘-’)</a:t>
                      </a:r>
                      <a:endParaRPr lang="en-GB" sz="1100" b="1" dirty="0">
                        <a:solidFill>
                          <a:schemeClr val="tx1"/>
                        </a:solidFill>
                      </a:endParaRPr>
                    </a:p>
                    <a:p>
                      <a:pPr algn="ctr"/>
                      <a:endParaRPr lang="en-GB" sz="1100" b="1" dirty="0">
                        <a:solidFill>
                          <a:schemeClr val="tx1"/>
                        </a:solidFill>
                      </a:endParaRPr>
                    </a:p>
                  </a:txBody>
                  <a:tcPr/>
                </a:tc>
                <a:tc>
                  <a:txBody>
                    <a:bodyPr/>
                    <a:lstStyle/>
                    <a:p>
                      <a:pPr algn="ctr"/>
                      <a:r>
                        <a:rPr lang="en-US" sz="1100" b="1">
                          <a:solidFill>
                            <a:schemeClr val="tx1"/>
                          </a:solidFill>
                        </a:rPr>
                        <a:t>Excelling  </a:t>
                      </a:r>
                      <a:r>
                        <a:rPr lang="en-US" sz="1100" b="1" dirty="0">
                          <a:solidFill>
                            <a:schemeClr val="tx1"/>
                          </a:solidFill>
                        </a:rPr>
                        <a:t>(Above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800" b="0" i="0" u="none" dirty="0">
                          <a:solidFill>
                            <a:schemeClr val="tx1"/>
                          </a:solidFill>
                        </a:rPr>
                        <a:t>Pupils can demonstrate basic level of technique in the performing skills. Analysis and feedback is limited and requires guidance from teacher.</a:t>
                      </a:r>
                    </a:p>
                    <a:p>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take part in dance specific warm up but lacks confidence and is unable to explain reasons as to why we warm up.</a:t>
                      </a:r>
                    </a:p>
                    <a:p>
                      <a:pPr marL="171450" indent="-171450">
                        <a:buFont typeface="Arial" panose="020B0604020202020204" pitchFamily="34" charset="0"/>
                        <a:buChar char="•"/>
                      </a:pPr>
                      <a:r>
                        <a:rPr lang="en-US" sz="800" b="0" i="0" u="none" dirty="0">
                          <a:solidFill>
                            <a:schemeClr val="tx1"/>
                          </a:solidFill>
                        </a:rPr>
                        <a:t>Able to learn some of the steps in the routine however these are performed showing a lack of quality or evidence of performing skills applied.</a:t>
                      </a:r>
                    </a:p>
                    <a:p>
                      <a:pPr marL="171450" indent="-171450">
                        <a:buFont typeface="Arial" panose="020B0604020202020204" pitchFamily="34" charset="0"/>
                        <a:buChar char="•"/>
                      </a:pPr>
                      <a:r>
                        <a:rPr lang="en-US" sz="800" b="0" i="0" u="none" dirty="0">
                          <a:solidFill>
                            <a:schemeClr val="tx1"/>
                          </a:solidFill>
                        </a:rPr>
                        <a:t>Can work within a group but makes very limited contribution</a:t>
                      </a:r>
                    </a:p>
                    <a:p>
                      <a:endParaRPr lang="en-US" sz="800" b="0" i="0" u="none" dirty="0">
                        <a:solidFill>
                          <a:schemeClr val="tx1"/>
                        </a:solidFill>
                      </a:endParaRPr>
                    </a:p>
                    <a:p>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recognize the term ‘Motif’ but can not describe or link to dance.</a:t>
                      </a:r>
                    </a:p>
                    <a:p>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Is aware of different choreographic devices but struggles to link this into making dances more effective</a:t>
                      </a:r>
                    </a:p>
                    <a:p>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make simple comment about a performance but struggles to </a:t>
                      </a:r>
                      <a:r>
                        <a:rPr lang="en-US" sz="800" b="0" i="0" u="none" dirty="0" err="1">
                          <a:solidFill>
                            <a:schemeClr val="tx1"/>
                          </a:solidFill>
                        </a:rPr>
                        <a:t>analyse</a:t>
                      </a:r>
                      <a:r>
                        <a:rPr lang="en-US" sz="800" b="0" i="0" u="none" dirty="0">
                          <a:solidFill>
                            <a:schemeClr val="tx1"/>
                          </a:solidFill>
                        </a:rPr>
                        <a:t> using specific language.</a:t>
                      </a:r>
                    </a:p>
                    <a:p>
                      <a:pPr marL="171450" indent="-171450">
                        <a:buFont typeface="Arial" panose="020B0604020202020204" pitchFamily="34" charset="0"/>
                        <a:buChar char="•"/>
                      </a:pPr>
                      <a:r>
                        <a:rPr lang="en-US" sz="800" b="0" i="0" u="none" dirty="0">
                          <a:solidFill>
                            <a:schemeClr val="tx1"/>
                          </a:solidFill>
                        </a:rPr>
                        <a:t>Demonstrates very limited fitness for dance with restricted evidence of performing skills.</a:t>
                      </a:r>
                    </a:p>
                    <a:p>
                      <a:endParaRPr lang="en-US" sz="80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dirty="0">
                          <a:solidFill>
                            <a:schemeClr val="tx1"/>
                          </a:solidFill>
                        </a:rPr>
                        <a:t>Pupils can demonstrate a fair level of technique for the performing skills. Analysis and feedback is evident but requires some guidance from the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take part in a specific dance warm up and demonstrate some of the performing skills  such as co-ordination, can give some reasoning as to why we warm up.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There is evidence of some movement memory however only limited evidence of the performing skills are applied to the performance.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choreograph simple routine in a group and make some contribution but this is basic and lacks quality in linking to the theme.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describe what a motif is but does not understand how to develop 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perform in unison and lead and follow but finds hard to execute a canon effectively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Using prompts from the teacher can identify some strengths in a performance with some technical language.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Demonstrates limited fitness for dance with some evidence of the performing skills.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1" dirty="0">
                          <a:solidFill>
                            <a:schemeClr val="tx1"/>
                          </a:solidFill>
                        </a:rPr>
                        <a:t>Pupils must be able to perform  all the skills within the unit with consistently good technique. Analysis and feedback is more clear and precise.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1" dirty="0">
                        <a:solidFill>
                          <a:schemeClr val="tx1"/>
                        </a:solidFill>
                      </a:endParaRPr>
                    </a:p>
                    <a:p>
                      <a:pPr algn="l"/>
                      <a:endParaRPr lang="en-US" sz="800" b="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Takes part confidently in a dance warm up and can lead the class with the teacher / small group for this. Can explain reasons for warming up and benefits of specific warm up.</a:t>
                      </a:r>
                    </a:p>
                    <a:p>
                      <a:pPr marL="171450" indent="-171450" algn="l">
                        <a:buFont typeface="Arial" panose="020B0604020202020204" pitchFamily="34" charset="0"/>
                        <a:buChar char="•"/>
                      </a:pPr>
                      <a:r>
                        <a:rPr lang="en-US" sz="800" b="0" i="0" u="none" dirty="0">
                          <a:solidFill>
                            <a:schemeClr val="tx1"/>
                          </a:solidFill>
                        </a:rPr>
                        <a:t>Can learn the steps to a routine confidently and can identify key features of the style Hairspray / Dreamgirls. Can apply a range of performance skills to the dance such as energy, focus, character.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choreograph a good routine that links directly to the theme, can contribute a range of ideas within group work that can be executed effectively.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describe a motif and explain how it can be developed with specific language.</a:t>
                      </a:r>
                    </a:p>
                    <a:p>
                      <a:pPr marL="171450" indent="-171450" algn="l">
                        <a:buFont typeface="Arial" panose="020B0604020202020204" pitchFamily="34" charset="0"/>
                        <a:buChar char="•"/>
                      </a:pPr>
                      <a:endParaRPr lang="en-US" sz="800" b="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apply a range of choreographic devices to their performance demonstrating effective understanding of canon, lead and follow and unison.</a:t>
                      </a:r>
                      <a:endParaRPr lang="en-US" sz="800" b="0" u="none" dirty="0">
                        <a:solidFill>
                          <a:schemeClr val="tx1"/>
                        </a:solidFill>
                      </a:endParaRPr>
                    </a:p>
                    <a:p>
                      <a:pPr algn="l"/>
                      <a:endParaRPr lang="en-US" sz="800" b="0" u="none" dirty="0">
                        <a:solidFill>
                          <a:schemeClr val="tx1"/>
                        </a:solidFill>
                      </a:endParaRPr>
                    </a:p>
                    <a:p>
                      <a:pPr algn="l"/>
                      <a:endParaRPr lang="en-US" sz="800" b="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Confidently can identify strengths and weaknesses in performance using a range of technical language.</a:t>
                      </a:r>
                    </a:p>
                    <a:p>
                      <a:pPr marL="171450" indent="-171450" algn="l">
                        <a:buFont typeface="Arial" panose="020B0604020202020204" pitchFamily="34" charset="0"/>
                        <a:buChar char="•"/>
                      </a:pPr>
                      <a:r>
                        <a:rPr lang="en-US" sz="800" b="0" i="0" u="none" dirty="0">
                          <a:solidFill>
                            <a:schemeClr val="tx1"/>
                          </a:solidFill>
                        </a:rPr>
                        <a:t>Demonstrates a good level of fitness for dance and can link the components / performing skills to performance.</a:t>
                      </a:r>
                    </a:p>
                    <a:p>
                      <a:pPr algn="l"/>
                      <a:endParaRPr lang="en-GB" sz="800" b="0" u="none" dirty="0">
                        <a:solidFill>
                          <a:schemeClr val="tx1"/>
                        </a:solidFill>
                      </a:endParaRPr>
                    </a:p>
                  </a:txBody>
                  <a:tcPr/>
                </a:tc>
                <a:tc>
                  <a:txBody>
                    <a:bodyPr/>
                    <a:lstStyle/>
                    <a:p>
                      <a:pPr algn="l"/>
                      <a:r>
                        <a:rPr lang="en-US" sz="800" b="0" u="none" dirty="0">
                          <a:solidFill>
                            <a:schemeClr val="tx1"/>
                          </a:solidFill>
                        </a:rPr>
                        <a:t>Pupils should be able to recall all the content in the knowledge journey and demonstrate clear and precise feedback through peer and self analysis.</a:t>
                      </a:r>
                    </a:p>
                    <a:p>
                      <a:pPr algn="l"/>
                      <a:endParaRPr lang="en-US" sz="800" b="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Leads a solo warm up to the whole class, can express teaching points, and fully explain why we warm up in dance using scientific language.</a:t>
                      </a:r>
                    </a:p>
                    <a:p>
                      <a:pPr marL="171450" indent="-171450" algn="l">
                        <a:buFont typeface="Arial" panose="020B0604020202020204" pitchFamily="34" charset="0"/>
                        <a:buChar char="•"/>
                      </a:pPr>
                      <a:r>
                        <a:rPr lang="en-US" sz="800" b="0" i="0" u="none" dirty="0">
                          <a:solidFill>
                            <a:schemeClr val="tx1"/>
                          </a:solidFill>
                        </a:rPr>
                        <a:t>Learns the dance quickly and confidently applying key features to the style of Hairspray / Dreamgirls.</a:t>
                      </a:r>
                      <a:r>
                        <a:rPr lang="en-GB" sz="800" b="0" i="0" u="none" dirty="0">
                          <a:solidFill>
                            <a:schemeClr val="tx1"/>
                          </a:solidFill>
                        </a:rPr>
                        <a:t> Can explain why performing skills are required in performance using specific examples.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t>
                      </a:r>
                      <a:r>
                        <a:rPr lang="en-GB" sz="800" b="0" i="0" u="none" dirty="0">
                          <a:solidFill>
                            <a:schemeClr val="tx1"/>
                          </a:solidFill>
                        </a:rPr>
                        <a:t>an develop ideas into complex and intricate pieces of choreography linked to the theme. Able to contribute viewpoints to groups and also support groups in choreography tasks.</a:t>
                      </a:r>
                    </a:p>
                    <a:p>
                      <a:pPr marL="171450" indent="-171450" algn="l">
                        <a:buFont typeface="Arial" panose="020B0604020202020204" pitchFamily="34" charset="0"/>
                        <a:buChar char="•"/>
                      </a:pPr>
                      <a:endParaRPr lang="en-US" sz="800" b="0" u="none" dirty="0">
                        <a:solidFill>
                          <a:schemeClr val="tx1"/>
                        </a:solidFill>
                      </a:endParaRPr>
                    </a:p>
                    <a:p>
                      <a:pPr marL="171450" indent="-171450" algn="l">
                        <a:buFont typeface="Arial" panose="020B0604020202020204" pitchFamily="34" charset="0"/>
                        <a:buChar char="•"/>
                      </a:pPr>
                      <a:r>
                        <a:rPr lang="en-US" sz="800" b="0" u="none" dirty="0">
                          <a:solidFill>
                            <a:schemeClr val="tx1"/>
                          </a:solidFill>
                        </a:rPr>
                        <a:t>Can fully explain motif development using Action, space, dynamics and relationships and link directly to dance.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Choreographic devices are applied to group dances that make the overall dance more effective and stand out. Can independently create own ideas from a given task.</a:t>
                      </a:r>
                      <a:endParaRPr lang="en-US" sz="800" b="0" u="none" dirty="0">
                        <a:solidFill>
                          <a:schemeClr val="tx1"/>
                        </a:solidFill>
                      </a:endParaRPr>
                    </a:p>
                    <a:p>
                      <a:pPr algn="l"/>
                      <a:endParaRPr lang="en-US" sz="800" b="0" u="none" dirty="0">
                        <a:solidFill>
                          <a:schemeClr val="tx1"/>
                        </a:solidFill>
                      </a:endParaRPr>
                    </a:p>
                    <a:p>
                      <a:pPr algn="l"/>
                      <a:endParaRPr lang="en-US" sz="800" b="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Can identify strengths and weaknesses and suggest how improvements could be made.</a:t>
                      </a:r>
                    </a:p>
                    <a:p>
                      <a:pPr marL="0" indent="0" algn="l">
                        <a:buFont typeface="Arial" panose="020B0604020202020204" pitchFamily="34" charset="0"/>
                        <a:buNone/>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Demonstrates a high level of fitness for dance and can link the components / performing skills to performance.</a:t>
                      </a:r>
                    </a:p>
                    <a:p>
                      <a:pPr algn="l"/>
                      <a:endParaRPr lang="en-GB" sz="800" b="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dirty="0">
                          <a:solidFill>
                            <a:schemeClr val="tx1"/>
                          </a:solidFill>
                        </a:rPr>
                        <a:t>Pupils should be able to recall all the content in the knowledge journey and demonstrate excellent feedback through peer and self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Can create and lead a confident warm up and use voice to motivate and support peers. Can fully explain how / why we warm up and can do so articulately to a teacher / peers.</a:t>
                      </a:r>
                    </a:p>
                    <a:p>
                      <a:pPr marL="171450" indent="-171450" algn="l">
                        <a:buFont typeface="Arial" panose="020B0604020202020204" pitchFamily="34" charset="0"/>
                        <a:buChar char="•"/>
                      </a:pPr>
                      <a:r>
                        <a:rPr lang="en-US" sz="800" b="0" i="0" u="none" dirty="0">
                          <a:solidFill>
                            <a:schemeClr val="tx1"/>
                          </a:solidFill>
                        </a:rPr>
                        <a:t>Movement memory is excellent, can identify and apply a wide range of key features and characteristics to Hairspray / Dreamgirls including facial expressions. Performance is strong, captivating and effective.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Choreography skills are of an excellent standard and this can be done solo / group. Can confidently lead others and guide / offer support. Can create imaginative ideas into intricate movements / choreography.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dirty="0">
                          <a:solidFill>
                            <a:schemeClr val="tx1"/>
                          </a:solidFill>
                        </a:rPr>
                        <a:t>Can create multiple complex motif and develop them effectively without the support of the teacher.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Extremely familiar with a range of choreographic devices and understands how and why they are used in dance. Advanced methods of applying the devices are evident.</a:t>
                      </a:r>
                    </a:p>
                    <a:p>
                      <a:pPr algn="ctr"/>
                      <a:endParaRPr lang="en-US"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Can confidently critique a dance performance using advanced and technical language. Can effectively explain how improvements can be made and also understand how progress can be made.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Demonstrates exceptional level of fitness for dance and can link the components / performing skills to performance.</a:t>
                      </a:r>
                    </a:p>
                    <a:p>
                      <a:pPr algn="l"/>
                      <a:endParaRPr lang="en-US" sz="800" b="0" i="0" u="none"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1083</TotalTime>
  <Words>1945</Words>
  <Application>Microsoft Office PowerPoint</Application>
  <PresentationFormat>Widescreen</PresentationFormat>
  <Paragraphs>156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Austin, Sarah</cp:lastModifiedBy>
  <cp:revision>112</cp:revision>
  <cp:lastPrinted>2020-02-24T11:31:23Z</cp:lastPrinted>
  <dcterms:created xsi:type="dcterms:W3CDTF">2019-12-19T05:38:14Z</dcterms:created>
  <dcterms:modified xsi:type="dcterms:W3CDTF">2021-04-16T11:09:56Z</dcterms:modified>
</cp:coreProperties>
</file>