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3CA919D-855E-45F8-9D7F-7CB3064A5024}" type="datetimeFigureOut">
              <a:rPr lang="en-GB" smtClean="0"/>
              <a:t>21/06/2022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F495F9A-C292-458B-B2FD-9EB9A8CC29FA}" type="slidenum">
              <a:rPr lang="en-GB" smtClean="0"/>
              <a:t>‹#›</a:t>
            </a:fld>
            <a:endParaRPr lang="en-GB"/>
          </a:p>
        </p:txBody>
      </p:sp>
    </p:spTree>
    <p:extLst>
      <p:ext uri="{BB962C8B-B14F-4D97-AF65-F5344CB8AC3E}">
        <p14:creationId xmlns:p14="http://schemas.microsoft.com/office/powerpoint/2010/main" val="841643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21/06/2022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21/06/2022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21/06/2022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21/06/2022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814437" y="0"/>
            <a:ext cx="5962210" cy="441146"/>
          </a:xfrm>
          <a:prstGeom prst="rect">
            <a:avLst/>
          </a:prstGeom>
          <a:noFill/>
        </p:spPr>
        <p:txBody>
          <a:bodyPr wrap="non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Y7 Fitness (Skill Development):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367312600"/>
              </p:ext>
            </p:extLst>
          </p:nvPr>
        </p:nvGraphicFramePr>
        <p:xfrm>
          <a:off x="60567" y="2441694"/>
          <a:ext cx="12070866" cy="4329466"/>
        </p:xfrm>
        <a:graphic>
          <a:graphicData uri="http://schemas.openxmlformats.org/drawingml/2006/table">
            <a:tbl>
              <a:tblPr firstRow="1" bandRow="1">
                <a:tableStyleId>{5940675A-B579-460E-94D1-54222C63F5DA}</a:tableStyleId>
              </a:tblPr>
              <a:tblGrid>
                <a:gridCol w="4486266">
                  <a:extLst>
                    <a:ext uri="{9D8B030D-6E8A-4147-A177-3AD203B41FA5}">
                      <a16:colId xmlns:a16="http://schemas.microsoft.com/office/drawing/2014/main" val="3001272792"/>
                    </a:ext>
                  </a:extLst>
                </a:gridCol>
                <a:gridCol w="2776756">
                  <a:extLst>
                    <a:ext uri="{9D8B030D-6E8A-4147-A177-3AD203B41FA5}">
                      <a16:colId xmlns:a16="http://schemas.microsoft.com/office/drawing/2014/main" val="1320432718"/>
                    </a:ext>
                  </a:extLst>
                </a:gridCol>
                <a:gridCol w="2632872">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29466">
                <a:tc>
                  <a:txBody>
                    <a:bodyPr/>
                    <a:lstStyle/>
                    <a:p>
                      <a:pPr marL="0" indent="0" algn="l">
                        <a:buFont typeface="Arial" panose="020B0604020202020204" pitchFamily="34" charset="0"/>
                        <a:buNone/>
                      </a:pPr>
                      <a:r>
                        <a:rPr lang="en-GB" sz="1100" b="1" u="sng" baseline="0" dirty="0">
                          <a:solidFill>
                            <a:srgbClr val="002060"/>
                          </a:solidFill>
                        </a:rPr>
                        <a:t>CORE KNOWLEDGE</a:t>
                      </a:r>
                      <a:r>
                        <a:rPr lang="en-GB" sz="1100" b="1" u="none" baseline="0" dirty="0">
                          <a:solidFill>
                            <a:srgbClr val="002060"/>
                          </a:solidFill>
                        </a:rPr>
                        <a:t> (Me in PE)</a:t>
                      </a:r>
                      <a:endParaRPr lang="en-GB" sz="1100" b="1" u="sng" baseline="0" dirty="0">
                        <a:solidFill>
                          <a:srgbClr val="002060"/>
                        </a:solidFill>
                      </a:endParaRPr>
                    </a:p>
                    <a:p>
                      <a:pPr marL="0" indent="0" algn="l">
                        <a:buFont typeface="Arial" panose="020B0604020202020204" pitchFamily="34" charset="0"/>
                        <a:buNone/>
                      </a:pPr>
                      <a:endParaRPr lang="en-US" sz="800" b="1" u="sng" baseline="0" dirty="0">
                        <a:solidFill>
                          <a:srgbClr val="002060"/>
                        </a:solidFill>
                      </a:endParaRPr>
                    </a:p>
                    <a:p>
                      <a:pPr marL="0" indent="0" algn="l">
                        <a:buFontTx/>
                        <a:buNone/>
                      </a:pPr>
                      <a:r>
                        <a:rPr lang="en-US" sz="700" b="1" u="sng" baseline="0" dirty="0">
                          <a:solidFill>
                            <a:srgbClr val="002060"/>
                          </a:solidFill>
                          <a:highlight>
                            <a:srgbClr val="00FF00"/>
                          </a:highlight>
                        </a:rPr>
                        <a:t>Physical Me</a:t>
                      </a:r>
                    </a:p>
                    <a:p>
                      <a:pPr marL="0" indent="0" algn="l">
                        <a:buFontTx/>
                        <a:buNone/>
                      </a:pPr>
                      <a:endParaRPr lang="en-GB" sz="700" b="1" u="sng" baseline="0" dirty="0">
                        <a:solidFill>
                          <a:srgbClr val="002060"/>
                        </a:solidFill>
                        <a:highlight>
                          <a:srgbClr val="00FF00"/>
                        </a:highlight>
                      </a:endParaRPr>
                    </a:p>
                    <a:p>
                      <a:pPr marL="0" indent="0" algn="l">
                        <a:buFont typeface="Arial" panose="020B0604020202020204" pitchFamily="34" charset="0"/>
                        <a:buNone/>
                      </a:pPr>
                      <a:r>
                        <a:rPr lang="en-US" sz="700" b="1" u="none" baseline="0" dirty="0">
                          <a:solidFill>
                            <a:srgbClr val="002060"/>
                          </a:solidFill>
                        </a:rPr>
                        <a:t>- Circuit Training </a:t>
                      </a:r>
                      <a:r>
                        <a:rPr lang="en-US" sz="700" b="0" u="none" baseline="0" dirty="0">
                          <a:solidFill>
                            <a:srgbClr val="002060"/>
                          </a:solidFill>
                        </a:rPr>
                        <a:t>– A range of exercises completed in ‘stations’ that focus on various components of fitness with 30 seconds rest in between. </a:t>
                      </a:r>
                      <a:r>
                        <a:rPr lang="en-US" sz="700" b="1" u="none" baseline="0" dirty="0">
                          <a:solidFill>
                            <a:srgbClr val="002060"/>
                          </a:solidFill>
                        </a:rPr>
                        <a:t>Examples: </a:t>
                      </a:r>
                      <a:r>
                        <a:rPr lang="en-US" sz="700" b="0" u="none" baseline="0" dirty="0">
                          <a:solidFill>
                            <a:srgbClr val="002060"/>
                          </a:solidFill>
                        </a:rPr>
                        <a:t>1) Sit ups (Muscular Endurance), Weighted squats (Muscular strength), Shuttle runs (Cardiovascular endurance), Standing broad jump (Power), Speed ladders (Agility).</a:t>
                      </a:r>
                    </a:p>
                    <a:p>
                      <a:pPr marL="0" indent="0" algn="l">
                        <a:buFont typeface="Arial" panose="020B0604020202020204" pitchFamily="34" charset="0"/>
                        <a:buNone/>
                      </a:pPr>
                      <a:r>
                        <a:rPr lang="en-US" sz="700" b="1" u="none" baseline="0" dirty="0">
                          <a:solidFill>
                            <a:srgbClr val="002060"/>
                          </a:solidFill>
                        </a:rPr>
                        <a:t>- Cross Country </a:t>
                      </a:r>
                      <a:r>
                        <a:rPr lang="en-US" sz="700" b="0" u="none" baseline="0" dirty="0">
                          <a:solidFill>
                            <a:srgbClr val="002060"/>
                          </a:solidFill>
                        </a:rPr>
                        <a:t>– Two routes around the school site (A – More able &amp; B – Less able). Introduce the importance of ‘pacing’ (Chest out, head up, keep head still so it doesn’t bob up and down to maintain a steady pace). Use of Ultimate Team cards to distribute every couple of laps for initiative.</a:t>
                      </a:r>
                    </a:p>
                    <a:p>
                      <a:pPr marL="0" indent="0" algn="l">
                        <a:buFont typeface="Arial" panose="020B0604020202020204" pitchFamily="34" charset="0"/>
                        <a:buNone/>
                      </a:pPr>
                      <a:r>
                        <a:rPr lang="en-US" sz="700" b="1" u="none" baseline="0" dirty="0">
                          <a:solidFill>
                            <a:srgbClr val="002060"/>
                          </a:solidFill>
                        </a:rPr>
                        <a:t>- Orienteering</a:t>
                      </a:r>
                      <a:r>
                        <a:rPr lang="en-US" sz="700" b="0" u="none" baseline="0" dirty="0">
                          <a:solidFill>
                            <a:srgbClr val="002060"/>
                          </a:solidFill>
                        </a:rPr>
                        <a:t> – Line orienteering in which pupils will be asked to guide each other to various cones in conjunction with a map they have been given to gain a sense of direction.</a:t>
                      </a:r>
                    </a:p>
                    <a:p>
                      <a:pPr marL="0" indent="0" algn="l">
                        <a:buFont typeface="Arial" panose="020B0604020202020204" pitchFamily="34" charset="0"/>
                        <a:buNone/>
                      </a:pPr>
                      <a:r>
                        <a:rPr lang="en-US" sz="700" b="1" u="none" baseline="0" dirty="0">
                          <a:solidFill>
                            <a:srgbClr val="002060"/>
                          </a:solidFill>
                        </a:rPr>
                        <a:t>- Capture the Flag </a:t>
                      </a:r>
                      <a:r>
                        <a:rPr lang="en-US" sz="700" b="0" u="none" baseline="0" dirty="0">
                          <a:solidFill>
                            <a:srgbClr val="002060"/>
                          </a:solidFill>
                        </a:rPr>
                        <a:t>– Pupils to complete capture the flag course in the sports hall in small teams. Use of communication, tactics and formations in order to overcome the problems of having their own flag captured.</a:t>
                      </a:r>
                    </a:p>
                    <a:p>
                      <a:pPr marL="0" indent="0" algn="l">
                        <a:buFont typeface="Arial" panose="020B0604020202020204" pitchFamily="34" charset="0"/>
                        <a:buNone/>
                      </a:pPr>
                      <a:r>
                        <a:rPr lang="en-US" sz="700" b="1" u="none" baseline="0" dirty="0">
                          <a:solidFill>
                            <a:srgbClr val="002060"/>
                          </a:solidFill>
                        </a:rPr>
                        <a:t>- Dance</a:t>
                      </a:r>
                      <a:r>
                        <a:rPr lang="en-US" sz="700" b="0" u="none" baseline="0" dirty="0">
                          <a:solidFill>
                            <a:srgbClr val="002060"/>
                          </a:solidFill>
                        </a:rPr>
                        <a:t> – Pupils to complete a lesson based on the ‘Haka’ tribal dance as well as street dance lessons studying basic choreography and fluent body movement.</a:t>
                      </a:r>
                    </a:p>
                    <a:p>
                      <a:pPr marL="0" indent="0" algn="l">
                        <a:buFontTx/>
                        <a:buNone/>
                      </a:pPr>
                      <a:r>
                        <a:rPr lang="en-US" sz="700" b="1" u="none" baseline="0" dirty="0">
                          <a:solidFill>
                            <a:srgbClr val="002060"/>
                          </a:solidFill>
                        </a:rPr>
                        <a:t>- SAQ (Speed, Agility, Quickness) </a:t>
                      </a:r>
                      <a:r>
                        <a:rPr lang="en-US" sz="700" b="0" u="none" baseline="0" dirty="0">
                          <a:solidFill>
                            <a:srgbClr val="002060"/>
                          </a:solidFill>
                        </a:rPr>
                        <a:t>– Pupils will complete a circuit focusing on agility using speed ladders (with combinations), speed hurdles and cones – Can apply this into a game of dodgeball at the end).</a:t>
                      </a:r>
                    </a:p>
                    <a:p>
                      <a:pPr marL="0" indent="0" algn="l">
                        <a:buFontTx/>
                        <a:buNone/>
                      </a:pPr>
                      <a:endParaRPr lang="en-US" sz="700" b="0" u="none" baseline="0" dirty="0">
                        <a:solidFill>
                          <a:srgbClr val="002060"/>
                        </a:solidFill>
                      </a:endParaRPr>
                    </a:p>
                    <a:p>
                      <a:pPr marL="0" indent="0" algn="l">
                        <a:buFontTx/>
                        <a:buNone/>
                      </a:pPr>
                      <a:r>
                        <a:rPr lang="en-US" sz="700" b="1" u="sng" baseline="0" dirty="0">
                          <a:solidFill>
                            <a:schemeClr val="bg1"/>
                          </a:solidFill>
                          <a:highlight>
                            <a:srgbClr val="FF0000"/>
                          </a:highlight>
                        </a:rPr>
                        <a:t>Thinking Me</a:t>
                      </a:r>
                    </a:p>
                    <a:p>
                      <a:pPr marL="0" indent="0" algn="l">
                        <a:buFontTx/>
                        <a:buNone/>
                      </a:pPr>
                      <a:endParaRPr lang="en-US" sz="700" b="1" u="sng" baseline="0" dirty="0">
                        <a:solidFill>
                          <a:srgbClr val="002060"/>
                        </a:solidFill>
                        <a:highlight>
                          <a:srgbClr val="FF0000"/>
                        </a:highlight>
                      </a:endParaRPr>
                    </a:p>
                    <a:p>
                      <a:pPr marL="171450" indent="-171450" algn="l">
                        <a:buFontTx/>
                        <a:buChar char="-"/>
                      </a:pPr>
                      <a:r>
                        <a:rPr lang="en-GB" sz="700" b="1" u="none" baseline="0" dirty="0">
                          <a:solidFill>
                            <a:srgbClr val="002060"/>
                          </a:solidFill>
                        </a:rPr>
                        <a:t>ABC: </a:t>
                      </a:r>
                      <a:r>
                        <a:rPr lang="en-GB" sz="700" b="0" u="none" baseline="0" dirty="0">
                          <a:solidFill>
                            <a:srgbClr val="002060"/>
                          </a:solidFill>
                        </a:rPr>
                        <a:t>Pupils are asked relevant questions about their lesson focus by the teacher (teaching points/tactics) and other pupils are asked to A, B or C their responses.</a:t>
                      </a:r>
                    </a:p>
                    <a:p>
                      <a:pPr marL="171450" indent="-171450" algn="l">
                        <a:buFontTx/>
                        <a:buChar char="-"/>
                      </a:pPr>
                      <a:r>
                        <a:rPr lang="en-GB" sz="700" b="1" u="none" baseline="0" dirty="0">
                          <a:solidFill>
                            <a:srgbClr val="002060"/>
                          </a:solidFill>
                        </a:rPr>
                        <a:t>Components of Fitness/Muscles: </a:t>
                      </a:r>
                      <a:r>
                        <a:rPr lang="en-GB" sz="700" b="0" u="none" baseline="0" dirty="0">
                          <a:solidFill>
                            <a:srgbClr val="002060"/>
                          </a:solidFill>
                        </a:rPr>
                        <a:t>See games-based scheme of learning that is being taught alongside this for relevant word-rich focus.</a:t>
                      </a:r>
                    </a:p>
                    <a:p>
                      <a:pPr marL="0" indent="0" algn="l">
                        <a:buFontTx/>
                        <a:buNone/>
                      </a:pPr>
                      <a:endParaRPr lang="en-GB" sz="700" b="0" u="none" baseline="0" dirty="0">
                        <a:solidFill>
                          <a:srgbClr val="002060"/>
                        </a:solidFill>
                      </a:endParaRPr>
                    </a:p>
                    <a:p>
                      <a:pPr marL="0" indent="0" algn="l">
                        <a:buFontTx/>
                        <a:buNone/>
                      </a:pPr>
                      <a:r>
                        <a:rPr lang="en-GB" sz="700" b="1" u="none" baseline="0" dirty="0">
                          <a:solidFill>
                            <a:srgbClr val="002060"/>
                          </a:solidFill>
                          <a:highlight>
                            <a:srgbClr val="FFFF00"/>
                          </a:highlight>
                        </a:rPr>
                        <a:t>Healthy Me</a:t>
                      </a:r>
                      <a:endParaRPr lang="en-GB" sz="700" b="0" u="none" baseline="0" dirty="0">
                        <a:solidFill>
                          <a:srgbClr val="002060"/>
                        </a:solidFill>
                      </a:endParaRPr>
                    </a:p>
                    <a:p>
                      <a:pPr marL="0" indent="0" algn="l">
                        <a:buFontTx/>
                        <a:buNone/>
                      </a:pPr>
                      <a:r>
                        <a:rPr lang="en-GB" sz="700" b="0" u="none" baseline="0" dirty="0">
                          <a:solidFill>
                            <a:srgbClr val="002060"/>
                          </a:solidFill>
                        </a:rPr>
                        <a:t>Physical health in order to meet the requirements of fitness – Coordination, cardiovascular endurance, agility, balance, speed, power, reaction time.</a:t>
                      </a:r>
                    </a:p>
                    <a:p>
                      <a:pPr marL="0" indent="0" algn="l">
                        <a:buFontTx/>
                        <a:buNone/>
                      </a:pPr>
                      <a:endParaRPr lang="en-GB" sz="700" b="0" u="none" baseline="0" dirty="0">
                        <a:solidFill>
                          <a:srgbClr val="002060"/>
                        </a:solidFill>
                      </a:endParaRPr>
                    </a:p>
                    <a:p>
                      <a:pPr marL="0" indent="0" algn="l">
                        <a:buFontTx/>
                        <a:buNone/>
                      </a:pPr>
                      <a:r>
                        <a:rPr lang="en-GB" sz="700" b="1" u="none" baseline="0" dirty="0">
                          <a:solidFill>
                            <a:srgbClr val="002060"/>
                          </a:solidFill>
                          <a:highlight>
                            <a:srgbClr val="00FFFF"/>
                          </a:highlight>
                        </a:rPr>
                        <a:t>Social Me</a:t>
                      </a:r>
                    </a:p>
                    <a:p>
                      <a:pPr marL="0" indent="0" algn="l">
                        <a:buFontTx/>
                        <a:buNone/>
                      </a:pPr>
                      <a:r>
                        <a:rPr lang="en-GB" sz="700" b="0" u="none" baseline="0" dirty="0">
                          <a:solidFill>
                            <a:srgbClr val="002060"/>
                          </a:solidFill>
                        </a:rPr>
                        <a:t>This takes into account the behaviour/attitude of pupils as well as their ability to support each other and work together as a team. Also when explaining teaching points to each other to assist in each others development.</a:t>
                      </a:r>
                    </a:p>
                    <a:p>
                      <a:pPr marL="0" indent="0" algn="l">
                        <a:buFontTx/>
                        <a:buNone/>
                      </a:pPr>
                      <a:endParaRPr lang="en-GB" sz="700" b="0" u="none" baseline="0" dirty="0">
                        <a:solidFill>
                          <a:srgbClr val="002060"/>
                        </a:solidFill>
                      </a:endParaRPr>
                    </a:p>
                    <a:p>
                      <a:pPr marL="0" indent="0" algn="l">
                        <a:buFontTx/>
                        <a:buNone/>
                      </a:pPr>
                      <a:r>
                        <a:rPr lang="en-GB" sz="700" b="1" u="none" baseline="0" dirty="0">
                          <a:solidFill>
                            <a:schemeClr val="bg1"/>
                          </a:solidFill>
                          <a:highlight>
                            <a:srgbClr val="FF00FF"/>
                          </a:highlight>
                        </a:rPr>
                        <a:t>Resilient Me</a:t>
                      </a:r>
                    </a:p>
                    <a:p>
                      <a:pPr marL="0" indent="0" algn="l">
                        <a:buFontTx/>
                        <a:buNone/>
                      </a:pPr>
                      <a:r>
                        <a:rPr lang="en-GB" sz="700" b="0" u="none" baseline="0" dirty="0">
                          <a:solidFill>
                            <a:srgbClr val="002060"/>
                          </a:solidFill>
                        </a:rPr>
                        <a:t>Doesn’t give up when skills are challenging and regroups and evaluates well when performances are not working successfully.</a:t>
                      </a:r>
                    </a:p>
                    <a:p>
                      <a:pPr marL="0" indent="0" algn="l">
                        <a:buFontTx/>
                        <a:buNone/>
                      </a:pPr>
                      <a:endParaRPr lang="en-US"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US" sz="1100" b="1" u="sng" baseline="0" dirty="0">
                        <a:solidFill>
                          <a:srgbClr val="002060"/>
                        </a:solidFill>
                      </a:endParaRPr>
                    </a:p>
                    <a:p>
                      <a:pPr marL="0" indent="0" algn="l">
                        <a:buFontTx/>
                        <a:buNone/>
                      </a:pPr>
                      <a:r>
                        <a:rPr lang="en-GB" sz="800" b="1" u="none" baseline="0" dirty="0">
                          <a:solidFill>
                            <a:srgbClr val="002060"/>
                          </a:solidFill>
                        </a:rPr>
                        <a:t>Various fitness activities (Circuit training/cross country/orienteering/SAQ/Dance/Capture the flag) that are aimed at developing levels of:</a:t>
                      </a:r>
                    </a:p>
                    <a:p>
                      <a:pPr marL="171450" indent="-171450" algn="l">
                        <a:buFont typeface="Arial" panose="020B0604020202020204" pitchFamily="34" charset="0"/>
                        <a:buChar char="•"/>
                      </a:pPr>
                      <a:r>
                        <a:rPr lang="en-US" sz="800" b="0" u="none" baseline="0" dirty="0">
                          <a:solidFill>
                            <a:srgbClr val="002060"/>
                          </a:solidFill>
                        </a:rPr>
                        <a:t>T</a:t>
                      </a:r>
                      <a:r>
                        <a:rPr lang="en-GB" sz="800" b="0" u="none" baseline="0" dirty="0">
                          <a:solidFill>
                            <a:srgbClr val="002060"/>
                          </a:solidFill>
                        </a:rPr>
                        <a:t>eamwork</a:t>
                      </a:r>
                    </a:p>
                    <a:p>
                      <a:pPr marL="171450" indent="-171450" algn="l">
                        <a:buFont typeface="Arial" panose="020B0604020202020204" pitchFamily="34" charset="0"/>
                        <a:buChar char="•"/>
                      </a:pPr>
                      <a:r>
                        <a:rPr lang="en-US" sz="800" b="0" u="none" baseline="0" dirty="0">
                          <a:solidFill>
                            <a:srgbClr val="002060"/>
                          </a:solidFill>
                        </a:rPr>
                        <a:t>C</a:t>
                      </a:r>
                      <a:r>
                        <a:rPr lang="en-GB" sz="800" b="0" u="none" baseline="0" dirty="0">
                          <a:solidFill>
                            <a:srgbClr val="002060"/>
                          </a:solidFill>
                        </a:rPr>
                        <a:t>ommunication</a:t>
                      </a:r>
                    </a:p>
                    <a:p>
                      <a:pPr marL="171450" indent="-171450" algn="l">
                        <a:buFont typeface="Arial" panose="020B0604020202020204" pitchFamily="34" charset="0"/>
                        <a:buChar char="•"/>
                      </a:pPr>
                      <a:r>
                        <a:rPr lang="en-US" sz="800" b="0" u="none" baseline="0" dirty="0">
                          <a:solidFill>
                            <a:srgbClr val="002060"/>
                          </a:solidFill>
                        </a:rPr>
                        <a:t>C</a:t>
                      </a:r>
                      <a:r>
                        <a:rPr lang="en-GB" sz="800" b="0" u="none" baseline="0" dirty="0">
                          <a:solidFill>
                            <a:srgbClr val="002060"/>
                          </a:solidFill>
                        </a:rPr>
                        <a:t>reativity</a:t>
                      </a:r>
                    </a:p>
                    <a:p>
                      <a:pPr marL="171450" indent="-171450" algn="l">
                        <a:buFont typeface="Arial" panose="020B0604020202020204" pitchFamily="34" charset="0"/>
                        <a:buChar char="•"/>
                      </a:pPr>
                      <a:r>
                        <a:rPr lang="en-US" sz="800" b="0" u="none" baseline="0" dirty="0">
                          <a:solidFill>
                            <a:srgbClr val="002060"/>
                          </a:solidFill>
                        </a:rPr>
                        <a:t>Problem-solving</a:t>
                      </a:r>
                    </a:p>
                    <a:p>
                      <a:pPr marL="171450" indent="-171450" algn="l">
                        <a:buFont typeface="Arial" panose="020B0604020202020204" pitchFamily="34" charset="0"/>
                        <a:buChar char="•"/>
                      </a:pPr>
                      <a:r>
                        <a:rPr lang="en-US" sz="800" b="0" u="none" baseline="0" dirty="0">
                          <a:solidFill>
                            <a:srgbClr val="002060"/>
                          </a:solidFill>
                        </a:rPr>
                        <a:t>Linking components of fitness to activities/muscles</a:t>
                      </a:r>
                      <a:endParaRPr lang="en-GB" sz="800" b="0" u="none" baseline="0" dirty="0">
                        <a:solidFill>
                          <a:srgbClr val="002060"/>
                        </a:solidFill>
                      </a:endParaRPr>
                    </a:p>
                    <a:p>
                      <a:pPr marL="171450" indent="-171450" algn="l">
                        <a:buFont typeface="Wingdings" panose="05000000000000000000" pitchFamily="2" charset="2"/>
                        <a:buChar char="Ø"/>
                      </a:pPr>
                      <a:endParaRPr lang="en-GB" sz="800" b="0" u="none" baseline="0" dirty="0">
                        <a:solidFill>
                          <a:srgbClr val="002060"/>
                        </a:solidFill>
                      </a:endParaRPr>
                    </a:p>
                    <a:p>
                      <a:pPr marL="171450" indent="-171450" algn="l">
                        <a:buFontTx/>
                        <a:buChar char="-"/>
                      </a:pPr>
                      <a:r>
                        <a:rPr lang="en-GB" sz="800" b="0" u="none" baseline="0" dirty="0">
                          <a:solidFill>
                            <a:srgbClr val="002060"/>
                          </a:solidFill>
                        </a:rPr>
                        <a:t>Identify areas of strength and weakness in pupil’s own fitness through knowledge of components of fitness and fitness testing.</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Explain the links between physical and emotional wellbeing.</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Basic map reading gaining a sense of direction including North, South, East, West, North West, North East, South West, South East.</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Dance choreography focusing on the haka/street dance (Flexibility, agility, power, speed).</a:t>
                      </a:r>
                      <a:endParaRPr lang="en-GB" sz="800" b="0" u="none" baseline="0" dirty="0">
                        <a:solidFill>
                          <a:srgbClr val="002060"/>
                        </a:solidFill>
                      </a:endParaRPr>
                    </a:p>
                    <a:p>
                      <a:pPr marL="0" indent="0" algn="l">
                        <a:buFont typeface="Arial" panose="020B0604020202020204" pitchFamily="34" charset="0"/>
                        <a:buNone/>
                      </a:pPr>
                      <a:endParaRPr lang="en-GB" sz="1100" b="1" u="sng"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171450" indent="-171450" algn="l">
                        <a:buFontTx/>
                        <a:buChar char="-"/>
                      </a:pPr>
                      <a:r>
                        <a:rPr lang="en-GB" sz="800" b="0" u="none" dirty="0">
                          <a:solidFill>
                            <a:srgbClr val="002060"/>
                          </a:solidFill>
                        </a:rPr>
                        <a:t>Bigger targets during</a:t>
                      </a:r>
                      <a:r>
                        <a:rPr lang="en-GB" sz="800" b="0" u="none" baseline="0" dirty="0">
                          <a:solidFill>
                            <a:srgbClr val="002060"/>
                          </a:solidFill>
                        </a:rPr>
                        <a:t> fitness activities (Further distances to run, greater weight to lift, higher repetitions, more sets.)</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Use of compass in orienteering, tactics board for capture the flag, design own choreography for dance.</a:t>
                      </a:r>
                      <a:endParaRPr lang="en-GB" sz="800" b="1" u="sng" dirty="0">
                        <a:solidFill>
                          <a:srgbClr val="002060"/>
                        </a:solidFill>
                      </a:endParaRP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endParaRPr lang="en-GB" sz="800" b="1"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algn="l"/>
                      <a:r>
                        <a:rPr lang="en-GB" sz="1100" b="1" u="sng" dirty="0">
                          <a:solidFill>
                            <a:srgbClr val="002060"/>
                          </a:solidFill>
                        </a:rPr>
                        <a:t>Literacy in PE</a:t>
                      </a:r>
                    </a:p>
                    <a:p>
                      <a:pPr algn="l"/>
                      <a:r>
                        <a:rPr lang="en-GB" sz="800" b="1" u="sng" dirty="0">
                          <a:solidFill>
                            <a:srgbClr val="002060"/>
                          </a:solidFill>
                        </a:rPr>
                        <a:t>‘ABC</a:t>
                      </a:r>
                      <a:r>
                        <a:rPr lang="en-GB" sz="800" b="0" u="none" dirty="0">
                          <a:solidFill>
                            <a:srgbClr val="002060"/>
                          </a:solidFill>
                        </a:rPr>
                        <a:t>’ –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800" b="1" u="sng" dirty="0">
                        <a:solidFill>
                          <a:srgbClr val="002060"/>
                        </a:solidFill>
                      </a:endParaRPr>
                    </a:p>
                    <a:p>
                      <a:pPr algn="ctr"/>
                      <a:endParaRPr lang="en-GB" sz="800" b="1" u="sng" dirty="0">
                        <a:solidFill>
                          <a:srgbClr val="002060"/>
                        </a:solidFill>
                      </a:endParaRPr>
                    </a:p>
                    <a:p>
                      <a:pPr algn="l"/>
                      <a:r>
                        <a:rPr lang="en-GB" sz="1100" b="1" u="sng" dirty="0">
                          <a:solidFill>
                            <a:srgbClr val="002060"/>
                          </a:solidFill>
                        </a:rPr>
                        <a:t>WHERE NEXT?</a:t>
                      </a:r>
                    </a:p>
                    <a:p>
                      <a:pPr algn="l"/>
                      <a:endParaRPr lang="en-GB" sz="800" b="0" u="none" dirty="0">
                        <a:solidFill>
                          <a:srgbClr val="002060"/>
                        </a:solidFill>
                      </a:endParaRPr>
                    </a:p>
                    <a:p>
                      <a:pPr algn="l"/>
                      <a:r>
                        <a:rPr lang="en-GB" sz="800" b="0" u="none" dirty="0">
                          <a:solidFill>
                            <a:srgbClr val="002060"/>
                          </a:solidFill>
                        </a:rPr>
                        <a:t>- </a:t>
                      </a:r>
                      <a:r>
                        <a:rPr lang="en-US" sz="800" b="0" u="none" dirty="0">
                          <a:solidFill>
                            <a:srgbClr val="002060"/>
                          </a:solidFill>
                        </a:rPr>
                        <a:t>Pupils will apply tactics and strategies to their approach to fitness i.e. Have a working knowledge of their own ability and select their own targets in circuits, routes for cross country etc.</a:t>
                      </a:r>
                    </a:p>
                    <a:p>
                      <a:pPr algn="l"/>
                      <a:endParaRPr lang="en-US" sz="800" b="0" u="none" dirty="0">
                        <a:solidFill>
                          <a:srgbClr val="002060"/>
                        </a:solidFill>
                      </a:endParaRPr>
                    </a:p>
                    <a:p>
                      <a:pPr algn="l"/>
                      <a:r>
                        <a:rPr lang="en-US" sz="800" b="0" u="none" dirty="0">
                          <a:solidFill>
                            <a:srgbClr val="002060"/>
                          </a:solidFill>
                        </a:rPr>
                        <a:t>- Use of maps and compasses for star orienteering in Y8.</a:t>
                      </a:r>
                    </a:p>
                    <a:p>
                      <a:pPr algn="l"/>
                      <a:endParaRPr lang="en-US" sz="800" b="0" u="none" dirty="0">
                        <a:solidFill>
                          <a:srgbClr val="002060"/>
                        </a:solidFill>
                      </a:endParaRPr>
                    </a:p>
                    <a:p>
                      <a:pPr algn="l"/>
                      <a:r>
                        <a:rPr lang="en-US" sz="800" b="0" u="none" dirty="0">
                          <a:solidFill>
                            <a:srgbClr val="002060"/>
                          </a:solidFill>
                        </a:rPr>
                        <a:t>- Fartlek training for cross country.</a:t>
                      </a:r>
                      <a:endParaRPr lang="en-GB" sz="8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031325"/>
          </a:xfrm>
          <a:prstGeom prst="rect">
            <a:avLst/>
          </a:prstGeom>
          <a:noFill/>
        </p:spPr>
        <p:txBody>
          <a:bodyPr wrap="square" rtlCol="0">
            <a:spAutoFit/>
          </a:bodyPr>
          <a:lstStyle/>
          <a:p>
            <a:r>
              <a:rPr lang="en-GB" sz="1400" b="1" u="sng" dirty="0"/>
              <a:t>The bigger picture:</a:t>
            </a:r>
          </a:p>
          <a:p>
            <a:endParaRPr lang="en-GB" sz="1000" b="1" dirty="0"/>
          </a:p>
          <a:p>
            <a:r>
              <a:rPr lang="en-GB" sz="1100" b="1" dirty="0"/>
              <a:t>Personal development opportunities </a:t>
            </a:r>
            <a:r>
              <a:rPr lang="en-GB" sz="1100" dirty="0"/>
              <a:t>– Social skills including team work, organisation and planning.</a:t>
            </a:r>
          </a:p>
          <a:p>
            <a:endParaRPr lang="en-GB" sz="1100" dirty="0"/>
          </a:p>
          <a:p>
            <a:r>
              <a:rPr lang="en-GB" sz="1100" b="1" dirty="0"/>
              <a:t>Career links </a:t>
            </a:r>
            <a:r>
              <a:rPr lang="en-GB" sz="1100" dirty="0"/>
              <a:t>– PE teacher, physiotherapist, sports journalist, outdoor education instructor, coach, professional athlete, personal trainer.</a:t>
            </a:r>
          </a:p>
          <a:p>
            <a:endParaRPr lang="en-GB" sz="1100" dirty="0"/>
          </a:p>
          <a:p>
            <a:r>
              <a:rPr lang="en-GB" sz="1100" b="1" dirty="0"/>
              <a:t>RSE</a:t>
            </a:r>
            <a:r>
              <a:rPr lang="en-GB" sz="1100" dirty="0"/>
              <a:t> – ethics, compassion.</a:t>
            </a:r>
          </a:p>
          <a:p>
            <a:endParaRPr lang="en-GB" sz="1400" b="1" u="sng" dirty="0"/>
          </a:p>
        </p:txBody>
      </p:sp>
      <p:sp>
        <p:nvSpPr>
          <p:cNvPr id="5" name="TextBox 4">
            <a:extLst>
              <a:ext uri="{FF2B5EF4-FFF2-40B4-BE49-F238E27FC236}">
                <a16:creationId xmlns:a16="http://schemas.microsoft.com/office/drawing/2014/main" id="{31CB9A6E-E90D-41E8-AD2D-6A0C767F502F}"/>
              </a:ext>
            </a:extLst>
          </p:cNvPr>
          <p:cNvSpPr txBox="1"/>
          <p:nvPr/>
        </p:nvSpPr>
        <p:spPr>
          <a:xfrm>
            <a:off x="58490" y="502702"/>
            <a:ext cx="7862282" cy="1785104"/>
          </a:xfrm>
          <a:prstGeom prst="rect">
            <a:avLst/>
          </a:prstGeom>
          <a:solidFill>
            <a:schemeClr val="accent5">
              <a:lumMod val="20000"/>
              <a:lumOff val="80000"/>
            </a:schemeClr>
          </a:solidFill>
          <a:ln w="3175">
            <a:noFill/>
          </a:ln>
        </p:spPr>
        <p:txBody>
          <a:bodyPr wrap="square" rtlCol="0">
            <a:spAutoFit/>
          </a:bodyPr>
          <a:lstStyle/>
          <a:p>
            <a:r>
              <a:rPr lang="en-GB" sz="1100" b="1" dirty="0"/>
              <a:t>Context and Introduction to Unit</a:t>
            </a:r>
          </a:p>
          <a:p>
            <a:r>
              <a:rPr lang="en-GB" sz="1100" dirty="0"/>
              <a:t>In this unit, pupils will perform various fitness activities/tests which focus on different components of physical fitness. Pupils will learn the definitions of the relevant components of fitness and evaluate their own levels of fitness based on this knowledge. Pupils will also study the areas of the national curriculum focused on problem solving through orienteering/capture the flag; and creativity (Dance). Pupils will make links between exercise and nutrition as well as the basic concept of a balanced diet. Pupils will make links between the effects of exercise on their physical, emotional and social wellbeing. </a:t>
            </a:r>
          </a:p>
          <a:p>
            <a:endParaRPr lang="en-GB" sz="1100" b="1" i="1" dirty="0"/>
          </a:p>
          <a:p>
            <a:r>
              <a:rPr lang="en-GB" sz="1100" b="1" i="1" dirty="0"/>
              <a:t>Prior Knowledge (KS2/KS3)</a:t>
            </a:r>
          </a:p>
          <a:p>
            <a:r>
              <a:rPr lang="en-GB" sz="1100" dirty="0"/>
              <a:t>The Key Stage 2 PE curriculum states that all pupils will develop flexibility, strength, technique, control and balance as well as compare their performances to those completed previously and demonstrate improvement.</a:t>
            </a:r>
            <a:endParaRPr lang="en-GB" sz="1100" b="1" i="1" dirty="0"/>
          </a:p>
        </p:txBody>
      </p:sp>
      <p:graphicFrame>
        <p:nvGraphicFramePr>
          <p:cNvPr id="8" name="Table 7">
            <a:extLst>
              <a:ext uri="{FF2B5EF4-FFF2-40B4-BE49-F238E27FC236}">
                <a16:creationId xmlns:a16="http://schemas.microsoft.com/office/drawing/2014/main" id="{A1E38D66-A41A-4E74-81E3-A658728050FC}"/>
              </a:ext>
            </a:extLst>
          </p:cNvPr>
          <p:cNvGraphicFramePr>
            <a:graphicFrameLocks noGrp="1"/>
          </p:cNvGraphicFramePr>
          <p:nvPr>
            <p:extLst>
              <p:ext uri="{D42A27DB-BD31-4B8C-83A1-F6EECF244321}">
                <p14:modId xmlns:p14="http://schemas.microsoft.com/office/powerpoint/2010/main" val="344351150"/>
              </p:ext>
            </p:extLst>
          </p:nvPr>
        </p:nvGraphicFramePr>
        <p:xfrm>
          <a:off x="7445705" y="3716011"/>
          <a:ext cx="2365696" cy="2011680"/>
        </p:xfrm>
        <a:graphic>
          <a:graphicData uri="http://schemas.openxmlformats.org/drawingml/2006/table">
            <a:tbl>
              <a:tblPr firstRow="1" bandRow="1">
                <a:tableStyleId>{5C22544A-7EE6-4342-B048-85BDC9FD1C3A}</a:tableStyleId>
              </a:tblPr>
              <a:tblGrid>
                <a:gridCol w="2365696">
                  <a:extLst>
                    <a:ext uri="{9D8B030D-6E8A-4147-A177-3AD203B41FA5}">
                      <a16:colId xmlns:a16="http://schemas.microsoft.com/office/drawing/2014/main" val="3394513601"/>
                    </a:ext>
                  </a:extLst>
                </a:gridCol>
              </a:tblGrid>
              <a:tr h="123650">
                <a:tc>
                  <a:txBody>
                    <a:bodyPr/>
                    <a:lstStyle/>
                    <a:p>
                      <a:pPr algn="ctr"/>
                      <a:r>
                        <a:rPr lang="en-US" sz="800" dirty="0"/>
                        <a:t>Autumn Term: </a:t>
                      </a:r>
                    </a:p>
                    <a:p>
                      <a:pPr algn="ctr"/>
                      <a:r>
                        <a:rPr lang="en-US" sz="800" dirty="0"/>
                        <a:t>Components of Fitness</a:t>
                      </a:r>
                      <a:endParaRPr lang="en-GB" sz="800" dirty="0"/>
                    </a:p>
                  </a:txBody>
                  <a:tcPr/>
                </a:tc>
                <a:extLst>
                  <a:ext uri="{0D108BD9-81ED-4DB2-BD59-A6C34878D82A}">
                    <a16:rowId xmlns:a16="http://schemas.microsoft.com/office/drawing/2014/main" val="1756783710"/>
                  </a:ext>
                </a:extLst>
              </a:tr>
              <a:tr h="1554460">
                <a:tc>
                  <a:txBody>
                    <a:bodyPr/>
                    <a:lstStyle/>
                    <a:p>
                      <a:r>
                        <a:rPr lang="en-US" sz="800" b="1" u="none" baseline="0" dirty="0">
                          <a:solidFill>
                            <a:srgbClr val="002060"/>
                          </a:solidFill>
                        </a:rPr>
                        <a:t>Cardiovascular Endurance </a:t>
                      </a:r>
                      <a:r>
                        <a:rPr lang="en-US" sz="800" b="0" u="none" baseline="0" dirty="0">
                          <a:solidFill>
                            <a:srgbClr val="002060"/>
                          </a:solidFill>
                        </a:rPr>
                        <a:t>– The ability of the heart and lungs to supply the body with oxygen.</a:t>
                      </a:r>
                    </a:p>
                    <a:p>
                      <a:endParaRPr lang="en-US" sz="800" b="0" u="none" baseline="0" dirty="0">
                        <a:solidFill>
                          <a:srgbClr val="002060"/>
                        </a:solidFill>
                      </a:endParaRPr>
                    </a:p>
                    <a:p>
                      <a:r>
                        <a:rPr lang="en-US" sz="800" b="1" u="none" baseline="0" dirty="0">
                          <a:solidFill>
                            <a:srgbClr val="002060"/>
                          </a:solidFill>
                        </a:rPr>
                        <a:t>Agility</a:t>
                      </a:r>
                      <a:r>
                        <a:rPr lang="en-US" sz="800" b="0" u="none" baseline="0" dirty="0">
                          <a:solidFill>
                            <a:srgbClr val="002060"/>
                          </a:solidFill>
                        </a:rPr>
                        <a:t> – Changing direction at speed.</a:t>
                      </a:r>
                    </a:p>
                    <a:p>
                      <a:endParaRPr lang="en-US" sz="800" b="0" u="none" baseline="0" dirty="0">
                        <a:solidFill>
                          <a:srgbClr val="002060"/>
                        </a:solidFill>
                      </a:endParaRPr>
                    </a:p>
                    <a:p>
                      <a:r>
                        <a:rPr lang="en-US" sz="800" b="1" u="none" baseline="0" dirty="0">
                          <a:solidFill>
                            <a:srgbClr val="002060"/>
                          </a:solidFill>
                        </a:rPr>
                        <a:t>Muscular Endurance </a:t>
                      </a:r>
                      <a:r>
                        <a:rPr lang="en-US" sz="800" b="0" u="none" baseline="0" dirty="0">
                          <a:solidFill>
                            <a:srgbClr val="002060"/>
                          </a:solidFill>
                        </a:rPr>
                        <a:t>– Using the voluntary muscles repeatedly without stopping.</a:t>
                      </a:r>
                    </a:p>
                    <a:p>
                      <a:endParaRPr lang="en-US" sz="800" b="0" u="none" baseline="0" dirty="0">
                        <a:solidFill>
                          <a:srgbClr val="002060"/>
                        </a:solidFill>
                      </a:endParaRPr>
                    </a:p>
                    <a:p>
                      <a:r>
                        <a:rPr lang="en-US" sz="800" b="1" u="none" baseline="0" dirty="0">
                          <a:solidFill>
                            <a:srgbClr val="002060"/>
                          </a:solidFill>
                        </a:rPr>
                        <a:t>Power</a:t>
                      </a:r>
                      <a:r>
                        <a:rPr lang="en-US" sz="800" b="0" u="none" baseline="0" dirty="0">
                          <a:solidFill>
                            <a:srgbClr val="002060"/>
                          </a:solidFill>
                        </a:rPr>
                        <a:t> – Strength x Speed</a:t>
                      </a:r>
                    </a:p>
                    <a:p>
                      <a:endParaRPr lang="en-US" sz="800" b="0" u="none" baseline="0" dirty="0">
                        <a:solidFill>
                          <a:srgbClr val="002060"/>
                        </a:solidFill>
                      </a:endParaRPr>
                    </a:p>
                    <a:p>
                      <a:r>
                        <a:rPr lang="en-US" sz="800" b="1" u="none" baseline="0" dirty="0">
                          <a:solidFill>
                            <a:srgbClr val="002060"/>
                          </a:solidFill>
                        </a:rPr>
                        <a:t>Strength</a:t>
                      </a:r>
                      <a:r>
                        <a:rPr lang="en-US" sz="800" b="0" u="none" baseline="0" dirty="0">
                          <a:solidFill>
                            <a:srgbClr val="002060"/>
                          </a:solidFill>
                        </a:rPr>
                        <a:t> – Applying force against a resistance.</a:t>
                      </a:r>
                    </a:p>
                    <a:p>
                      <a:endParaRPr lang="en-US" sz="800" b="0" u="none" baseline="0" dirty="0">
                        <a:solidFill>
                          <a:srgbClr val="002060"/>
                        </a:solidFill>
                      </a:endParaRPr>
                    </a:p>
                    <a:p>
                      <a:r>
                        <a:rPr lang="en-US" sz="800" b="1" u="none" baseline="0" dirty="0">
                          <a:solidFill>
                            <a:srgbClr val="002060"/>
                          </a:solidFill>
                        </a:rPr>
                        <a:t>Flexibility</a:t>
                      </a:r>
                      <a:r>
                        <a:rPr lang="en-US" sz="800" b="0" u="none" baseline="0" dirty="0">
                          <a:solidFill>
                            <a:srgbClr val="002060"/>
                          </a:solidFill>
                        </a:rPr>
                        <a:t> – The range of movement at a joint.</a:t>
                      </a:r>
                    </a:p>
                  </a:txBody>
                  <a:tcPr/>
                </a:tc>
                <a:extLst>
                  <a:ext uri="{0D108BD9-81ED-4DB2-BD59-A6C34878D82A}">
                    <a16:rowId xmlns:a16="http://schemas.microsoft.com/office/drawing/2014/main" val="1810095138"/>
                  </a:ext>
                </a:extLst>
              </a:tr>
            </a:tbl>
          </a:graphicData>
        </a:graphic>
      </p:graphicFrame>
      <p:pic>
        <p:nvPicPr>
          <p:cNvPr id="10" name="Picture 9">
            <a:extLst>
              <a:ext uri="{FF2B5EF4-FFF2-40B4-BE49-F238E27FC236}">
                <a16:creationId xmlns:a16="http://schemas.microsoft.com/office/drawing/2014/main" id="{1C43D753-4F19-4425-B2D8-7C7735E240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5143" y="5644696"/>
            <a:ext cx="1513095" cy="1087537"/>
          </a:xfrm>
          <a:prstGeom prst="rect">
            <a:avLst/>
          </a:prstGeom>
        </p:spPr>
      </p:pic>
      <p:graphicFrame>
        <p:nvGraphicFramePr>
          <p:cNvPr id="7" name="Table 6">
            <a:extLst>
              <a:ext uri="{FF2B5EF4-FFF2-40B4-BE49-F238E27FC236}">
                <a16:creationId xmlns:a16="http://schemas.microsoft.com/office/drawing/2014/main" id="{2D645B5D-2509-4D1A-B63A-4B56E981F917}"/>
              </a:ext>
            </a:extLst>
          </p:cNvPr>
          <p:cNvGraphicFramePr>
            <a:graphicFrameLocks noGrp="1"/>
          </p:cNvGraphicFramePr>
          <p:nvPr>
            <p:extLst>
              <p:ext uri="{D42A27DB-BD31-4B8C-83A1-F6EECF244321}">
                <p14:modId xmlns:p14="http://schemas.microsoft.com/office/powerpoint/2010/main" val="3920278313"/>
              </p:ext>
            </p:extLst>
          </p:nvPr>
        </p:nvGraphicFramePr>
        <p:xfrm>
          <a:off x="7445705" y="5792225"/>
          <a:ext cx="2365696" cy="914400"/>
        </p:xfrm>
        <a:graphic>
          <a:graphicData uri="http://schemas.openxmlformats.org/drawingml/2006/table">
            <a:tbl>
              <a:tblPr firstRow="1" bandRow="1">
                <a:tableStyleId>{5C22544A-7EE6-4342-B048-85BDC9FD1C3A}</a:tableStyleId>
              </a:tblPr>
              <a:tblGrid>
                <a:gridCol w="1182848">
                  <a:extLst>
                    <a:ext uri="{9D8B030D-6E8A-4147-A177-3AD203B41FA5}">
                      <a16:colId xmlns:a16="http://schemas.microsoft.com/office/drawing/2014/main" val="3862065950"/>
                    </a:ext>
                  </a:extLst>
                </a:gridCol>
                <a:gridCol w="1182848">
                  <a:extLst>
                    <a:ext uri="{9D8B030D-6E8A-4147-A177-3AD203B41FA5}">
                      <a16:colId xmlns:a16="http://schemas.microsoft.com/office/drawing/2014/main" val="2702239362"/>
                    </a:ext>
                  </a:extLst>
                </a:gridCol>
              </a:tblGrid>
              <a:tr h="0">
                <a:tc gridSpan="2">
                  <a:txBody>
                    <a:bodyPr/>
                    <a:lstStyle/>
                    <a:p>
                      <a:pPr algn="ctr"/>
                      <a:r>
                        <a:rPr lang="en-GB" sz="800" dirty="0"/>
                        <a:t>Spring Term:</a:t>
                      </a:r>
                    </a:p>
                    <a:p>
                      <a:pPr algn="ctr"/>
                      <a:r>
                        <a:rPr lang="en-GB" sz="800" dirty="0"/>
                        <a:t>Muscles</a:t>
                      </a:r>
                    </a:p>
                  </a:txBody>
                  <a:tcPr/>
                </a:tc>
                <a:tc hMerge="1">
                  <a:txBody>
                    <a:bodyPr/>
                    <a:lstStyle/>
                    <a:p>
                      <a:endParaRPr lang="en-GB"/>
                    </a:p>
                  </a:txBody>
                  <a:tcPr/>
                </a:tc>
                <a:extLst>
                  <a:ext uri="{0D108BD9-81ED-4DB2-BD59-A6C34878D82A}">
                    <a16:rowId xmlns:a16="http://schemas.microsoft.com/office/drawing/2014/main" val="4286463001"/>
                  </a:ext>
                </a:extLst>
              </a:tr>
              <a:tr h="512622">
                <a:tc>
                  <a:txBody>
                    <a:bodyPr/>
                    <a:lstStyle/>
                    <a:p>
                      <a:r>
                        <a:rPr lang="en-GB" sz="800" dirty="0">
                          <a:solidFill>
                            <a:srgbClr val="002060"/>
                          </a:solidFill>
                        </a:rPr>
                        <a:t>Biceps</a:t>
                      </a:r>
                    </a:p>
                    <a:p>
                      <a:r>
                        <a:rPr lang="en-GB" sz="800" dirty="0">
                          <a:solidFill>
                            <a:srgbClr val="002060"/>
                          </a:solidFill>
                        </a:rPr>
                        <a:t>Triceps</a:t>
                      </a:r>
                    </a:p>
                    <a:p>
                      <a:r>
                        <a:rPr lang="en-GB" sz="800" dirty="0">
                          <a:solidFill>
                            <a:srgbClr val="002060"/>
                          </a:solidFill>
                        </a:rPr>
                        <a:t>Quadriceps</a:t>
                      </a:r>
                    </a:p>
                    <a:p>
                      <a:r>
                        <a:rPr lang="en-GB" sz="800" dirty="0">
                          <a:solidFill>
                            <a:srgbClr val="002060"/>
                          </a:solidFill>
                        </a:rPr>
                        <a:t>Hamstrings</a:t>
                      </a:r>
                    </a:p>
                  </a:txBody>
                  <a:tcPr/>
                </a:tc>
                <a:tc>
                  <a:txBody>
                    <a:bodyPr/>
                    <a:lstStyle/>
                    <a:p>
                      <a:r>
                        <a:rPr lang="en-GB" sz="800" dirty="0">
                          <a:solidFill>
                            <a:srgbClr val="002060"/>
                          </a:solidFill>
                        </a:rPr>
                        <a:t>Deltoids</a:t>
                      </a:r>
                    </a:p>
                    <a:p>
                      <a:r>
                        <a:rPr lang="en-GB" sz="800" dirty="0">
                          <a:solidFill>
                            <a:srgbClr val="002060"/>
                          </a:solidFill>
                        </a:rPr>
                        <a:t>Pectorals</a:t>
                      </a:r>
                    </a:p>
                    <a:p>
                      <a:r>
                        <a:rPr lang="en-GB" sz="800" dirty="0">
                          <a:solidFill>
                            <a:srgbClr val="002060"/>
                          </a:solidFill>
                        </a:rPr>
                        <a:t>Trapezius</a:t>
                      </a:r>
                    </a:p>
                    <a:p>
                      <a:r>
                        <a:rPr lang="en-GB" sz="800" dirty="0">
                          <a:solidFill>
                            <a:srgbClr val="002060"/>
                          </a:solidFill>
                        </a:rPr>
                        <a:t>Abdominals</a:t>
                      </a:r>
                    </a:p>
                  </a:txBody>
                  <a:tcPr/>
                </a:tc>
                <a:extLst>
                  <a:ext uri="{0D108BD9-81ED-4DB2-BD59-A6C34878D82A}">
                    <a16:rowId xmlns:a16="http://schemas.microsoft.com/office/drawing/2014/main" val="1450202873"/>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650308" y="-6208"/>
            <a:ext cx="6870022"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Fitness (Skill Development):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18065" y="480353"/>
            <a:ext cx="11934500" cy="1338828"/>
          </a:xfrm>
          <a:prstGeom prst="rect">
            <a:avLst/>
          </a:prstGeom>
          <a:solidFill>
            <a:schemeClr val="accent5">
              <a:lumMod val="20000"/>
              <a:lumOff val="80000"/>
            </a:schemeClr>
          </a:solidFill>
          <a:ln w="3175">
            <a:noFill/>
          </a:ln>
        </p:spPr>
        <p:txBody>
          <a:bodyPr wrap="square" rtlCol="0">
            <a:spAutoFit/>
          </a:bodyPr>
          <a:lstStyle/>
          <a:p>
            <a:r>
              <a:rPr lang="en-GB" sz="900" b="1" dirty="0"/>
              <a:t>MAPs</a:t>
            </a:r>
            <a:r>
              <a:rPr lang="en-GB" sz="900" dirty="0"/>
              <a:t> – Pupils will be assessed at the end of each topic via the Me in PE assessment model:</a:t>
            </a:r>
          </a:p>
          <a:p>
            <a:r>
              <a:rPr lang="en-GB" sz="900" b="1" dirty="0">
                <a:solidFill>
                  <a:srgbClr val="002060"/>
                </a:solidFill>
              </a:rPr>
              <a:t>Physical Me: </a:t>
            </a:r>
            <a:r>
              <a:rPr lang="en-GB" sz="900" dirty="0">
                <a:solidFill>
                  <a:srgbClr val="002060"/>
                </a:solidFill>
              </a:rPr>
              <a:t>Skills and application of these into a competitive situation.</a:t>
            </a:r>
          </a:p>
          <a:p>
            <a:r>
              <a:rPr lang="en-GB" sz="900" b="1" dirty="0">
                <a:solidFill>
                  <a:srgbClr val="002060"/>
                </a:solidFill>
              </a:rPr>
              <a:t>Thinking Me: </a:t>
            </a:r>
            <a:r>
              <a:rPr lang="en-GB" sz="900" dirty="0">
                <a:solidFill>
                  <a:srgbClr val="002060"/>
                </a:solidFill>
              </a:rPr>
              <a:t>ABC/Components of fitness OR muscles.</a:t>
            </a:r>
          </a:p>
          <a:p>
            <a:r>
              <a:rPr lang="en-GB" sz="900" b="1" dirty="0">
                <a:solidFill>
                  <a:srgbClr val="002060"/>
                </a:solidFill>
              </a:rPr>
              <a:t>Healthy Me: </a:t>
            </a:r>
            <a:r>
              <a:rPr lang="en-GB" sz="900" dirty="0">
                <a:solidFill>
                  <a:srgbClr val="002060"/>
                </a:solidFill>
              </a:rPr>
              <a:t>Physical attributes that are relevant to the activity.</a:t>
            </a:r>
          </a:p>
          <a:p>
            <a:r>
              <a:rPr lang="en-GB" sz="900" b="1" dirty="0">
                <a:solidFill>
                  <a:srgbClr val="002060"/>
                </a:solidFill>
              </a:rPr>
              <a:t>Social Me: </a:t>
            </a:r>
            <a:r>
              <a:rPr lang="en-GB" sz="900" dirty="0">
                <a:solidFill>
                  <a:srgbClr val="002060"/>
                </a:solidFill>
              </a:rPr>
              <a:t>Behaviour, attitudes and support towards other pupils.</a:t>
            </a:r>
          </a:p>
          <a:p>
            <a:r>
              <a:rPr lang="en-GB" sz="900" b="1" dirty="0">
                <a:solidFill>
                  <a:srgbClr val="002060"/>
                </a:solidFill>
              </a:rPr>
              <a:t>Resilient Me: </a:t>
            </a:r>
            <a:r>
              <a:rPr lang="en-GB" sz="900" dirty="0">
                <a:solidFill>
                  <a:srgbClr val="002060"/>
                </a:solidFill>
              </a:rPr>
              <a:t>Never giving up despite the challenge of the task that is presented to pupils.</a:t>
            </a:r>
          </a:p>
          <a:p>
            <a:endParaRPr lang="en-GB" sz="900" dirty="0"/>
          </a:p>
          <a:p>
            <a:r>
              <a:rPr lang="en-GB" sz="900" b="1" dirty="0"/>
              <a:t>Summative assessment (Me in PE) </a:t>
            </a:r>
            <a:r>
              <a:rPr lang="en-GB" sz="90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051236805"/>
              </p:ext>
            </p:extLst>
          </p:nvPr>
        </p:nvGraphicFramePr>
        <p:xfrm>
          <a:off x="118064" y="1819181"/>
          <a:ext cx="11934500" cy="4862461"/>
        </p:xfrm>
        <a:graphic>
          <a:graphicData uri="http://schemas.openxmlformats.org/drawingml/2006/table">
            <a:tbl>
              <a:tblPr firstRow="1" bandRow="1">
                <a:tableStyleId>{69CF1AB2-1976-4502-BF36-3FF5EA218861}</a:tableStyleId>
              </a:tblPr>
              <a:tblGrid>
                <a:gridCol w="2801304">
                  <a:extLst>
                    <a:ext uri="{9D8B030D-6E8A-4147-A177-3AD203B41FA5}">
                      <a16:colId xmlns:a16="http://schemas.microsoft.com/office/drawing/2014/main" val="26545288"/>
                    </a:ext>
                  </a:extLst>
                </a:gridCol>
                <a:gridCol w="3003259">
                  <a:extLst>
                    <a:ext uri="{9D8B030D-6E8A-4147-A177-3AD203B41FA5}">
                      <a16:colId xmlns:a16="http://schemas.microsoft.com/office/drawing/2014/main" val="3735789182"/>
                    </a:ext>
                  </a:extLst>
                </a:gridCol>
                <a:gridCol w="3187816">
                  <a:extLst>
                    <a:ext uri="{9D8B030D-6E8A-4147-A177-3AD203B41FA5}">
                      <a16:colId xmlns:a16="http://schemas.microsoft.com/office/drawing/2014/main" val="3033360634"/>
                    </a:ext>
                  </a:extLst>
                </a:gridCol>
                <a:gridCol w="2942121">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 (Up to ‘+’)</a:t>
                      </a:r>
                      <a:endParaRPr lang="en-GB" sz="1100" b="1" dirty="0">
                        <a:solidFill>
                          <a:schemeClr val="tx1"/>
                        </a:solidFill>
                      </a:endParaRPr>
                    </a:p>
                  </a:txBody>
                  <a:tcPr/>
                </a:tc>
                <a:tc>
                  <a:txBody>
                    <a:bodyPr/>
                    <a:lstStyle/>
                    <a:p>
                      <a:pPr algn="ctr"/>
                      <a:r>
                        <a:rPr lang="en-US" sz="1100" b="1" dirty="0">
                          <a:solidFill>
                            <a:schemeClr val="tx1"/>
                          </a:solidFill>
                        </a:rPr>
                        <a:t>Mastering (Above &amp;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800" b="1" i="1" dirty="0">
                          <a:solidFill>
                            <a:schemeClr val="tx1"/>
                          </a:solidFill>
                        </a:rPr>
                        <a:t>Pupils display basic levels of fitness in circuit training, cross-country, orienteering, capture the flag, dance and SAQ; limited explanation of ABC/word-rich focus; very limited ability to support their peers and help with technique; rarely persists with difficult physical/mental challenges:</a:t>
                      </a:r>
                    </a:p>
                    <a:p>
                      <a:endParaRPr lang="en-US" sz="800" dirty="0">
                        <a:solidFill>
                          <a:schemeClr val="tx1"/>
                        </a:solidFill>
                      </a:endParaRPr>
                    </a:p>
                    <a:p>
                      <a:pPr marL="171450" indent="-171450">
                        <a:buFontTx/>
                        <a:buChar char="-"/>
                      </a:pPr>
                      <a:r>
                        <a:rPr lang="en-US" sz="800" dirty="0">
                          <a:solidFill>
                            <a:schemeClr val="tx1"/>
                          </a:solidFill>
                        </a:rPr>
                        <a:t>Able to complete some stations within the circuit but stops regularly during each set.</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Able to complete at least two laps of course A and four laps of course B at walking/jogging pace with intervals of rest.</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Can navigate their way around the line orienteering course with guidance from teacher/partner using little to no sense of direction.</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Can take part in capture the flag maintaining one role (Attack or defence) with minimal impact on the game.</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Displays limited flexibility and coordination in dance.</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Displays very limited levels of agility during SAQ.</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Can state some relevant components of fitness, without defining them.</a:t>
                      </a:r>
                    </a:p>
                    <a:p>
                      <a:pPr marL="171450" indent="-171450">
                        <a:buFontTx/>
                        <a:buChar char="-"/>
                      </a:pPr>
                      <a:endParaRPr lang="en-US" sz="800" dirty="0">
                        <a:solidFill>
                          <a:schemeClr val="tx1"/>
                        </a:solidFill>
                      </a:endParaRPr>
                    </a:p>
                    <a:p>
                      <a:pPr marL="171450" indent="-171450" algn="l">
                        <a:buFontTx/>
                        <a:buChar char="-"/>
                      </a:pPr>
                      <a:r>
                        <a:rPr lang="en-GB" sz="800" b="0" dirty="0">
                          <a:solidFill>
                            <a:schemeClr val="tx1"/>
                          </a:solidFill>
                        </a:rPr>
                        <a:t>Social skills are very limited as well as communication between peers.</a:t>
                      </a:r>
                    </a:p>
                    <a:p>
                      <a:pPr marL="171450" indent="-171450">
                        <a:buFontTx/>
                        <a:buChar char="-"/>
                      </a:pPr>
                      <a:endParaRPr lang="en-US" sz="800" dirty="0">
                        <a:solidFill>
                          <a:schemeClr val="tx1"/>
                        </a:solidFill>
                      </a:endParaRPr>
                    </a:p>
                    <a:p>
                      <a:pPr marL="171450" indent="-171450" algn="l">
                        <a:buFontTx/>
                        <a:buChar char="-"/>
                      </a:pPr>
                      <a:r>
                        <a:rPr lang="en-GB" sz="800" b="0" dirty="0">
                          <a:solidFill>
                            <a:schemeClr val="tx1"/>
                          </a:solidFill>
                        </a:rPr>
                        <a:t>Unwilling to persist with difficult challenges.</a:t>
                      </a:r>
                    </a:p>
                    <a:p>
                      <a:pPr marL="0" indent="0">
                        <a:buFontTx/>
                        <a:buNone/>
                      </a:pPr>
                      <a:endParaRPr lang="en-US" sz="800" dirty="0">
                        <a:solidFill>
                          <a:schemeClr val="tx1"/>
                        </a:solidFill>
                      </a:endParaRPr>
                    </a:p>
                  </a:txBody>
                  <a:tcPr/>
                </a:tc>
                <a:tc>
                  <a:txBody>
                    <a:bodyPr/>
                    <a:lstStyle/>
                    <a:p>
                      <a:r>
                        <a:rPr lang="en-US" sz="800" b="1" i="1" dirty="0">
                          <a:solidFill>
                            <a:schemeClr val="tx1"/>
                          </a:solidFill>
                        </a:rPr>
                        <a:t>Pupils display good levels of fitness in circuit training, cross-country, orienteering, capture the flag, dance and SAQ; some explanation of ABC/word-rich focus; some ability to support their peers and help with technique; sometimes persists with difficult physical/mental challenges:</a:t>
                      </a:r>
                    </a:p>
                    <a:p>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Able to complete most stations within the circuit stopping occasionally for rest.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Able to complete at least four laps of course A and six laps of course B at jogging pace with some intervals of rest.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Can navigate their way around the line orienteering course with limited guidance from teacher/partner using basic direction i.e. North, South, East, West.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Can take part in capture the flag maintaining one role but attempting another (Attack or defence) with input of tactical awareness.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indent="-171450">
                        <a:buFontTx/>
                        <a:buChar char="-"/>
                      </a:pPr>
                      <a:r>
                        <a:rPr lang="en-US" sz="800" dirty="0">
                          <a:solidFill>
                            <a:schemeClr val="tx1"/>
                          </a:solidFill>
                        </a:rPr>
                        <a:t>Displays good flexibility and coordination in dance.</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Displays good levels of agility during SAQ and in a game of dodgeball.</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Can describe relevant components of fitness and link them to most areas of fitness that they are completing.</a:t>
                      </a:r>
                    </a:p>
                    <a:p>
                      <a:pPr marL="171450" indent="-171450">
                        <a:buFontTx/>
                        <a:buChar char="-"/>
                      </a:pPr>
                      <a:endParaRPr lang="en-US" sz="800" dirty="0">
                        <a:solidFill>
                          <a:schemeClr val="tx1"/>
                        </a:solidFill>
                      </a:endParaRPr>
                    </a:p>
                    <a:p>
                      <a:pPr marL="171450" indent="-171450" algn="l">
                        <a:buFontTx/>
                        <a:buChar char="-"/>
                      </a:pPr>
                      <a:r>
                        <a:rPr lang="en-GB" sz="800" b="0" i="0" dirty="0">
                          <a:solidFill>
                            <a:schemeClr val="tx1"/>
                          </a:solidFill>
                        </a:rPr>
                        <a:t>Social skills are inconsistent as well as communication between peers which can sometimes be limited.</a:t>
                      </a:r>
                    </a:p>
                    <a:p>
                      <a:pPr marL="171450" indent="-171450">
                        <a:buFontTx/>
                        <a:buChar char="-"/>
                      </a:pPr>
                      <a:endParaRPr lang="en-US" sz="800" b="0" i="0" dirty="0">
                        <a:solidFill>
                          <a:schemeClr val="tx1"/>
                        </a:solidFill>
                      </a:endParaRPr>
                    </a:p>
                    <a:p>
                      <a:pPr marL="171450" indent="-171450">
                        <a:buFontTx/>
                        <a:buChar char="-"/>
                      </a:pPr>
                      <a:r>
                        <a:rPr lang="en-GB" sz="800" b="0" i="0" dirty="0">
                          <a:solidFill>
                            <a:schemeClr val="tx1"/>
                          </a:solidFill>
                        </a:rPr>
                        <a:t>Gives up occasionally when faced with difficult challenges.</a:t>
                      </a:r>
                    </a:p>
                    <a:p>
                      <a:pPr marL="171450" indent="-171450">
                        <a:buFontTx/>
                        <a:buChar char="-"/>
                      </a:pPr>
                      <a:endParaRPr lang="en-US" sz="80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display levels of fitness in line with national averages in all areas; detailed explanation of ABC/word-rich focus; ability to support their peers with minimal support and help with technique; persists with difficult physical/mental challenges:</a:t>
                      </a:r>
                    </a:p>
                    <a:p>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Able to complete all stations within the circuit achieving on or around national average results on most stations.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Able to complete at least five laps of course A and seven laps of course B at a steady pace consistently.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Can navigate their way around the line orienteering course using all directions in their instruction.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Can take part in capture the flag maintaining multiple roles whilst informing others of tactics and roles within their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p>
                      <a:pPr marL="171450" indent="-171450">
                        <a:buFontTx/>
                        <a:buChar char="-"/>
                      </a:pPr>
                      <a:r>
                        <a:rPr lang="en-US" sz="800" dirty="0">
                          <a:solidFill>
                            <a:schemeClr val="tx1"/>
                          </a:solidFill>
                        </a:rPr>
                        <a:t>Displays excellent flexibility and coordination in dance with some choreography.</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Displays excellent levels of agility during SAQ and in a game of dodgeball.</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Can explain relevant components of fitness and link them to all areas of fitness that they are completing.</a:t>
                      </a:r>
                    </a:p>
                    <a:p>
                      <a:pPr marL="171450" indent="-171450">
                        <a:buFontTx/>
                        <a:buChar char="-"/>
                      </a:pPr>
                      <a:endParaRPr lang="en-US" sz="800" dirty="0">
                        <a:solidFill>
                          <a:schemeClr val="tx1"/>
                        </a:solidFill>
                      </a:endParaRPr>
                    </a:p>
                    <a:p>
                      <a:pPr marL="171450" indent="-171450" algn="l">
                        <a:buFontTx/>
                        <a:buChar char="-"/>
                      </a:pPr>
                      <a:r>
                        <a:rPr lang="en-GB" sz="80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800" b="0" i="0" dirty="0">
                        <a:solidFill>
                          <a:schemeClr val="tx1"/>
                        </a:solidFill>
                      </a:endParaRPr>
                    </a:p>
                    <a:p>
                      <a:pPr marL="171450" indent="-171450" algn="l">
                        <a:buFontTx/>
                        <a:buChar char="-"/>
                      </a:pPr>
                      <a:r>
                        <a:rPr lang="en-GB" sz="800" dirty="0">
                          <a:solidFill>
                            <a:schemeClr val="tx1"/>
                          </a:solidFill>
                        </a:rPr>
                        <a:t>Rarely gives up when faced with a difficult challenge and persists with the task at hand.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display levels of fitness that exceed the national averages in circuit training as well as elite fitness levels for their age range in all fitness areas; detailed explanation of ABC/word-rich focus with expansive statements; ability to support their peers with no support and help with technique; persists with difficult physical/mental challenges in all lessons:</a:t>
                      </a:r>
                    </a:p>
                    <a:p>
                      <a:endParaRPr lang="en-US" sz="80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Able to complete all stations within the circuit exceeding national average results on all stations.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Able to complete at least six laps of course A and nine laps of course B at a steady pace consistently.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Can navigate their way around the line orienteering course using all directions in their instruction as well as creating alternative routes.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Can take part in capture the flag maintaining multiple roles whilst assigning roles to people in their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p>
                      <a:pPr marL="171450" indent="-171450">
                        <a:buFontTx/>
                        <a:buChar char="-"/>
                      </a:pPr>
                      <a:r>
                        <a:rPr lang="en-US" sz="800" dirty="0">
                          <a:solidFill>
                            <a:schemeClr val="tx1"/>
                          </a:solidFill>
                        </a:rPr>
                        <a:t>Displays excellent flexibility and coordination in dance with their own choreography.</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Displays excellent levels of agility during SAQ and in a game of dodgeball as well as creating their own exercises.</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Can highlight areas of strength and weakness in their peers fitness as well as their own.</a:t>
                      </a:r>
                    </a:p>
                    <a:p>
                      <a:pPr marL="171450" indent="-171450">
                        <a:buFontTx/>
                        <a:buChar char="-"/>
                      </a:pPr>
                      <a:endParaRPr lang="en-US" sz="800" dirty="0">
                        <a:solidFill>
                          <a:schemeClr val="tx1"/>
                        </a:solidFill>
                      </a:endParaRPr>
                    </a:p>
                    <a:p>
                      <a:pPr marL="171450" indent="-171450" algn="l">
                        <a:buFontTx/>
                        <a:buChar char="-"/>
                      </a:pPr>
                      <a:r>
                        <a:rPr lang="en-GB" sz="800" b="0" i="0" dirty="0">
                          <a:solidFill>
                            <a:schemeClr val="tx1"/>
                          </a:solidFill>
                        </a:rPr>
                        <a:t>Displays confidence in their social skills and can lead small groups during drills.</a:t>
                      </a:r>
                    </a:p>
                    <a:p>
                      <a:pPr algn="l"/>
                      <a:endParaRPr lang="en-GB" sz="800" b="0" i="0" dirty="0">
                        <a:solidFill>
                          <a:schemeClr val="tx1"/>
                        </a:solidFill>
                      </a:endParaRPr>
                    </a:p>
                    <a:p>
                      <a:pPr marL="171450" indent="-171450" algn="l">
                        <a:buFontTx/>
                        <a:buChar char="-"/>
                      </a:pPr>
                      <a:r>
                        <a:rPr lang="en-GB" sz="800" b="0" i="0" dirty="0">
                          <a:solidFill>
                            <a:schemeClr val="tx1"/>
                          </a:solidFill>
                        </a:rPr>
                        <a:t>Never gives up when faced with a difficult challenge and enjoys these circumstances.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1271</TotalTime>
  <Words>2054</Words>
  <Application>Microsoft Office PowerPoint</Application>
  <PresentationFormat>Widescreen</PresentationFormat>
  <Paragraphs>187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116</cp:revision>
  <cp:lastPrinted>2020-02-24T12:28:29Z</cp:lastPrinted>
  <dcterms:created xsi:type="dcterms:W3CDTF">2019-12-19T05:38:14Z</dcterms:created>
  <dcterms:modified xsi:type="dcterms:W3CDTF">2022-06-21T14:55:14Z</dcterms:modified>
</cp:coreProperties>
</file>