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60" r:id="rId2"/>
    <p:sldId id="262" r:id="rId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114" d="100"/>
          <a:sy n="114"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62F4B9F6-4752-4F09-A88C-000428E496AF}" type="datetimeFigureOut">
              <a:rPr lang="en-GB" smtClean="0"/>
              <a:t>21/06/2022</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9405F88A-B8BC-41E4-B844-00244087D281}" type="slidenum">
              <a:rPr lang="en-GB" smtClean="0"/>
              <a:t>‹#›</a:t>
            </a:fld>
            <a:endParaRPr lang="en-GB"/>
          </a:p>
        </p:txBody>
      </p:sp>
    </p:spTree>
    <p:extLst>
      <p:ext uri="{BB962C8B-B14F-4D97-AF65-F5344CB8AC3E}">
        <p14:creationId xmlns:p14="http://schemas.microsoft.com/office/powerpoint/2010/main" val="30261776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2A894AE-061A-684E-AB07-38A14DF36FF1}" type="slidenum">
              <a:rPr lang="en-US" smtClean="0"/>
              <a:t>2</a:t>
            </a:fld>
            <a:endParaRPr lang="en-US"/>
          </a:p>
        </p:txBody>
      </p:sp>
    </p:spTree>
    <p:extLst>
      <p:ext uri="{BB962C8B-B14F-4D97-AF65-F5344CB8AC3E}">
        <p14:creationId xmlns:p14="http://schemas.microsoft.com/office/powerpoint/2010/main" val="1516758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21/06/2022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21/06/2022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21/06/2022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21/06/2022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21/06/2022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21/06/2022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21/06/2022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21/06/2022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21/06/2022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21/06/2022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21/06/2022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21/06/2022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1304696" y="0"/>
            <a:ext cx="4981685"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8 Fitness: Journey of Knowledge</a:t>
            </a:r>
          </a:p>
        </p:txBody>
      </p:sp>
      <p:sp>
        <p:nvSpPr>
          <p:cNvPr id="5" name="TextBox 4">
            <a:extLst>
              <a:ext uri="{FF2B5EF4-FFF2-40B4-BE49-F238E27FC236}">
                <a16:creationId xmlns:a16="http://schemas.microsoft.com/office/drawing/2014/main" id="{31CB9A6E-E90D-41E8-AD2D-6A0C767F502F}"/>
              </a:ext>
            </a:extLst>
          </p:cNvPr>
          <p:cNvSpPr txBox="1"/>
          <p:nvPr/>
        </p:nvSpPr>
        <p:spPr>
          <a:xfrm>
            <a:off x="121134" y="686936"/>
            <a:ext cx="7348811" cy="1661993"/>
          </a:xfrm>
          <a:prstGeom prst="rect">
            <a:avLst/>
          </a:prstGeom>
          <a:solidFill>
            <a:schemeClr val="accent5">
              <a:lumMod val="20000"/>
              <a:lumOff val="80000"/>
            </a:schemeClr>
          </a:solidFill>
          <a:ln w="3175">
            <a:noFill/>
          </a:ln>
        </p:spPr>
        <p:txBody>
          <a:bodyPr wrap="square" rtlCol="0">
            <a:spAutoFit/>
          </a:bodyPr>
          <a:lstStyle/>
          <a:p>
            <a:r>
              <a:rPr lang="en-GB" sz="1000" b="1" dirty="0"/>
              <a:t>Context and Introduction to Unit: </a:t>
            </a:r>
            <a:r>
              <a:rPr lang="en-GB" sz="1000" dirty="0"/>
              <a:t>In this unit, pupils will build on their knowledge of the components of fitness in Y7 by focusing on tactics and strategies implemented into their fitness. Pupils will make links between the components of fitness and methods of training as well as explaining which methods are relevant for various athletes. They will build on their knowledge of the cardiovascular system by explaining the effects of exercise on the heart as well as identifying which food groups are most important for different types of athletes. Pupils will also develop their understanding of problem solving by implementing tactics and strategies into orienteering and 4-way capture the flag. They will also choreograph their own dance and develop their levels of flexibility through this.</a:t>
            </a:r>
          </a:p>
          <a:p>
            <a:endParaRPr lang="en-GB" sz="1000" b="1" dirty="0"/>
          </a:p>
          <a:p>
            <a:r>
              <a:rPr lang="en-GB" sz="1000" b="1" i="1" dirty="0"/>
              <a:t>Prior knowledge (Y7): </a:t>
            </a:r>
            <a:r>
              <a:rPr lang="en-GB" sz="1000" dirty="0"/>
              <a:t>Pupils have developed knowledge of the components of fitness in Y7 to highlight their own strengths and weaknesses. Pupils have developed a knowledge of nutrition in relation to a balanced diet and have a basic knowledge of the cardiovascular system and heart rate.</a:t>
            </a:r>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2466565919"/>
              </p:ext>
            </p:extLst>
          </p:nvPr>
        </p:nvGraphicFramePr>
        <p:xfrm>
          <a:off x="121134" y="2441261"/>
          <a:ext cx="12070867" cy="4381500"/>
        </p:xfrm>
        <a:graphic>
          <a:graphicData uri="http://schemas.openxmlformats.org/drawingml/2006/table">
            <a:tbl>
              <a:tblPr firstRow="1" bandRow="1">
                <a:tableStyleId>{5940675A-B579-460E-94D1-54222C63F5DA}</a:tableStyleId>
              </a:tblPr>
              <a:tblGrid>
                <a:gridCol w="3578411">
                  <a:extLst>
                    <a:ext uri="{9D8B030D-6E8A-4147-A177-3AD203B41FA5}">
                      <a16:colId xmlns:a16="http://schemas.microsoft.com/office/drawing/2014/main" val="3001272792"/>
                    </a:ext>
                  </a:extLst>
                </a:gridCol>
                <a:gridCol w="2764911">
                  <a:extLst>
                    <a:ext uri="{9D8B030D-6E8A-4147-A177-3AD203B41FA5}">
                      <a16:colId xmlns:a16="http://schemas.microsoft.com/office/drawing/2014/main" val="956244962"/>
                    </a:ext>
                  </a:extLst>
                </a:gridCol>
                <a:gridCol w="3552573">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311231">
                <a:tc>
                  <a:txBody>
                    <a:bodyPr/>
                    <a:lstStyle/>
                    <a:p>
                      <a:pPr marL="0" indent="0" algn="l">
                        <a:buFont typeface="Arial" panose="020B0604020202020204" pitchFamily="34" charset="0"/>
                        <a:buNone/>
                      </a:pPr>
                      <a:r>
                        <a:rPr lang="en-GB" sz="1100" b="1" u="sng" baseline="0" dirty="0">
                          <a:solidFill>
                            <a:srgbClr val="002060"/>
                          </a:solidFill>
                        </a:rPr>
                        <a:t>CORE KNOWLEDGE</a:t>
                      </a:r>
                      <a:r>
                        <a:rPr lang="en-GB" sz="1100" b="0" u="none" baseline="0" dirty="0">
                          <a:solidFill>
                            <a:srgbClr val="002060"/>
                          </a:solidFill>
                        </a:rPr>
                        <a:t> </a:t>
                      </a:r>
                      <a:r>
                        <a:rPr lang="en-GB" sz="1100" b="1" u="none" baseline="0" dirty="0">
                          <a:solidFill>
                            <a:srgbClr val="002060"/>
                          </a:solidFill>
                        </a:rPr>
                        <a:t>(Me in PE)</a:t>
                      </a: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r>
                        <a:rPr lang="en-US" sz="750" b="1" u="sng" baseline="0" dirty="0">
                          <a:solidFill>
                            <a:srgbClr val="002060"/>
                          </a:solidFill>
                          <a:highlight>
                            <a:srgbClr val="00FF00"/>
                          </a:highlight>
                        </a:rPr>
                        <a:t>P</a:t>
                      </a:r>
                      <a:r>
                        <a:rPr lang="en-GB" sz="750" b="1" u="sng" baseline="0" dirty="0">
                          <a:solidFill>
                            <a:srgbClr val="002060"/>
                          </a:solidFill>
                          <a:highlight>
                            <a:srgbClr val="00FF00"/>
                          </a:highlight>
                        </a:rPr>
                        <a:t>hysical Me</a:t>
                      </a:r>
                    </a:p>
                    <a:p>
                      <a:pPr marL="0" indent="0" algn="l">
                        <a:buFont typeface="Arial" panose="020B0604020202020204" pitchFamily="34" charset="0"/>
                        <a:buNone/>
                      </a:pPr>
                      <a:endParaRPr lang="en-GB" sz="750" b="1" u="sng" baseline="0" dirty="0">
                        <a:solidFill>
                          <a:srgbClr val="002060"/>
                        </a:solidFill>
                        <a:highlight>
                          <a:srgbClr val="00FF00"/>
                        </a:highlight>
                      </a:endParaRPr>
                    </a:p>
                    <a:p>
                      <a:pPr marL="0" indent="0" algn="l">
                        <a:buFont typeface="Arial" panose="020B0604020202020204" pitchFamily="34" charset="0"/>
                        <a:buNone/>
                      </a:pPr>
                      <a:r>
                        <a:rPr lang="en-US" sz="750" b="1" u="none" baseline="0" dirty="0">
                          <a:solidFill>
                            <a:srgbClr val="002060"/>
                          </a:solidFill>
                        </a:rPr>
                        <a:t>- C</a:t>
                      </a:r>
                      <a:r>
                        <a:rPr lang="en-GB" sz="750" b="1" u="none" baseline="0" dirty="0">
                          <a:solidFill>
                            <a:srgbClr val="002060"/>
                          </a:solidFill>
                        </a:rPr>
                        <a:t>ircuit Training </a:t>
                      </a:r>
                      <a:r>
                        <a:rPr lang="en-GB" sz="750" b="0" u="none" baseline="0" dirty="0">
                          <a:solidFill>
                            <a:srgbClr val="002060"/>
                          </a:solidFill>
                        </a:rPr>
                        <a:t>– Pupils select three components of fitness and create their own circuit based on these.</a:t>
                      </a:r>
                    </a:p>
                    <a:p>
                      <a:pPr marL="0" indent="0" algn="l">
                        <a:buFont typeface="Arial" panose="020B0604020202020204" pitchFamily="34" charset="0"/>
                        <a:buNone/>
                      </a:pPr>
                      <a:r>
                        <a:rPr lang="en-US" sz="750" b="1" u="none" baseline="0" dirty="0">
                          <a:solidFill>
                            <a:srgbClr val="002060"/>
                          </a:solidFill>
                        </a:rPr>
                        <a:t>- C</a:t>
                      </a:r>
                      <a:r>
                        <a:rPr lang="en-GB" sz="750" b="1" u="none" baseline="0" dirty="0">
                          <a:solidFill>
                            <a:srgbClr val="002060"/>
                          </a:solidFill>
                        </a:rPr>
                        <a:t>ross-Country </a:t>
                      </a:r>
                      <a:r>
                        <a:rPr lang="en-GB" sz="750" b="0" u="none" baseline="0" dirty="0">
                          <a:solidFill>
                            <a:srgbClr val="002060"/>
                          </a:solidFill>
                        </a:rPr>
                        <a:t>– Pupils complete courses A or B in the form of fartlek training (Walk/jog/sprint).</a:t>
                      </a:r>
                    </a:p>
                    <a:p>
                      <a:pPr marL="0" indent="0" algn="l">
                        <a:buFont typeface="Arial" panose="020B0604020202020204" pitchFamily="34" charset="0"/>
                        <a:buNone/>
                      </a:pPr>
                      <a:r>
                        <a:rPr lang="en-US" sz="750" b="1" u="none" baseline="0" dirty="0">
                          <a:solidFill>
                            <a:srgbClr val="002060"/>
                          </a:solidFill>
                        </a:rPr>
                        <a:t>- Star Orienteering </a:t>
                      </a:r>
                      <a:r>
                        <a:rPr lang="en-US" sz="750" b="0" u="none" baseline="0" dirty="0">
                          <a:solidFill>
                            <a:srgbClr val="002060"/>
                          </a:solidFill>
                        </a:rPr>
                        <a:t>– Pupils complete star orienteering course in small teams competitively. Begin with nearest point or furthest point? Work out as a team.</a:t>
                      </a:r>
                    </a:p>
                    <a:p>
                      <a:pPr marL="0" indent="0" algn="l">
                        <a:buFont typeface="Arial" panose="020B0604020202020204" pitchFamily="34" charset="0"/>
                        <a:buNone/>
                      </a:pPr>
                      <a:r>
                        <a:rPr lang="en-US" sz="750" b="1" u="none" baseline="0" dirty="0">
                          <a:solidFill>
                            <a:srgbClr val="002060"/>
                          </a:solidFill>
                        </a:rPr>
                        <a:t>- Capture the Flag (4-Way) </a:t>
                      </a:r>
                      <a:r>
                        <a:rPr lang="en-US" sz="750" b="0" u="none" baseline="0" dirty="0">
                          <a:solidFill>
                            <a:srgbClr val="002060"/>
                          </a:solidFill>
                        </a:rPr>
                        <a:t>–</a:t>
                      </a:r>
                      <a:r>
                        <a:rPr lang="en-GB" sz="750" b="0" u="none" baseline="0" dirty="0">
                          <a:solidFill>
                            <a:srgbClr val="002060"/>
                          </a:solidFill>
                        </a:rPr>
                        <a:t> Pupils complete capture the flag with four teams competing at once rather than the traditional two.</a:t>
                      </a:r>
                    </a:p>
                    <a:p>
                      <a:pPr marL="0" indent="0" algn="l">
                        <a:buFont typeface="Arial" panose="020B0604020202020204" pitchFamily="34" charset="0"/>
                        <a:buNone/>
                      </a:pPr>
                      <a:r>
                        <a:rPr lang="en-US" sz="750" b="1" u="none" baseline="0" dirty="0">
                          <a:solidFill>
                            <a:srgbClr val="002060"/>
                          </a:solidFill>
                        </a:rPr>
                        <a:t>- D</a:t>
                      </a:r>
                      <a:r>
                        <a:rPr lang="en-GB" sz="750" b="1" u="none" baseline="0" dirty="0">
                          <a:solidFill>
                            <a:srgbClr val="002060"/>
                          </a:solidFill>
                        </a:rPr>
                        <a:t>ance </a:t>
                      </a:r>
                      <a:r>
                        <a:rPr lang="en-GB" sz="750" b="0" u="none" baseline="0" dirty="0">
                          <a:solidFill>
                            <a:srgbClr val="002060"/>
                          </a:solidFill>
                        </a:rPr>
                        <a:t>–</a:t>
                      </a:r>
                      <a:r>
                        <a:rPr lang="en-US" sz="750" b="0" u="none" baseline="0" dirty="0">
                          <a:solidFill>
                            <a:srgbClr val="002060"/>
                          </a:solidFill>
                        </a:rPr>
                        <a:t> Pupils to create their own choreography/sequence in a dance routine.</a:t>
                      </a:r>
                    </a:p>
                    <a:p>
                      <a:pPr marL="0" indent="0" algn="l">
                        <a:buFont typeface="Arial" panose="020B0604020202020204" pitchFamily="34" charset="0"/>
                        <a:buNone/>
                      </a:pPr>
                      <a:r>
                        <a:rPr lang="en-US" sz="750" b="1" u="none" baseline="0" dirty="0">
                          <a:solidFill>
                            <a:srgbClr val="002060"/>
                          </a:solidFill>
                        </a:rPr>
                        <a:t>- SAQ</a:t>
                      </a:r>
                      <a:r>
                        <a:rPr lang="en-US" sz="750" b="0" u="none" baseline="0" dirty="0">
                          <a:solidFill>
                            <a:srgbClr val="002060"/>
                          </a:solidFill>
                        </a:rPr>
                        <a:t> –</a:t>
                      </a:r>
                      <a:r>
                        <a:rPr lang="en-GB" sz="750" b="0" u="none" baseline="0" dirty="0">
                          <a:solidFill>
                            <a:srgbClr val="002060"/>
                          </a:solidFill>
                        </a:rPr>
                        <a:t> Create your own agility circuit and assign roles/formation to dodgeball.</a:t>
                      </a:r>
                    </a:p>
                    <a:p>
                      <a:pPr marL="0" indent="0" algn="l">
                        <a:buFont typeface="Arial" panose="020B0604020202020204" pitchFamily="34" charset="0"/>
                        <a:buNone/>
                      </a:pPr>
                      <a:endParaRPr lang="en-US" sz="750" b="0" u="none" baseline="0" dirty="0">
                        <a:solidFill>
                          <a:srgbClr val="002060"/>
                        </a:solidFill>
                      </a:endParaRPr>
                    </a:p>
                    <a:p>
                      <a:pPr marL="0" indent="0" algn="l">
                        <a:buFont typeface="Arial" panose="020B0604020202020204" pitchFamily="34" charset="0"/>
                        <a:buNone/>
                      </a:pPr>
                      <a:r>
                        <a:rPr lang="en-US" sz="750" b="1" u="sng" baseline="0" dirty="0">
                          <a:solidFill>
                            <a:srgbClr val="002060"/>
                          </a:solidFill>
                          <a:highlight>
                            <a:srgbClr val="FF0000"/>
                          </a:highlight>
                        </a:rPr>
                        <a:t>T</a:t>
                      </a:r>
                      <a:r>
                        <a:rPr lang="en-GB" sz="750" b="1" u="sng" baseline="0" dirty="0">
                          <a:solidFill>
                            <a:srgbClr val="002060"/>
                          </a:solidFill>
                          <a:highlight>
                            <a:srgbClr val="FF0000"/>
                          </a:highlight>
                        </a:rPr>
                        <a:t>hinking Me</a:t>
                      </a:r>
                    </a:p>
                    <a:p>
                      <a:pPr marL="0" indent="0" algn="l">
                        <a:buFont typeface="Arial" panose="020B0604020202020204" pitchFamily="34" charset="0"/>
                        <a:buNone/>
                      </a:pPr>
                      <a:endParaRPr lang="en-GB" sz="750" b="1" u="sng" baseline="0" dirty="0">
                        <a:solidFill>
                          <a:srgbClr val="002060"/>
                        </a:solidFill>
                        <a:highlight>
                          <a:srgbClr val="FF0000"/>
                        </a:highlight>
                      </a:endParaRPr>
                    </a:p>
                    <a:p>
                      <a:pPr marL="171450" indent="-171450" algn="l">
                        <a:buFontTx/>
                        <a:buChar char="-"/>
                      </a:pPr>
                      <a:r>
                        <a:rPr lang="en-US" sz="750" b="1" u="none" baseline="0" dirty="0">
                          <a:solidFill>
                            <a:srgbClr val="002060"/>
                          </a:solidFill>
                        </a:rPr>
                        <a:t>Tactics &amp; Strategies </a:t>
                      </a:r>
                      <a:r>
                        <a:rPr lang="en-US" sz="750" b="0" u="none" baseline="0" dirty="0">
                          <a:solidFill>
                            <a:srgbClr val="002060"/>
                          </a:solidFill>
                        </a:rPr>
                        <a:t>– Pupils to use their creativity and knowledge of fitness to set up their own circuits, tactics for star orienteering, capture the flag formations, choreography in dance and dodgeball tactics implemented into games.</a:t>
                      </a:r>
                      <a:endParaRPr lang="en-US" sz="750" b="1" u="sng" baseline="0" dirty="0">
                        <a:solidFill>
                          <a:srgbClr val="002060"/>
                        </a:solidFill>
                        <a:highlight>
                          <a:srgbClr val="FF0000"/>
                        </a:highlight>
                      </a:endParaRPr>
                    </a:p>
                    <a:p>
                      <a:pPr marL="171450" indent="-171450" algn="l">
                        <a:buFontTx/>
                        <a:buChar char="-"/>
                      </a:pPr>
                      <a:r>
                        <a:rPr lang="en-GB" sz="750" b="1" u="none" baseline="0" dirty="0">
                          <a:solidFill>
                            <a:srgbClr val="002060"/>
                          </a:solidFill>
                        </a:rPr>
                        <a:t>ABC: </a:t>
                      </a:r>
                      <a:r>
                        <a:rPr lang="en-GB" sz="750" b="0" u="none" baseline="0" dirty="0">
                          <a:solidFill>
                            <a:srgbClr val="002060"/>
                          </a:solidFill>
                        </a:rPr>
                        <a:t>Pupils are asked relevant questions about their lesson focus by the teacher (teaching points/tactics) and other pupils are asked to A, B or C their responses.</a:t>
                      </a:r>
                    </a:p>
                    <a:p>
                      <a:pPr marL="171450" indent="-171450" algn="l">
                        <a:buFontTx/>
                        <a:buChar char="-"/>
                      </a:pPr>
                      <a:r>
                        <a:rPr lang="en-GB" sz="750" b="1" u="none" baseline="0" dirty="0">
                          <a:solidFill>
                            <a:srgbClr val="002060"/>
                          </a:solidFill>
                        </a:rPr>
                        <a:t>Principles of Training/Respiratory System: </a:t>
                      </a:r>
                      <a:r>
                        <a:rPr lang="en-GB" sz="750" b="0" u="none" baseline="0" dirty="0">
                          <a:solidFill>
                            <a:srgbClr val="002060"/>
                          </a:solidFill>
                        </a:rPr>
                        <a:t>See games-based scheme of learning that is being taught alongside this for relevant word-rich focus.</a:t>
                      </a:r>
                    </a:p>
                    <a:p>
                      <a:pPr marL="0" indent="0" algn="l">
                        <a:buFont typeface="Arial" panose="020B0604020202020204" pitchFamily="34" charset="0"/>
                        <a:buNone/>
                      </a:pPr>
                      <a:endParaRPr lang="en-US" sz="750" b="1" u="sng" baseline="0" dirty="0">
                        <a:solidFill>
                          <a:srgbClr val="002060"/>
                        </a:solidFill>
                        <a:highlight>
                          <a:srgbClr val="FFFF00"/>
                        </a:highlight>
                      </a:endParaRPr>
                    </a:p>
                    <a:p>
                      <a:pPr marL="0" indent="0" algn="l">
                        <a:buFontTx/>
                        <a:buNone/>
                      </a:pPr>
                      <a:r>
                        <a:rPr lang="en-GB" sz="750" b="1" u="none" baseline="0" dirty="0">
                          <a:solidFill>
                            <a:srgbClr val="002060"/>
                          </a:solidFill>
                          <a:highlight>
                            <a:srgbClr val="FFFF00"/>
                          </a:highlight>
                        </a:rPr>
                        <a:t>Healthy Me</a:t>
                      </a:r>
                      <a:endParaRPr lang="en-GB" sz="750" b="0" u="none" baseline="0" dirty="0">
                        <a:solidFill>
                          <a:srgbClr val="002060"/>
                        </a:solidFill>
                      </a:endParaRPr>
                    </a:p>
                    <a:p>
                      <a:pPr marL="0" indent="0" algn="l">
                        <a:buFontTx/>
                        <a:buNone/>
                      </a:pPr>
                      <a:r>
                        <a:rPr lang="en-GB" sz="750" b="0" u="none" baseline="0" dirty="0">
                          <a:solidFill>
                            <a:srgbClr val="002060"/>
                          </a:solidFill>
                        </a:rPr>
                        <a:t>Physical health in order to meet the requirements of fitness – Coordination, cardiovascular endurance, agility, balance, speed, power, reaction time.</a:t>
                      </a:r>
                    </a:p>
                    <a:p>
                      <a:pPr marL="0" indent="0" algn="l">
                        <a:buFontTx/>
                        <a:buNone/>
                      </a:pPr>
                      <a:endParaRPr lang="en-GB" sz="750" b="0" u="none" baseline="0" dirty="0">
                        <a:solidFill>
                          <a:srgbClr val="002060"/>
                        </a:solidFill>
                      </a:endParaRPr>
                    </a:p>
                    <a:p>
                      <a:pPr marL="0" indent="0" algn="l">
                        <a:buFontTx/>
                        <a:buNone/>
                      </a:pPr>
                      <a:r>
                        <a:rPr lang="en-GB" sz="750" b="1" u="none" baseline="0" dirty="0">
                          <a:solidFill>
                            <a:srgbClr val="002060"/>
                          </a:solidFill>
                          <a:highlight>
                            <a:srgbClr val="00FFFF"/>
                          </a:highlight>
                        </a:rPr>
                        <a:t>Social Me</a:t>
                      </a:r>
                    </a:p>
                    <a:p>
                      <a:pPr marL="0" indent="0" algn="l">
                        <a:buFontTx/>
                        <a:buNone/>
                      </a:pPr>
                      <a:r>
                        <a:rPr lang="en-GB" sz="750" b="0" u="none" baseline="0" dirty="0">
                          <a:solidFill>
                            <a:srgbClr val="002060"/>
                          </a:solidFill>
                        </a:rPr>
                        <a:t>This takes into account the behaviour/attitude of pupils as well as their ability to support each other and work together as a team. Also when explaining tactical approaches to each other to assist in each others strategic development.</a:t>
                      </a:r>
                    </a:p>
                    <a:p>
                      <a:pPr marL="0" indent="0" algn="l">
                        <a:buFontTx/>
                        <a:buNone/>
                      </a:pPr>
                      <a:endParaRPr lang="en-GB" sz="750" b="0" u="none" baseline="0" dirty="0">
                        <a:solidFill>
                          <a:srgbClr val="002060"/>
                        </a:solidFill>
                      </a:endParaRPr>
                    </a:p>
                    <a:p>
                      <a:pPr marL="0" indent="0" algn="l">
                        <a:buFontTx/>
                        <a:buNone/>
                      </a:pPr>
                      <a:r>
                        <a:rPr lang="en-GB" sz="750" b="1" u="none" baseline="0" dirty="0">
                          <a:solidFill>
                            <a:schemeClr val="bg1"/>
                          </a:solidFill>
                          <a:highlight>
                            <a:srgbClr val="FF00FF"/>
                          </a:highlight>
                        </a:rPr>
                        <a:t>Resilient Me</a:t>
                      </a:r>
                    </a:p>
                    <a:p>
                      <a:pPr marL="0" indent="0" algn="l">
                        <a:buFontTx/>
                        <a:buNone/>
                      </a:pPr>
                      <a:r>
                        <a:rPr lang="en-GB" sz="750" b="0" u="none" baseline="0" dirty="0">
                          <a:solidFill>
                            <a:srgbClr val="002060"/>
                          </a:solidFill>
                        </a:rPr>
                        <a:t>Doesn’t give up when skills are challenging and regroups and evaluates well when tactics are not working successfully.</a:t>
                      </a:r>
                    </a:p>
                  </a:txBody>
                  <a:tcPr/>
                </a:tc>
                <a:tc>
                  <a:txBody>
                    <a:bodyPr/>
                    <a:lstStyle/>
                    <a:p>
                      <a:pPr marL="0" indent="0" algn="l">
                        <a:buFont typeface="Arial" panose="020B0604020202020204" pitchFamily="34" charset="0"/>
                        <a:buNone/>
                      </a:pPr>
                      <a:r>
                        <a:rPr lang="en-GB" sz="1100" b="1" u="sng" baseline="0" dirty="0">
                          <a:solidFill>
                            <a:srgbClr val="002060"/>
                          </a:solidFill>
                        </a:rPr>
                        <a:t>Core Skills</a:t>
                      </a:r>
                    </a:p>
                    <a:p>
                      <a:pPr marL="0" indent="0" algn="l">
                        <a:buFont typeface="Arial" panose="020B0604020202020204" pitchFamily="34" charset="0"/>
                        <a:buNone/>
                      </a:pPr>
                      <a:endParaRPr lang="en-GB" sz="1100" b="1" u="sng" baseline="0" dirty="0">
                        <a:solidFill>
                          <a:srgbClr val="002060"/>
                        </a:solidFill>
                      </a:endParaRPr>
                    </a:p>
                    <a:p>
                      <a:pPr marL="0" indent="0" algn="l">
                        <a:buFontTx/>
                        <a:buNone/>
                      </a:pPr>
                      <a:r>
                        <a:rPr lang="en-GB" sz="800" b="1" u="none" baseline="0" dirty="0">
                          <a:solidFill>
                            <a:srgbClr val="002060"/>
                          </a:solidFill>
                        </a:rPr>
                        <a:t>Various fitness activities (Circuit training/cross country/orienteering/SAQ/Dance/Capture the flag) that are aimed at developing levels of:</a:t>
                      </a:r>
                    </a:p>
                    <a:p>
                      <a:pPr marL="171450" indent="-171450" algn="l">
                        <a:buFont typeface="Arial" panose="020B0604020202020204" pitchFamily="34" charset="0"/>
                        <a:buChar char="•"/>
                      </a:pPr>
                      <a:r>
                        <a:rPr lang="en-US" sz="800" b="0" u="none" baseline="0" dirty="0">
                          <a:solidFill>
                            <a:srgbClr val="002060"/>
                          </a:solidFill>
                        </a:rPr>
                        <a:t>T</a:t>
                      </a:r>
                      <a:r>
                        <a:rPr lang="en-GB" sz="800" b="0" u="none" baseline="0" dirty="0">
                          <a:solidFill>
                            <a:srgbClr val="002060"/>
                          </a:solidFill>
                        </a:rPr>
                        <a:t>eamwork</a:t>
                      </a:r>
                    </a:p>
                    <a:p>
                      <a:pPr marL="171450" indent="-171450" algn="l">
                        <a:buFont typeface="Arial" panose="020B0604020202020204" pitchFamily="34" charset="0"/>
                        <a:buChar char="•"/>
                      </a:pPr>
                      <a:r>
                        <a:rPr lang="en-US" sz="800" b="0" u="none" baseline="0" dirty="0">
                          <a:solidFill>
                            <a:srgbClr val="002060"/>
                          </a:solidFill>
                        </a:rPr>
                        <a:t>C</a:t>
                      </a:r>
                      <a:r>
                        <a:rPr lang="en-GB" sz="800" b="0" u="none" baseline="0" dirty="0">
                          <a:solidFill>
                            <a:srgbClr val="002060"/>
                          </a:solidFill>
                        </a:rPr>
                        <a:t>ommunication</a:t>
                      </a:r>
                    </a:p>
                    <a:p>
                      <a:pPr marL="171450" indent="-171450" algn="l">
                        <a:buFont typeface="Arial" panose="020B0604020202020204" pitchFamily="34" charset="0"/>
                        <a:buChar char="•"/>
                      </a:pPr>
                      <a:r>
                        <a:rPr lang="en-US" sz="800" b="0" u="none" baseline="0" dirty="0">
                          <a:solidFill>
                            <a:srgbClr val="002060"/>
                          </a:solidFill>
                        </a:rPr>
                        <a:t>C</a:t>
                      </a:r>
                      <a:r>
                        <a:rPr lang="en-GB" sz="800" b="0" u="none" baseline="0" dirty="0">
                          <a:solidFill>
                            <a:srgbClr val="002060"/>
                          </a:solidFill>
                        </a:rPr>
                        <a:t>reativity</a:t>
                      </a:r>
                    </a:p>
                    <a:p>
                      <a:pPr marL="171450" indent="-171450" algn="l">
                        <a:buFont typeface="Arial" panose="020B0604020202020204" pitchFamily="34" charset="0"/>
                        <a:buChar char="•"/>
                      </a:pPr>
                      <a:r>
                        <a:rPr lang="en-US" sz="800" b="0" u="none" baseline="0" dirty="0">
                          <a:solidFill>
                            <a:srgbClr val="002060"/>
                          </a:solidFill>
                        </a:rPr>
                        <a:t>Problem-solving (4-Way capture the flag provides double the problems from Y7 – Attacked from every corner.)</a:t>
                      </a:r>
                    </a:p>
                    <a:p>
                      <a:pPr marL="171450" indent="-171450" algn="l">
                        <a:buFont typeface="Arial" panose="020B0604020202020204" pitchFamily="34" charset="0"/>
                        <a:buChar char="•"/>
                      </a:pPr>
                      <a:r>
                        <a:rPr lang="en-US" sz="800" b="0" u="none" baseline="0" dirty="0">
                          <a:solidFill>
                            <a:srgbClr val="002060"/>
                          </a:solidFill>
                        </a:rPr>
                        <a:t>Linking components of fitness to activities/muscles</a:t>
                      </a:r>
                      <a:endParaRPr lang="en-GB" sz="800" b="0" u="none" baseline="0" dirty="0">
                        <a:solidFill>
                          <a:srgbClr val="002060"/>
                        </a:solidFill>
                      </a:endParaRPr>
                    </a:p>
                    <a:p>
                      <a:pPr marL="171450" indent="-171450" algn="l">
                        <a:buFont typeface="Wingdings" panose="05000000000000000000" pitchFamily="2" charset="2"/>
                        <a:buChar char="Ø"/>
                      </a:pPr>
                      <a:endParaRPr lang="en-GB" sz="800" b="0" u="none" baseline="0" dirty="0">
                        <a:solidFill>
                          <a:srgbClr val="002060"/>
                        </a:solidFill>
                      </a:endParaRPr>
                    </a:p>
                    <a:p>
                      <a:pPr marL="171450" indent="-171450" algn="l">
                        <a:buFontTx/>
                        <a:buChar char="-"/>
                      </a:pPr>
                      <a:r>
                        <a:rPr lang="en-GB" sz="800" b="0" u="none" baseline="0" dirty="0">
                          <a:solidFill>
                            <a:srgbClr val="002060"/>
                          </a:solidFill>
                        </a:rPr>
                        <a:t>Identify areas of strength and weakness in pupil’s own fitness through knowledge of components of fitness and fitness testing.</a:t>
                      </a:r>
                    </a:p>
                    <a:p>
                      <a:pPr marL="0" indent="0" algn="l">
                        <a:buFontTx/>
                        <a:buNone/>
                      </a:pPr>
                      <a:endParaRPr lang="en-GB" sz="800" b="0" u="none" baseline="0" dirty="0">
                        <a:solidFill>
                          <a:srgbClr val="002060"/>
                        </a:solidFill>
                      </a:endParaRPr>
                    </a:p>
                    <a:p>
                      <a:pPr marL="171450" indent="-171450" algn="l">
                        <a:buFontTx/>
                        <a:buChar char="-"/>
                      </a:pPr>
                      <a:r>
                        <a:rPr lang="en-GB" sz="800" b="0" u="none" baseline="0" dirty="0">
                          <a:solidFill>
                            <a:srgbClr val="002060"/>
                          </a:solidFill>
                        </a:rPr>
                        <a:t>Explain the links between physical and emotional wellbeing.</a:t>
                      </a:r>
                    </a:p>
                    <a:p>
                      <a:pPr marL="171450" indent="-171450" algn="l">
                        <a:buFontTx/>
                        <a:buChar char="-"/>
                      </a:pPr>
                      <a:endParaRPr lang="en-US" sz="800" b="0" u="none" baseline="0" dirty="0">
                        <a:solidFill>
                          <a:srgbClr val="002060"/>
                        </a:solidFill>
                      </a:endParaRPr>
                    </a:p>
                    <a:p>
                      <a:pPr marL="171450" indent="-171450" algn="l">
                        <a:buFontTx/>
                        <a:buChar char="-"/>
                      </a:pPr>
                      <a:r>
                        <a:rPr lang="en-US" sz="800" b="0" u="none" baseline="0" dirty="0">
                          <a:solidFill>
                            <a:srgbClr val="002060"/>
                          </a:solidFill>
                        </a:rPr>
                        <a:t>Advanced map reading gaining a sense of direction including North, South, East, West, North West, North East, South West, South East. Star orienteering involves deciding which point to go to first as it is now completed under race conditions.</a:t>
                      </a:r>
                    </a:p>
                    <a:p>
                      <a:pPr marL="171450" indent="-171450" algn="l">
                        <a:buFontTx/>
                        <a:buChar char="-"/>
                      </a:pPr>
                      <a:endParaRPr lang="en-US" sz="800" b="0" u="none" baseline="0" dirty="0">
                        <a:solidFill>
                          <a:srgbClr val="002060"/>
                        </a:solidFill>
                      </a:endParaRPr>
                    </a:p>
                    <a:p>
                      <a:pPr marL="171450" indent="-171450" algn="l">
                        <a:buFontTx/>
                        <a:buChar char="-"/>
                      </a:pPr>
                      <a:r>
                        <a:rPr lang="en-US" sz="800" b="0" u="none" baseline="0" dirty="0">
                          <a:solidFill>
                            <a:srgbClr val="002060"/>
                          </a:solidFill>
                        </a:rPr>
                        <a:t>Dance choreography focusing on the haka/street dance (Flexibility, agility, power, speed). Pupils now encouraged to create their own performance using guidance from sheets.</a:t>
                      </a:r>
                    </a:p>
                    <a:p>
                      <a:pPr marL="171450" indent="-171450" algn="l">
                        <a:buFontTx/>
                        <a:buChar char="-"/>
                      </a:pPr>
                      <a:endParaRPr lang="en-US" sz="800" b="0" u="none" baseline="0" dirty="0">
                        <a:solidFill>
                          <a:srgbClr val="002060"/>
                        </a:solidFill>
                      </a:endParaRPr>
                    </a:p>
                    <a:p>
                      <a:pPr marL="171450" indent="-171450" algn="l">
                        <a:buFontTx/>
                        <a:buChar char="-"/>
                      </a:pPr>
                      <a:r>
                        <a:rPr lang="en-US" sz="800" b="0" u="none" baseline="0" dirty="0">
                          <a:solidFill>
                            <a:srgbClr val="002060"/>
                          </a:solidFill>
                        </a:rPr>
                        <a:t>Link SAQ to various sports and create own SAQ circuit that is relevant to a sport of your choice.</a:t>
                      </a:r>
                      <a:endParaRPr lang="en-GB" sz="800" b="0" u="none" baseline="0" dirty="0">
                        <a:solidFill>
                          <a:srgbClr val="002060"/>
                        </a:solidFill>
                      </a:endParaRP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171450" indent="-171450" algn="l">
                        <a:buFontTx/>
                        <a:buChar char="-"/>
                      </a:pPr>
                      <a:r>
                        <a:rPr lang="en-GB" sz="800" b="0" u="none" dirty="0">
                          <a:solidFill>
                            <a:srgbClr val="002060"/>
                          </a:solidFill>
                        </a:rPr>
                        <a:t>Bigger targets during</a:t>
                      </a:r>
                      <a:r>
                        <a:rPr lang="en-GB" sz="800" b="0" u="none" baseline="0" dirty="0">
                          <a:solidFill>
                            <a:srgbClr val="002060"/>
                          </a:solidFill>
                        </a:rPr>
                        <a:t> fitness activities (Further distances to run, greater weight to lift, higher repetitions, more sets.) Create multiple sequences in dances, adapt SAQ to sports such as striking &amp; fielding.</a:t>
                      </a:r>
                    </a:p>
                    <a:p>
                      <a:pPr marL="0" indent="0" algn="l">
                        <a:buFontTx/>
                        <a:buNone/>
                      </a:pPr>
                      <a:endParaRPr lang="en-GB" sz="800" b="0" u="none" baseline="0" dirty="0">
                        <a:solidFill>
                          <a:srgbClr val="002060"/>
                        </a:solidFill>
                      </a:endParaRPr>
                    </a:p>
                    <a:p>
                      <a:pPr marL="171450" indent="-171450" algn="l">
                        <a:buFontTx/>
                        <a:buChar char="-"/>
                      </a:pPr>
                      <a:r>
                        <a:rPr lang="en-GB" sz="800" b="0" u="none" baseline="0" dirty="0">
                          <a:solidFill>
                            <a:srgbClr val="002060"/>
                          </a:solidFill>
                        </a:rPr>
                        <a:t>Use of compass in orienteering, tactics board for capture the flag/6-way teams.</a:t>
                      </a:r>
                      <a:endParaRPr lang="en-GB" sz="800" b="1" u="sng"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txBody>
                  <a:tcPr/>
                </a:tc>
                <a:tc>
                  <a:txBody>
                    <a:bodyPr/>
                    <a:lstStyle/>
                    <a:p>
                      <a:pPr algn="l"/>
                      <a:r>
                        <a:rPr lang="en-GB" sz="1100" b="1" u="sng" dirty="0">
                          <a:solidFill>
                            <a:srgbClr val="002060"/>
                          </a:solidFill>
                        </a:rPr>
                        <a:t>Literacy in PE</a:t>
                      </a:r>
                    </a:p>
                    <a:p>
                      <a:pPr algn="l"/>
                      <a:r>
                        <a:rPr lang="en-GB" sz="800" b="0" u="none" dirty="0">
                          <a:solidFill>
                            <a:srgbClr val="002060"/>
                          </a:solidFill>
                        </a:rPr>
                        <a:t>‘</a:t>
                      </a:r>
                      <a:r>
                        <a:rPr lang="en-GB" sz="800" b="1" u="none" dirty="0">
                          <a:solidFill>
                            <a:srgbClr val="002060"/>
                          </a:solidFill>
                        </a:rPr>
                        <a:t>ABC’ – </a:t>
                      </a:r>
                      <a:r>
                        <a:rPr lang="en-GB" sz="800" b="0" u="none" dirty="0">
                          <a:solidFill>
                            <a:srgbClr val="002060"/>
                          </a:solidFill>
                        </a:rPr>
                        <a:t>Agree with/Build on/Contradict</a:t>
                      </a:r>
                    </a:p>
                    <a:p>
                      <a:pPr algn="l"/>
                      <a:r>
                        <a:rPr lang="en-GB" sz="800" b="0" u="none" dirty="0">
                          <a:solidFill>
                            <a:srgbClr val="002060"/>
                          </a:solidFill>
                        </a:rPr>
                        <a:t>This is our literacy focus in PE which is a form of ‘academic talk’. Pupils are asked to state why they either agree with something their peers have said, state how they can build upon this point, or how can they contradict what their peer has said to challenge the thought process. This can be related to performance, form, skill selection etc.</a:t>
                      </a:r>
                    </a:p>
                    <a:p>
                      <a:pPr algn="l"/>
                      <a:endParaRPr lang="en-US" sz="800" b="1" u="sng" dirty="0">
                        <a:solidFill>
                          <a:srgbClr val="002060"/>
                        </a:solidFill>
                      </a:endParaRPr>
                    </a:p>
                    <a:p>
                      <a:pPr algn="ctr"/>
                      <a:endParaRPr lang="en-US" sz="800" b="1" u="sng" dirty="0">
                        <a:solidFill>
                          <a:srgbClr val="002060"/>
                        </a:solidFill>
                      </a:endParaRPr>
                    </a:p>
                    <a:p>
                      <a:pPr algn="ctr"/>
                      <a:endParaRPr lang="en-US" sz="800" b="1" u="sng" dirty="0">
                        <a:solidFill>
                          <a:srgbClr val="002060"/>
                        </a:solidFill>
                      </a:endParaRPr>
                    </a:p>
                    <a:p>
                      <a:pPr algn="ctr"/>
                      <a:endParaRPr lang="en-US" sz="800" b="1" u="sng" dirty="0">
                        <a:solidFill>
                          <a:srgbClr val="002060"/>
                        </a:solidFill>
                      </a:endParaRPr>
                    </a:p>
                    <a:p>
                      <a:pPr algn="ctr"/>
                      <a:endParaRPr lang="en-US" sz="800" b="1" u="sng" dirty="0">
                        <a:solidFill>
                          <a:srgbClr val="002060"/>
                        </a:solidFill>
                      </a:endParaRPr>
                    </a:p>
                    <a:p>
                      <a:pPr algn="ctr"/>
                      <a:endParaRPr lang="en-US" sz="800" b="1" u="sng" dirty="0">
                        <a:solidFill>
                          <a:srgbClr val="002060"/>
                        </a:solidFill>
                      </a:endParaRPr>
                    </a:p>
                    <a:p>
                      <a:pPr algn="ctr"/>
                      <a:endParaRPr lang="en-GB" sz="800" b="1" u="sng" dirty="0">
                        <a:solidFill>
                          <a:srgbClr val="002060"/>
                        </a:solidFill>
                      </a:endParaRPr>
                    </a:p>
                    <a:p>
                      <a:pPr algn="l"/>
                      <a:r>
                        <a:rPr lang="en-GB" sz="800" b="1" u="sng" dirty="0">
                          <a:solidFill>
                            <a:srgbClr val="002060"/>
                          </a:solidFill>
                        </a:rPr>
                        <a:t>WHERE NEXT?</a:t>
                      </a:r>
                    </a:p>
                    <a:p>
                      <a:pPr algn="l"/>
                      <a:r>
                        <a:rPr lang="en-GB" sz="800" b="0" u="none" dirty="0">
                          <a:solidFill>
                            <a:srgbClr val="002060"/>
                          </a:solidFill>
                        </a:rPr>
                        <a:t>-</a:t>
                      </a:r>
                      <a:r>
                        <a:rPr lang="en-GB" sz="800" b="0" u="none" baseline="0" dirty="0">
                          <a:solidFill>
                            <a:srgbClr val="002060"/>
                          </a:solidFill>
                        </a:rPr>
                        <a:t> Compare results of fitness testing against normative data/BMI (Analysis &amp; feedback)</a:t>
                      </a:r>
                      <a:endParaRPr lang="en-GB" sz="800" b="0" u="none"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1785104"/>
          </a:xfrm>
          <a:prstGeom prst="rect">
            <a:avLst/>
          </a:prstGeom>
          <a:noFill/>
        </p:spPr>
        <p:txBody>
          <a:bodyPr wrap="square" rtlCol="0">
            <a:spAutoFit/>
          </a:bodyPr>
          <a:lstStyle/>
          <a:p>
            <a:r>
              <a:rPr lang="en-GB" sz="1100" b="1" u="sng" dirty="0"/>
              <a:t>The bigger picture:</a:t>
            </a:r>
          </a:p>
          <a:p>
            <a:endParaRPr lang="en-GB" sz="1100" b="1" u="sng" dirty="0"/>
          </a:p>
          <a:p>
            <a:r>
              <a:rPr lang="en-GB" sz="1100" b="1" dirty="0"/>
              <a:t>Personal development opportunities </a:t>
            </a:r>
            <a:r>
              <a:rPr lang="en-GB" sz="1100" dirty="0"/>
              <a:t>– Social skills including team work, organisation and planning.</a:t>
            </a:r>
          </a:p>
          <a:p>
            <a:endParaRPr lang="en-GB" sz="1100" dirty="0"/>
          </a:p>
          <a:p>
            <a:r>
              <a:rPr lang="en-GB" sz="1100" b="1" dirty="0"/>
              <a:t>Career links </a:t>
            </a:r>
            <a:r>
              <a:rPr lang="en-GB" sz="1100" dirty="0"/>
              <a:t>– PE teacher, physiotherapist, sports journalist, outdoor education instructor, coach, professional athlete, personal trainer</a:t>
            </a:r>
          </a:p>
          <a:p>
            <a:endParaRPr lang="en-GB" sz="1100" dirty="0"/>
          </a:p>
          <a:p>
            <a:r>
              <a:rPr lang="en-GB" sz="1100" b="1" dirty="0"/>
              <a:t>RSE</a:t>
            </a:r>
            <a:r>
              <a:rPr lang="en-GB" sz="1100" dirty="0"/>
              <a:t> – ethics, compassion.</a:t>
            </a:r>
          </a:p>
        </p:txBody>
      </p:sp>
      <p:graphicFrame>
        <p:nvGraphicFramePr>
          <p:cNvPr id="8" name="Table 7">
            <a:extLst>
              <a:ext uri="{FF2B5EF4-FFF2-40B4-BE49-F238E27FC236}">
                <a16:creationId xmlns:a16="http://schemas.microsoft.com/office/drawing/2014/main" id="{7406606A-1501-46F5-9967-53BDE98D040E}"/>
              </a:ext>
            </a:extLst>
          </p:cNvPr>
          <p:cNvGraphicFramePr>
            <a:graphicFrameLocks noGrp="1"/>
          </p:cNvGraphicFramePr>
          <p:nvPr>
            <p:extLst>
              <p:ext uri="{D42A27DB-BD31-4B8C-83A1-F6EECF244321}">
                <p14:modId xmlns:p14="http://schemas.microsoft.com/office/powerpoint/2010/main" val="2348771804"/>
              </p:ext>
            </p:extLst>
          </p:nvPr>
        </p:nvGraphicFramePr>
        <p:xfrm>
          <a:off x="6548082" y="3861837"/>
          <a:ext cx="3384482" cy="1468383"/>
        </p:xfrm>
        <a:graphic>
          <a:graphicData uri="http://schemas.openxmlformats.org/drawingml/2006/table">
            <a:tbl>
              <a:tblPr firstRow="1" bandRow="1">
                <a:tableStyleId>{5C22544A-7EE6-4342-B048-85BDC9FD1C3A}</a:tableStyleId>
              </a:tblPr>
              <a:tblGrid>
                <a:gridCol w="3384482">
                  <a:extLst>
                    <a:ext uri="{9D8B030D-6E8A-4147-A177-3AD203B41FA5}">
                      <a16:colId xmlns:a16="http://schemas.microsoft.com/office/drawing/2014/main" val="3394513601"/>
                    </a:ext>
                  </a:extLst>
                </a:gridCol>
              </a:tblGrid>
              <a:tr h="196583">
                <a:tc>
                  <a:txBody>
                    <a:bodyPr/>
                    <a:lstStyle/>
                    <a:p>
                      <a:pPr algn="ctr"/>
                      <a:r>
                        <a:rPr lang="en-US" sz="800" dirty="0"/>
                        <a:t>Components of Fitness</a:t>
                      </a:r>
                      <a:endParaRPr lang="en-GB" sz="800" dirty="0"/>
                    </a:p>
                  </a:txBody>
                  <a:tcPr/>
                </a:tc>
                <a:extLst>
                  <a:ext uri="{0D108BD9-81ED-4DB2-BD59-A6C34878D82A}">
                    <a16:rowId xmlns:a16="http://schemas.microsoft.com/office/drawing/2014/main" val="1756783710"/>
                  </a:ext>
                </a:extLst>
              </a:tr>
              <a:tr h="1255023">
                <a:tc>
                  <a:txBody>
                    <a:bodyPr/>
                    <a:lstStyle/>
                    <a:p>
                      <a:r>
                        <a:rPr lang="en-US" sz="800" b="1" u="none" baseline="0" dirty="0">
                          <a:solidFill>
                            <a:srgbClr val="002060"/>
                          </a:solidFill>
                        </a:rPr>
                        <a:t>Cardiovascular Endurance </a:t>
                      </a:r>
                      <a:r>
                        <a:rPr lang="en-US" sz="800" b="0" u="none" baseline="0" dirty="0">
                          <a:solidFill>
                            <a:srgbClr val="002060"/>
                          </a:solidFill>
                        </a:rPr>
                        <a:t>– The ability of the heart and lungs to supply the body with oxygen.</a:t>
                      </a:r>
                    </a:p>
                    <a:p>
                      <a:r>
                        <a:rPr lang="en-US" sz="800" b="1" u="none" baseline="0" dirty="0">
                          <a:solidFill>
                            <a:srgbClr val="002060"/>
                          </a:solidFill>
                        </a:rPr>
                        <a:t>Agility</a:t>
                      </a:r>
                      <a:r>
                        <a:rPr lang="en-US" sz="800" b="0" u="none" baseline="0" dirty="0">
                          <a:solidFill>
                            <a:srgbClr val="002060"/>
                          </a:solidFill>
                        </a:rPr>
                        <a:t> – Changing direction at speed.</a:t>
                      </a:r>
                    </a:p>
                    <a:p>
                      <a:r>
                        <a:rPr lang="en-US" sz="800" b="1" u="none" baseline="0" dirty="0">
                          <a:solidFill>
                            <a:srgbClr val="002060"/>
                          </a:solidFill>
                        </a:rPr>
                        <a:t>Muscular Endurance </a:t>
                      </a:r>
                      <a:r>
                        <a:rPr lang="en-US" sz="800" b="0" u="none" baseline="0" dirty="0">
                          <a:solidFill>
                            <a:srgbClr val="002060"/>
                          </a:solidFill>
                        </a:rPr>
                        <a:t>– Using the voluntary muscles repeatedly without stopping.</a:t>
                      </a:r>
                    </a:p>
                    <a:p>
                      <a:r>
                        <a:rPr lang="en-US" sz="800" b="1" u="none" baseline="0" dirty="0">
                          <a:solidFill>
                            <a:srgbClr val="002060"/>
                          </a:solidFill>
                        </a:rPr>
                        <a:t>Power</a:t>
                      </a:r>
                      <a:r>
                        <a:rPr lang="en-US" sz="800" b="0" u="none" baseline="0" dirty="0">
                          <a:solidFill>
                            <a:srgbClr val="002060"/>
                          </a:solidFill>
                        </a:rPr>
                        <a:t> – Strength x Speed</a:t>
                      </a:r>
                    </a:p>
                    <a:p>
                      <a:r>
                        <a:rPr lang="en-US" sz="800" b="1" u="none" baseline="0" dirty="0">
                          <a:solidFill>
                            <a:srgbClr val="002060"/>
                          </a:solidFill>
                        </a:rPr>
                        <a:t>Strength</a:t>
                      </a:r>
                      <a:r>
                        <a:rPr lang="en-US" sz="800" b="0" u="none" baseline="0" dirty="0">
                          <a:solidFill>
                            <a:srgbClr val="002060"/>
                          </a:solidFill>
                        </a:rPr>
                        <a:t> – Applying force against a resistance.</a:t>
                      </a:r>
                    </a:p>
                    <a:p>
                      <a:r>
                        <a:rPr lang="en-US" sz="800" b="1" u="none" baseline="0" dirty="0">
                          <a:solidFill>
                            <a:srgbClr val="002060"/>
                          </a:solidFill>
                        </a:rPr>
                        <a:t>Flexibility</a:t>
                      </a:r>
                      <a:r>
                        <a:rPr lang="en-US" sz="800" b="0" u="none" baseline="0" dirty="0">
                          <a:solidFill>
                            <a:srgbClr val="002060"/>
                          </a:solidFill>
                        </a:rPr>
                        <a:t> – The range of movement at a joint.</a:t>
                      </a:r>
                    </a:p>
                    <a:p>
                      <a:r>
                        <a:rPr lang="en-US" sz="800" b="1" u="none" baseline="0" dirty="0">
                          <a:solidFill>
                            <a:srgbClr val="002060"/>
                          </a:solidFill>
                        </a:rPr>
                        <a:t>Reaction Time </a:t>
                      </a:r>
                      <a:r>
                        <a:rPr lang="en-US" sz="800" b="0" u="none" baseline="0" dirty="0">
                          <a:solidFill>
                            <a:srgbClr val="002060"/>
                          </a:solidFill>
                        </a:rPr>
                        <a:t>– The time it takes to respond to a stimulus.</a:t>
                      </a:r>
                    </a:p>
                  </a:txBody>
                  <a:tcPr/>
                </a:tc>
                <a:extLst>
                  <a:ext uri="{0D108BD9-81ED-4DB2-BD59-A6C34878D82A}">
                    <a16:rowId xmlns:a16="http://schemas.microsoft.com/office/drawing/2014/main" val="1810095138"/>
                  </a:ext>
                </a:extLst>
              </a:tr>
            </a:tbl>
          </a:graphicData>
        </a:graphic>
      </p:graphicFrame>
      <p:graphicFrame>
        <p:nvGraphicFramePr>
          <p:cNvPr id="9" name="Table 8">
            <a:extLst>
              <a:ext uri="{FF2B5EF4-FFF2-40B4-BE49-F238E27FC236}">
                <a16:creationId xmlns:a16="http://schemas.microsoft.com/office/drawing/2014/main" id="{C59CDE58-295C-4412-AEF7-C73BFDA49340}"/>
              </a:ext>
            </a:extLst>
          </p:cNvPr>
          <p:cNvGraphicFramePr>
            <a:graphicFrameLocks noGrp="1"/>
          </p:cNvGraphicFramePr>
          <p:nvPr>
            <p:extLst>
              <p:ext uri="{D42A27DB-BD31-4B8C-83A1-F6EECF244321}">
                <p14:modId xmlns:p14="http://schemas.microsoft.com/office/powerpoint/2010/main" val="4006293908"/>
              </p:ext>
            </p:extLst>
          </p:nvPr>
        </p:nvGraphicFramePr>
        <p:xfrm>
          <a:off x="6548082" y="5430018"/>
          <a:ext cx="3384482" cy="1158240"/>
        </p:xfrm>
        <a:graphic>
          <a:graphicData uri="http://schemas.openxmlformats.org/drawingml/2006/table">
            <a:tbl>
              <a:tblPr firstRow="1" bandRow="1">
                <a:tableStyleId>{5C22544A-7EE6-4342-B048-85BDC9FD1C3A}</a:tableStyleId>
              </a:tblPr>
              <a:tblGrid>
                <a:gridCol w="1692241">
                  <a:extLst>
                    <a:ext uri="{9D8B030D-6E8A-4147-A177-3AD203B41FA5}">
                      <a16:colId xmlns:a16="http://schemas.microsoft.com/office/drawing/2014/main" val="3394513601"/>
                    </a:ext>
                  </a:extLst>
                </a:gridCol>
                <a:gridCol w="1692241">
                  <a:extLst>
                    <a:ext uri="{9D8B030D-6E8A-4147-A177-3AD203B41FA5}">
                      <a16:colId xmlns:a16="http://schemas.microsoft.com/office/drawing/2014/main" val="3090603302"/>
                    </a:ext>
                  </a:extLst>
                </a:gridCol>
              </a:tblGrid>
              <a:tr h="175158">
                <a:tc>
                  <a:txBody>
                    <a:bodyPr/>
                    <a:lstStyle/>
                    <a:p>
                      <a:pPr algn="ctr"/>
                      <a:r>
                        <a:rPr lang="en-GB" sz="800" dirty="0"/>
                        <a:t>Principles of Training </a:t>
                      </a:r>
                    </a:p>
                    <a:p>
                      <a:pPr algn="ctr"/>
                      <a:r>
                        <a:rPr lang="en-GB" sz="800" dirty="0"/>
                        <a:t>(Autumn term)</a:t>
                      </a:r>
                    </a:p>
                  </a:txBody>
                  <a:tcPr/>
                </a:tc>
                <a:tc>
                  <a:txBody>
                    <a:bodyPr/>
                    <a:lstStyle/>
                    <a:p>
                      <a:pPr algn="ctr"/>
                      <a:r>
                        <a:rPr lang="en-GB" sz="800" dirty="0"/>
                        <a:t>Respiratory System </a:t>
                      </a:r>
                    </a:p>
                    <a:p>
                      <a:pPr algn="ctr"/>
                      <a:r>
                        <a:rPr lang="en-GB" sz="800" dirty="0"/>
                        <a:t>(Spring Term)</a:t>
                      </a:r>
                    </a:p>
                  </a:txBody>
                  <a:tcPr/>
                </a:tc>
                <a:extLst>
                  <a:ext uri="{0D108BD9-81ED-4DB2-BD59-A6C34878D82A}">
                    <a16:rowId xmlns:a16="http://schemas.microsoft.com/office/drawing/2014/main" val="1756783710"/>
                  </a:ext>
                </a:extLst>
              </a:tr>
              <a:tr h="565441">
                <a:tc>
                  <a:txBody>
                    <a:bodyPr/>
                    <a:lstStyle/>
                    <a:p>
                      <a:r>
                        <a:rPr lang="en-US" sz="800" dirty="0">
                          <a:solidFill>
                            <a:srgbClr val="002060"/>
                          </a:solidFill>
                        </a:rPr>
                        <a:t>Specificity</a:t>
                      </a:r>
                    </a:p>
                    <a:p>
                      <a:r>
                        <a:rPr lang="en-US" sz="800" dirty="0">
                          <a:solidFill>
                            <a:srgbClr val="002060"/>
                          </a:solidFill>
                        </a:rPr>
                        <a:t>Progression</a:t>
                      </a:r>
                    </a:p>
                    <a:p>
                      <a:r>
                        <a:rPr lang="en-US" sz="800" dirty="0">
                          <a:solidFill>
                            <a:srgbClr val="002060"/>
                          </a:solidFill>
                        </a:rPr>
                        <a:t>Overload</a:t>
                      </a:r>
                    </a:p>
                    <a:p>
                      <a:r>
                        <a:rPr lang="en-US" sz="800" dirty="0">
                          <a:solidFill>
                            <a:srgbClr val="002060"/>
                          </a:solidFill>
                        </a:rPr>
                        <a:t>Reversibility</a:t>
                      </a:r>
                    </a:p>
                    <a:p>
                      <a:r>
                        <a:rPr lang="en-US" sz="800" dirty="0">
                          <a:solidFill>
                            <a:srgbClr val="002060"/>
                          </a:solidFill>
                        </a:rPr>
                        <a:t>Time</a:t>
                      </a:r>
                    </a:p>
                    <a:p>
                      <a:r>
                        <a:rPr lang="en-US" sz="800" dirty="0">
                          <a:solidFill>
                            <a:srgbClr val="002060"/>
                          </a:solidFill>
                        </a:rPr>
                        <a:t>Individual Needs</a:t>
                      </a:r>
                    </a:p>
                  </a:txBody>
                  <a:tcPr/>
                </a:tc>
                <a:tc>
                  <a:txBody>
                    <a:bodyPr/>
                    <a:lstStyle/>
                    <a:p>
                      <a:pPr marL="0" indent="0" algn="l">
                        <a:buFont typeface="Arial" panose="020B0604020202020204" pitchFamily="34" charset="0"/>
                        <a:buNone/>
                      </a:pPr>
                      <a:r>
                        <a:rPr lang="en-GB" sz="800" b="0" u="none" baseline="0" dirty="0">
                          <a:solidFill>
                            <a:srgbClr val="002060"/>
                          </a:solidFill>
                        </a:rPr>
                        <a:t>Lungs</a:t>
                      </a:r>
                    </a:p>
                    <a:p>
                      <a:pPr marL="0" indent="0" algn="l">
                        <a:buFont typeface="Arial" panose="020B0604020202020204" pitchFamily="34" charset="0"/>
                        <a:buNone/>
                      </a:pPr>
                      <a:r>
                        <a:rPr lang="en-GB" sz="800" b="0" u="none" baseline="0" dirty="0">
                          <a:solidFill>
                            <a:srgbClr val="002060"/>
                          </a:solidFill>
                        </a:rPr>
                        <a:t>Trachea</a:t>
                      </a:r>
                    </a:p>
                    <a:p>
                      <a:pPr marL="0" indent="0" algn="l">
                        <a:buFont typeface="Arial" panose="020B0604020202020204" pitchFamily="34" charset="0"/>
                        <a:buNone/>
                      </a:pPr>
                      <a:r>
                        <a:rPr lang="en-GB" sz="800" b="0" u="none" baseline="0" dirty="0">
                          <a:solidFill>
                            <a:srgbClr val="002060"/>
                          </a:solidFill>
                        </a:rPr>
                        <a:t>Bronchi</a:t>
                      </a:r>
                    </a:p>
                    <a:p>
                      <a:pPr marL="0" indent="0" algn="l">
                        <a:buFont typeface="Arial" panose="020B0604020202020204" pitchFamily="34" charset="0"/>
                        <a:buNone/>
                      </a:pPr>
                      <a:r>
                        <a:rPr lang="en-GB" sz="800" b="0" u="none" baseline="0" dirty="0">
                          <a:solidFill>
                            <a:srgbClr val="002060"/>
                          </a:solidFill>
                        </a:rPr>
                        <a:t>Bronchioles</a:t>
                      </a:r>
                    </a:p>
                    <a:p>
                      <a:pPr marL="0" indent="0" algn="l">
                        <a:buFont typeface="Arial" panose="020B0604020202020204" pitchFamily="34" charset="0"/>
                        <a:buNone/>
                      </a:pPr>
                      <a:r>
                        <a:rPr lang="en-GB" sz="800" b="0" u="none" baseline="0" dirty="0">
                          <a:solidFill>
                            <a:srgbClr val="002060"/>
                          </a:solidFill>
                        </a:rPr>
                        <a:t>Alveoli</a:t>
                      </a:r>
                    </a:p>
                    <a:p>
                      <a:pPr marL="0" indent="0" algn="l">
                        <a:buFont typeface="Arial" panose="020B0604020202020204" pitchFamily="34" charset="0"/>
                        <a:buNone/>
                      </a:pPr>
                      <a:r>
                        <a:rPr lang="en-GB" sz="800" b="0" u="none" baseline="0" dirty="0">
                          <a:solidFill>
                            <a:srgbClr val="002060"/>
                          </a:solidFill>
                        </a:rPr>
                        <a:t>Gaseous exchange</a:t>
                      </a:r>
                    </a:p>
                  </a:txBody>
                  <a:tcPr/>
                </a:tc>
                <a:extLst>
                  <a:ext uri="{0D108BD9-81ED-4DB2-BD59-A6C34878D82A}">
                    <a16:rowId xmlns:a16="http://schemas.microsoft.com/office/drawing/2014/main" val="1810095138"/>
                  </a:ext>
                </a:extLst>
              </a:tr>
            </a:tbl>
          </a:graphicData>
        </a:graphic>
      </p:graphicFrame>
      <p:pic>
        <p:nvPicPr>
          <p:cNvPr id="10" name="Picture 9">
            <a:extLst>
              <a:ext uri="{FF2B5EF4-FFF2-40B4-BE49-F238E27FC236}">
                <a16:creationId xmlns:a16="http://schemas.microsoft.com/office/drawing/2014/main" id="{2C1E4659-DA89-47C7-AAEA-AEB014C0B0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05735" y="5594262"/>
            <a:ext cx="1513095" cy="1087537"/>
          </a:xfrm>
          <a:prstGeom prst="rect">
            <a:avLst/>
          </a:prstGeom>
        </p:spPr>
      </p:pic>
    </p:spTree>
    <p:extLst>
      <p:ext uri="{BB962C8B-B14F-4D97-AF65-F5344CB8AC3E}">
        <p14:creationId xmlns:p14="http://schemas.microsoft.com/office/powerpoint/2010/main" val="1955853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3938701" y="-6208"/>
            <a:ext cx="4293227"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8 Fitness: Assessment Plan</a:t>
            </a:r>
          </a:p>
        </p:txBody>
      </p:sp>
      <p:sp>
        <p:nvSpPr>
          <p:cNvPr id="5" name="TextBox 4">
            <a:extLst>
              <a:ext uri="{FF2B5EF4-FFF2-40B4-BE49-F238E27FC236}">
                <a16:creationId xmlns:a16="http://schemas.microsoft.com/office/drawing/2014/main" id="{31CB9A6E-E90D-41E8-AD2D-6A0C767F502F}"/>
              </a:ext>
            </a:extLst>
          </p:cNvPr>
          <p:cNvSpPr txBox="1"/>
          <p:nvPr/>
        </p:nvSpPr>
        <p:spPr>
          <a:xfrm>
            <a:off x="139435" y="480353"/>
            <a:ext cx="11913129" cy="1338828"/>
          </a:xfrm>
          <a:prstGeom prst="rect">
            <a:avLst/>
          </a:prstGeom>
          <a:solidFill>
            <a:schemeClr val="accent5">
              <a:lumMod val="20000"/>
              <a:lumOff val="80000"/>
            </a:schemeClr>
          </a:solidFill>
          <a:ln w="3175">
            <a:noFill/>
          </a:ln>
        </p:spPr>
        <p:txBody>
          <a:bodyPr wrap="square" rtlCol="0">
            <a:spAutoFit/>
          </a:bodyPr>
          <a:lstStyle/>
          <a:p>
            <a:r>
              <a:rPr lang="en-GB" sz="900" b="1" dirty="0"/>
              <a:t>MAPs</a:t>
            </a:r>
            <a:r>
              <a:rPr lang="en-GB" sz="900" dirty="0"/>
              <a:t> – Pupils will be assessed at the end of each topic via the Me in PE assessment model:</a:t>
            </a:r>
          </a:p>
          <a:p>
            <a:r>
              <a:rPr lang="en-GB" sz="900" b="1" dirty="0">
                <a:solidFill>
                  <a:srgbClr val="002060"/>
                </a:solidFill>
              </a:rPr>
              <a:t>Physical Me: </a:t>
            </a:r>
            <a:r>
              <a:rPr lang="en-GB" sz="900" dirty="0">
                <a:solidFill>
                  <a:srgbClr val="002060"/>
                </a:solidFill>
              </a:rPr>
              <a:t>Skills and application of these into a competitive situation.</a:t>
            </a:r>
          </a:p>
          <a:p>
            <a:r>
              <a:rPr lang="en-GB" sz="900" b="1" dirty="0">
                <a:solidFill>
                  <a:srgbClr val="002060"/>
                </a:solidFill>
              </a:rPr>
              <a:t>Thinking Me: </a:t>
            </a:r>
            <a:r>
              <a:rPr lang="en-GB" sz="900" dirty="0">
                <a:solidFill>
                  <a:srgbClr val="002060"/>
                </a:solidFill>
              </a:rPr>
              <a:t>ABC/Principles of Training OR Respiratory System</a:t>
            </a:r>
          </a:p>
          <a:p>
            <a:r>
              <a:rPr lang="en-GB" sz="900" b="1" dirty="0">
                <a:solidFill>
                  <a:srgbClr val="002060"/>
                </a:solidFill>
              </a:rPr>
              <a:t>Healthy Me: </a:t>
            </a:r>
            <a:r>
              <a:rPr lang="en-GB" sz="900" dirty="0">
                <a:solidFill>
                  <a:srgbClr val="002060"/>
                </a:solidFill>
              </a:rPr>
              <a:t>Physical attributes that are relevant to the activity.</a:t>
            </a:r>
          </a:p>
          <a:p>
            <a:r>
              <a:rPr lang="en-GB" sz="900" b="1" dirty="0">
                <a:solidFill>
                  <a:srgbClr val="002060"/>
                </a:solidFill>
              </a:rPr>
              <a:t>Social Me: </a:t>
            </a:r>
            <a:r>
              <a:rPr lang="en-GB" sz="900" dirty="0">
                <a:solidFill>
                  <a:srgbClr val="002060"/>
                </a:solidFill>
              </a:rPr>
              <a:t>Behaviour, attitudes and support towards other pupils.</a:t>
            </a:r>
          </a:p>
          <a:p>
            <a:r>
              <a:rPr lang="en-GB" sz="900" b="1" dirty="0">
                <a:solidFill>
                  <a:srgbClr val="002060"/>
                </a:solidFill>
              </a:rPr>
              <a:t>Resilient Me: </a:t>
            </a:r>
            <a:r>
              <a:rPr lang="en-GB" sz="900" dirty="0">
                <a:solidFill>
                  <a:srgbClr val="002060"/>
                </a:solidFill>
              </a:rPr>
              <a:t>Never giving up despite the challenge of the task that is presented to pupils.</a:t>
            </a:r>
          </a:p>
          <a:p>
            <a:endParaRPr lang="en-GB" sz="900" dirty="0"/>
          </a:p>
          <a:p>
            <a:r>
              <a:rPr lang="en-GB" sz="900" b="1" dirty="0"/>
              <a:t>Summative assessment (Me in PE) </a:t>
            </a:r>
            <a:r>
              <a:rPr lang="en-GB" sz="900" dirty="0"/>
              <a:t>– The knowledge from this unit will be tested as part of a 1 hour P2S practical assessment at the end of the allocated half term focusing on Physical Me, Thinking Me, Healthy Me, Social Me and Resilient Me. The Me in PE assessment will be completed by the class teacher and distributed to pupils once the marks have been finalised so pupils can be informed which of the 5 areas they are performing well in and which areas they need to work further on.</a:t>
            </a:r>
          </a:p>
        </p:txBody>
      </p:sp>
      <p:graphicFrame>
        <p:nvGraphicFramePr>
          <p:cNvPr id="7" name="Table 6">
            <a:extLst>
              <a:ext uri="{FF2B5EF4-FFF2-40B4-BE49-F238E27FC236}">
                <a16:creationId xmlns:a16="http://schemas.microsoft.com/office/drawing/2014/main" id="{01C08D8A-5FDD-4287-A708-1818B449F9AB}"/>
              </a:ext>
            </a:extLst>
          </p:cNvPr>
          <p:cNvGraphicFramePr>
            <a:graphicFrameLocks noGrp="1"/>
          </p:cNvGraphicFramePr>
          <p:nvPr>
            <p:extLst>
              <p:ext uri="{D42A27DB-BD31-4B8C-83A1-F6EECF244321}">
                <p14:modId xmlns:p14="http://schemas.microsoft.com/office/powerpoint/2010/main" val="2824251023"/>
              </p:ext>
            </p:extLst>
          </p:nvPr>
        </p:nvGraphicFramePr>
        <p:xfrm>
          <a:off x="139436" y="1888566"/>
          <a:ext cx="11913128" cy="4489081"/>
        </p:xfrm>
        <a:graphic>
          <a:graphicData uri="http://schemas.openxmlformats.org/drawingml/2006/table">
            <a:tbl>
              <a:tblPr firstRow="1" bandRow="1">
                <a:tableStyleId>{69CF1AB2-1976-4502-BF36-3FF5EA218861}</a:tableStyleId>
              </a:tblPr>
              <a:tblGrid>
                <a:gridCol w="2796287">
                  <a:extLst>
                    <a:ext uri="{9D8B030D-6E8A-4147-A177-3AD203B41FA5}">
                      <a16:colId xmlns:a16="http://schemas.microsoft.com/office/drawing/2014/main" val="26545288"/>
                    </a:ext>
                  </a:extLst>
                </a:gridCol>
                <a:gridCol w="2997881">
                  <a:extLst>
                    <a:ext uri="{9D8B030D-6E8A-4147-A177-3AD203B41FA5}">
                      <a16:colId xmlns:a16="http://schemas.microsoft.com/office/drawing/2014/main" val="3735789182"/>
                    </a:ext>
                  </a:extLst>
                </a:gridCol>
                <a:gridCol w="3182108">
                  <a:extLst>
                    <a:ext uri="{9D8B030D-6E8A-4147-A177-3AD203B41FA5}">
                      <a16:colId xmlns:a16="http://schemas.microsoft.com/office/drawing/2014/main" val="3033360634"/>
                    </a:ext>
                  </a:extLst>
                </a:gridCol>
                <a:gridCol w="2936852">
                  <a:extLst>
                    <a:ext uri="{9D8B030D-6E8A-4147-A177-3AD203B41FA5}">
                      <a16:colId xmlns:a16="http://schemas.microsoft.com/office/drawing/2014/main" val="2709544202"/>
                    </a:ext>
                  </a:extLst>
                </a:gridCol>
              </a:tblGrid>
              <a:tr h="262707">
                <a:tc gridSpan="4">
                  <a:txBody>
                    <a:bodyPr/>
                    <a:lstStyle/>
                    <a:p>
                      <a:pPr algn="ctr"/>
                      <a:r>
                        <a:rPr lang="en-US" sz="1100" dirty="0">
                          <a:solidFill>
                            <a:schemeClr val="tx1"/>
                          </a:solidFill>
                        </a:rPr>
                        <a:t>Assessment Steps</a:t>
                      </a:r>
                      <a:endParaRPr lang="en-GB" sz="11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extLst>
                  <a:ext uri="{0D108BD9-81ED-4DB2-BD59-A6C34878D82A}">
                    <a16:rowId xmlns:a16="http://schemas.microsoft.com/office/drawing/2014/main" val="3069175115"/>
                  </a:ext>
                </a:extLst>
              </a:tr>
              <a:tr h="363034">
                <a:tc>
                  <a:txBody>
                    <a:bodyPr/>
                    <a:lstStyle/>
                    <a:p>
                      <a:pPr algn="ctr"/>
                      <a:r>
                        <a:rPr lang="en-US" sz="1100" b="1" dirty="0">
                          <a:solidFill>
                            <a:schemeClr val="tx1"/>
                          </a:solidFill>
                        </a:rPr>
                        <a:t>Emerging</a:t>
                      </a:r>
                      <a:endParaRPr lang="en-GB" sz="1100" b="1" dirty="0">
                        <a:solidFill>
                          <a:schemeClr val="tx1"/>
                        </a:solidFill>
                      </a:endParaRPr>
                    </a:p>
                  </a:txBody>
                  <a:tcPr/>
                </a:tc>
                <a:tc>
                  <a:txBody>
                    <a:bodyPr/>
                    <a:lstStyle/>
                    <a:p>
                      <a:pPr algn="ctr"/>
                      <a:r>
                        <a:rPr lang="en-US" sz="1100" b="1" dirty="0">
                          <a:solidFill>
                            <a:schemeClr val="tx1"/>
                          </a:solidFill>
                        </a:rPr>
                        <a:t>Developing</a:t>
                      </a:r>
                      <a:endParaRPr lang="en-GB" sz="1100" b="1" dirty="0">
                        <a:solidFill>
                          <a:schemeClr val="tx1"/>
                        </a:solidFill>
                      </a:endParaRPr>
                    </a:p>
                  </a:txBody>
                  <a:tcPr/>
                </a:tc>
                <a:tc>
                  <a:txBody>
                    <a:bodyPr/>
                    <a:lstStyle/>
                    <a:p>
                      <a:pPr algn="ctr"/>
                      <a:r>
                        <a:rPr lang="en-US" sz="1100" b="1" dirty="0">
                          <a:solidFill>
                            <a:schemeClr val="tx1"/>
                          </a:solidFill>
                        </a:rPr>
                        <a:t>Securing</a:t>
                      </a:r>
                      <a:endParaRPr lang="en-GB" sz="1100" b="1" dirty="0">
                        <a:solidFill>
                          <a:schemeClr val="tx1"/>
                        </a:solidFill>
                      </a:endParaRPr>
                    </a:p>
                  </a:txBody>
                  <a:tcPr/>
                </a:tc>
                <a:tc>
                  <a:txBody>
                    <a:bodyPr/>
                    <a:lstStyle/>
                    <a:p>
                      <a:pPr algn="ctr"/>
                      <a:r>
                        <a:rPr lang="en-US" sz="1100" b="1" dirty="0">
                          <a:solidFill>
                            <a:schemeClr val="tx1"/>
                          </a:solidFill>
                        </a:rPr>
                        <a:t>Mastering (Up to ‘-’)</a:t>
                      </a:r>
                    </a:p>
                  </a:txBody>
                  <a:tcPr/>
                </a:tc>
                <a:extLst>
                  <a:ext uri="{0D108BD9-81ED-4DB2-BD59-A6C34878D82A}">
                    <a16:rowId xmlns:a16="http://schemas.microsoft.com/office/drawing/2014/main" val="1482251926"/>
                  </a:ext>
                </a:extLst>
              </a:tr>
              <a:tr h="3687698">
                <a:tc>
                  <a:txBody>
                    <a:bodyPr/>
                    <a:lstStyle/>
                    <a:p>
                      <a:r>
                        <a:rPr lang="en-US" sz="750" b="1" i="1" dirty="0">
                          <a:solidFill>
                            <a:schemeClr val="tx1"/>
                          </a:solidFill>
                        </a:rPr>
                        <a:t>Pupils display basic levels of fitness in circuit training, fartlek, star orienteering, capture the flag, dance and SAQ; limited explanation of ABC/word-rich focus; very limited ability to support their peers and help with technique/tactics; rarely persists with difficult physical/mental challenges:</a:t>
                      </a:r>
                    </a:p>
                    <a:p>
                      <a:endParaRPr lang="en-US" sz="750" dirty="0">
                        <a:solidFill>
                          <a:schemeClr val="tx1"/>
                        </a:solidFill>
                      </a:endParaRPr>
                    </a:p>
                    <a:p>
                      <a:pPr marL="171450" indent="-171450">
                        <a:buFontTx/>
                        <a:buChar char="-"/>
                      </a:pPr>
                      <a:r>
                        <a:rPr lang="en-US" sz="750" dirty="0">
                          <a:solidFill>
                            <a:schemeClr val="tx1"/>
                          </a:solidFill>
                        </a:rPr>
                        <a:t>Able to complete some stations within the circuit but stops regularly during each set.</a:t>
                      </a:r>
                    </a:p>
                    <a:p>
                      <a:pPr marL="171450" indent="-171450">
                        <a:buFontTx/>
                        <a:buChar char="-"/>
                      </a:pPr>
                      <a:endParaRPr lang="en-US" sz="750" dirty="0">
                        <a:solidFill>
                          <a:schemeClr val="tx1"/>
                        </a:solidFill>
                      </a:endParaRPr>
                    </a:p>
                    <a:p>
                      <a:pPr marL="171450" indent="-171450">
                        <a:buFontTx/>
                        <a:buChar char="-"/>
                      </a:pPr>
                      <a:r>
                        <a:rPr lang="en-US" sz="750" dirty="0">
                          <a:solidFill>
                            <a:schemeClr val="tx1"/>
                          </a:solidFill>
                        </a:rPr>
                        <a:t>Able to complete at least two laps of their designed fartlek course.</a:t>
                      </a:r>
                    </a:p>
                    <a:p>
                      <a:pPr marL="171450" indent="-171450">
                        <a:buFontTx/>
                        <a:buChar char="-"/>
                      </a:pPr>
                      <a:endParaRPr lang="en-US" sz="750" dirty="0">
                        <a:solidFill>
                          <a:schemeClr val="tx1"/>
                        </a:solidFill>
                      </a:endParaRPr>
                    </a:p>
                    <a:p>
                      <a:pPr marL="171450" indent="-171450">
                        <a:buFontTx/>
                        <a:buChar char="-"/>
                      </a:pPr>
                      <a:r>
                        <a:rPr lang="en-US" sz="750" dirty="0">
                          <a:solidFill>
                            <a:schemeClr val="tx1"/>
                          </a:solidFill>
                        </a:rPr>
                        <a:t>Can navigate their way around the star orienteering course with guidance from teacher/partner when deciding which order to go in.</a:t>
                      </a:r>
                    </a:p>
                    <a:p>
                      <a:pPr marL="171450" indent="-171450">
                        <a:buFontTx/>
                        <a:buChar char="-"/>
                      </a:pPr>
                      <a:endParaRPr lang="en-US" sz="750" dirty="0">
                        <a:solidFill>
                          <a:schemeClr val="tx1"/>
                        </a:solidFill>
                      </a:endParaRPr>
                    </a:p>
                    <a:p>
                      <a:pPr marL="171450" indent="-171450">
                        <a:buFontTx/>
                        <a:buChar char="-"/>
                      </a:pPr>
                      <a:r>
                        <a:rPr lang="en-US" sz="750" dirty="0">
                          <a:solidFill>
                            <a:schemeClr val="tx1"/>
                          </a:solidFill>
                        </a:rPr>
                        <a:t>Can take part in capture the flag maintaining one role (Attack or defence) with minimal impact on the game.</a:t>
                      </a:r>
                    </a:p>
                    <a:p>
                      <a:pPr marL="171450" indent="-171450">
                        <a:buFontTx/>
                        <a:buChar char="-"/>
                      </a:pPr>
                      <a:endParaRPr lang="en-US" sz="750" dirty="0">
                        <a:solidFill>
                          <a:schemeClr val="tx1"/>
                        </a:solidFill>
                      </a:endParaRPr>
                    </a:p>
                    <a:p>
                      <a:pPr marL="171450" indent="-171450">
                        <a:buFontTx/>
                        <a:buChar char="-"/>
                      </a:pPr>
                      <a:r>
                        <a:rPr lang="en-US" sz="750" dirty="0">
                          <a:solidFill>
                            <a:schemeClr val="tx1"/>
                          </a:solidFill>
                        </a:rPr>
                        <a:t>Displays limited flexibility and coordination in dance.</a:t>
                      </a:r>
                    </a:p>
                    <a:p>
                      <a:pPr marL="171450" indent="-171450">
                        <a:buFontTx/>
                        <a:buChar char="-"/>
                      </a:pPr>
                      <a:endParaRPr lang="en-US" sz="750" dirty="0">
                        <a:solidFill>
                          <a:schemeClr val="tx1"/>
                        </a:solidFill>
                      </a:endParaRPr>
                    </a:p>
                    <a:p>
                      <a:pPr marL="171450" indent="-171450">
                        <a:buFontTx/>
                        <a:buChar char="-"/>
                      </a:pPr>
                      <a:r>
                        <a:rPr lang="en-US" sz="750" dirty="0">
                          <a:solidFill>
                            <a:schemeClr val="tx1"/>
                          </a:solidFill>
                        </a:rPr>
                        <a:t>Displays very limited levels of agility during SAQ.</a:t>
                      </a:r>
                    </a:p>
                    <a:p>
                      <a:pPr marL="171450" indent="-171450">
                        <a:buFontTx/>
                        <a:buChar char="-"/>
                      </a:pPr>
                      <a:endParaRPr lang="en-US" sz="750" dirty="0">
                        <a:solidFill>
                          <a:schemeClr val="tx1"/>
                        </a:solidFill>
                      </a:endParaRPr>
                    </a:p>
                    <a:p>
                      <a:pPr marL="171450" indent="-171450">
                        <a:buFontTx/>
                        <a:buChar char="-"/>
                      </a:pPr>
                      <a:r>
                        <a:rPr lang="en-US" sz="750" dirty="0">
                          <a:solidFill>
                            <a:schemeClr val="tx1"/>
                          </a:solidFill>
                        </a:rPr>
                        <a:t>Can state some relevant connections between fitness and the word-rich focus with support from the teacher.</a:t>
                      </a:r>
                    </a:p>
                    <a:p>
                      <a:pPr marL="171450" indent="-171450">
                        <a:buFontTx/>
                        <a:buChar char="-"/>
                      </a:pPr>
                      <a:endParaRPr lang="en-US" sz="750" dirty="0">
                        <a:solidFill>
                          <a:schemeClr val="tx1"/>
                        </a:solidFill>
                      </a:endParaRPr>
                    </a:p>
                    <a:p>
                      <a:pPr marL="171450" indent="-171450" algn="l">
                        <a:buFontTx/>
                        <a:buChar char="-"/>
                      </a:pPr>
                      <a:r>
                        <a:rPr lang="en-GB" sz="750" b="0" dirty="0">
                          <a:solidFill>
                            <a:schemeClr val="tx1"/>
                          </a:solidFill>
                        </a:rPr>
                        <a:t>Social skills are very limited as well as communication between peers.</a:t>
                      </a:r>
                    </a:p>
                    <a:p>
                      <a:pPr marL="171450" indent="-171450">
                        <a:buFontTx/>
                        <a:buChar char="-"/>
                      </a:pPr>
                      <a:endParaRPr lang="en-US" sz="750" dirty="0">
                        <a:solidFill>
                          <a:schemeClr val="tx1"/>
                        </a:solidFill>
                      </a:endParaRPr>
                    </a:p>
                    <a:p>
                      <a:pPr marL="171450" indent="-171450" algn="l">
                        <a:buFontTx/>
                        <a:buChar char="-"/>
                      </a:pPr>
                      <a:r>
                        <a:rPr lang="en-GB" sz="750" b="0" dirty="0">
                          <a:solidFill>
                            <a:schemeClr val="tx1"/>
                          </a:solidFill>
                        </a:rPr>
                        <a:t>Unwilling to persist with difficult challenges.</a:t>
                      </a:r>
                    </a:p>
                  </a:txBody>
                  <a:tcPr/>
                </a:tc>
                <a:tc>
                  <a:txBody>
                    <a:bodyPr/>
                    <a:lstStyle/>
                    <a:p>
                      <a:r>
                        <a:rPr lang="en-US" sz="750" b="1" i="1" dirty="0">
                          <a:solidFill>
                            <a:schemeClr val="tx1"/>
                          </a:solidFill>
                        </a:rPr>
                        <a:t>Pupils display inconsistent levels of fitness in circuit training, fartlek, star orienteering, capture the flag, dance and SAQ; some explanation of ABC/word-rich focus; some ability to support their peers and help with technique/tactics; sometimes persists with difficult physical/mental challenges:</a:t>
                      </a:r>
                    </a:p>
                    <a:p>
                      <a:endParaRPr lang="en-US" sz="750" dirty="0">
                        <a:solidFill>
                          <a:schemeClr val="tx1"/>
                        </a:solidFill>
                      </a:endParaRPr>
                    </a:p>
                    <a:p>
                      <a:pPr marL="171450" indent="-171450">
                        <a:buFontTx/>
                        <a:buChar char="-"/>
                      </a:pPr>
                      <a:r>
                        <a:rPr lang="en-US" sz="750" dirty="0">
                          <a:solidFill>
                            <a:schemeClr val="tx1"/>
                          </a:solidFill>
                        </a:rPr>
                        <a:t>Able to complete most stations within the circuit stopping occasionally during each set.</a:t>
                      </a:r>
                    </a:p>
                    <a:p>
                      <a:pPr marL="171450" indent="-171450">
                        <a:buFontTx/>
                        <a:buChar char="-"/>
                      </a:pPr>
                      <a:endParaRPr lang="en-US" sz="750" dirty="0">
                        <a:solidFill>
                          <a:schemeClr val="tx1"/>
                        </a:solidFill>
                      </a:endParaRPr>
                    </a:p>
                    <a:p>
                      <a:pPr marL="171450" indent="-171450">
                        <a:buFontTx/>
                        <a:buChar char="-"/>
                      </a:pPr>
                      <a:r>
                        <a:rPr lang="en-US" sz="750" dirty="0">
                          <a:solidFill>
                            <a:schemeClr val="tx1"/>
                          </a:solidFill>
                        </a:rPr>
                        <a:t>Able to complete at least four laps of their designed fartlek course and describe why various athletes would require such training.</a:t>
                      </a:r>
                    </a:p>
                    <a:p>
                      <a:pPr marL="171450" indent="-171450">
                        <a:buFontTx/>
                        <a:buChar char="-"/>
                      </a:pPr>
                      <a:endParaRPr lang="en-US" sz="750" dirty="0">
                        <a:solidFill>
                          <a:schemeClr val="tx1"/>
                        </a:solidFill>
                      </a:endParaRPr>
                    </a:p>
                    <a:p>
                      <a:pPr marL="171450" indent="-171450">
                        <a:buFontTx/>
                        <a:buChar char="-"/>
                      </a:pPr>
                      <a:r>
                        <a:rPr lang="en-US" sz="750" dirty="0">
                          <a:solidFill>
                            <a:schemeClr val="tx1"/>
                          </a:solidFill>
                        </a:rPr>
                        <a:t>Can navigate their way around the star orienteering course with little guidance from teacher/partner when deciding which order to go in.</a:t>
                      </a:r>
                    </a:p>
                    <a:p>
                      <a:pPr marL="171450" indent="-171450">
                        <a:buFontTx/>
                        <a:buChar char="-"/>
                      </a:pPr>
                      <a:endParaRPr lang="en-US" sz="750" dirty="0">
                        <a:solidFill>
                          <a:schemeClr val="tx1"/>
                        </a:solidFill>
                      </a:endParaRPr>
                    </a:p>
                    <a:p>
                      <a:pPr marL="171450" indent="-171450">
                        <a:buFontTx/>
                        <a:buChar char="-"/>
                      </a:pPr>
                      <a:r>
                        <a:rPr lang="en-US" sz="750" dirty="0">
                          <a:solidFill>
                            <a:schemeClr val="tx1"/>
                          </a:solidFill>
                        </a:rPr>
                        <a:t>Can take part in capture the flag maintaining one role (Attack or defence) with some impact on the game.</a:t>
                      </a:r>
                    </a:p>
                    <a:p>
                      <a:pPr marL="171450" indent="-171450">
                        <a:buFontTx/>
                        <a:buChar char="-"/>
                      </a:pPr>
                      <a:endParaRPr lang="en-US" sz="750" dirty="0">
                        <a:solidFill>
                          <a:schemeClr val="tx1"/>
                        </a:solidFill>
                      </a:endParaRPr>
                    </a:p>
                    <a:p>
                      <a:pPr marL="171450" indent="-171450">
                        <a:buFontTx/>
                        <a:buChar char="-"/>
                      </a:pPr>
                      <a:r>
                        <a:rPr lang="en-US" sz="750" dirty="0">
                          <a:solidFill>
                            <a:schemeClr val="tx1"/>
                          </a:solidFill>
                        </a:rPr>
                        <a:t>Displays fair levels of flexibility and coordination in dance.</a:t>
                      </a:r>
                    </a:p>
                    <a:p>
                      <a:pPr marL="171450" indent="-171450">
                        <a:buFontTx/>
                        <a:buChar char="-"/>
                      </a:pPr>
                      <a:endParaRPr lang="en-US" sz="750" dirty="0">
                        <a:solidFill>
                          <a:schemeClr val="tx1"/>
                        </a:solidFill>
                      </a:endParaRPr>
                    </a:p>
                    <a:p>
                      <a:pPr marL="171450" indent="-171450">
                        <a:buFontTx/>
                        <a:buChar char="-"/>
                      </a:pPr>
                      <a:r>
                        <a:rPr lang="en-US" sz="750" dirty="0">
                          <a:solidFill>
                            <a:schemeClr val="tx1"/>
                          </a:solidFill>
                        </a:rPr>
                        <a:t>Displays fair levels of agility during SAQ.</a:t>
                      </a:r>
                    </a:p>
                    <a:p>
                      <a:pPr marL="171450" indent="-171450">
                        <a:buFontTx/>
                        <a:buChar char="-"/>
                      </a:pPr>
                      <a:endParaRPr lang="en-US" sz="750" dirty="0">
                        <a:solidFill>
                          <a:schemeClr val="tx1"/>
                        </a:solidFill>
                      </a:endParaRPr>
                    </a:p>
                    <a:p>
                      <a:pPr marL="171450" indent="-171450">
                        <a:buFontTx/>
                        <a:buChar char="-"/>
                      </a:pPr>
                      <a:r>
                        <a:rPr lang="en-US" sz="750" dirty="0">
                          <a:solidFill>
                            <a:schemeClr val="tx1"/>
                          </a:solidFill>
                        </a:rPr>
                        <a:t>Can state relevant connections between fitness and the word-rich focus with little support from the teacher.</a:t>
                      </a:r>
                    </a:p>
                    <a:p>
                      <a:pPr marL="171450" indent="-171450">
                        <a:buFontTx/>
                        <a:buChar char="-"/>
                      </a:pPr>
                      <a:endParaRPr lang="en-US" sz="750" dirty="0">
                        <a:solidFill>
                          <a:schemeClr val="tx1"/>
                        </a:solidFill>
                      </a:endParaRPr>
                    </a:p>
                    <a:p>
                      <a:pPr marL="171450" indent="-171450" algn="l">
                        <a:buFontTx/>
                        <a:buChar char="-"/>
                      </a:pPr>
                      <a:r>
                        <a:rPr lang="en-GB" sz="750" b="0" dirty="0">
                          <a:solidFill>
                            <a:schemeClr val="tx1"/>
                          </a:solidFill>
                        </a:rPr>
                        <a:t>Social skills are limited as well as communication between peers.</a:t>
                      </a:r>
                    </a:p>
                    <a:p>
                      <a:pPr marL="171450" indent="-171450">
                        <a:buFontTx/>
                        <a:buChar char="-"/>
                      </a:pPr>
                      <a:endParaRPr lang="en-US" sz="750" dirty="0">
                        <a:solidFill>
                          <a:schemeClr val="tx1"/>
                        </a:solidFill>
                      </a:endParaRPr>
                    </a:p>
                    <a:p>
                      <a:pPr marL="171450" indent="-171450" algn="l">
                        <a:buFontTx/>
                        <a:buChar char="-"/>
                      </a:pPr>
                      <a:r>
                        <a:rPr lang="en-GB" sz="750" b="0" dirty="0">
                          <a:solidFill>
                            <a:schemeClr val="tx1"/>
                          </a:solidFill>
                        </a:rPr>
                        <a:t>Usually persists with difficult challenges.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50" b="1" i="1" dirty="0">
                          <a:solidFill>
                            <a:schemeClr val="tx1"/>
                          </a:solidFill>
                        </a:rPr>
                        <a:t>Pupils display levels of fitness in line with national averages in circuit training as well as excellent fitness levels in fartlek training, star orienteering, capture the flag, dance and SAQ; Clear links of the word-rich focus and fitness, analysis &amp; feedback is compared against a professional model and structured feedback is used often; regularly persists with difficult physical/mental challenges:</a:t>
                      </a:r>
                    </a:p>
                    <a:p>
                      <a:r>
                        <a:rPr lang="en-US" sz="750" b="1" i="1" dirty="0">
                          <a:solidFill>
                            <a:schemeClr val="tx1"/>
                          </a:solidFill>
                        </a:rPr>
                        <a:t>:</a:t>
                      </a:r>
                    </a:p>
                    <a:p>
                      <a:endParaRPr lang="en-US" sz="750" b="0" i="0" dirty="0">
                        <a:solidFill>
                          <a:schemeClr val="tx1"/>
                        </a:solidFill>
                      </a:endParaRPr>
                    </a:p>
                    <a:p>
                      <a:pPr marL="171450" indent="-171450">
                        <a:buFontTx/>
                        <a:buChar char="-"/>
                      </a:pPr>
                      <a:r>
                        <a:rPr lang="en-US" sz="750" dirty="0">
                          <a:solidFill>
                            <a:schemeClr val="tx1"/>
                          </a:solidFill>
                        </a:rPr>
                        <a:t>Able to complete all stations within the circuit stopping rarely during each set.</a:t>
                      </a:r>
                    </a:p>
                    <a:p>
                      <a:pPr marL="171450" indent="-171450">
                        <a:buFontTx/>
                        <a:buChar char="-"/>
                      </a:pPr>
                      <a:endParaRPr lang="en-US" sz="750" dirty="0">
                        <a:solidFill>
                          <a:schemeClr val="tx1"/>
                        </a:solidFill>
                      </a:endParaRPr>
                    </a:p>
                    <a:p>
                      <a:pPr marL="171450" indent="-171450">
                        <a:buFontTx/>
                        <a:buChar char="-"/>
                      </a:pPr>
                      <a:r>
                        <a:rPr lang="en-US" sz="750" dirty="0">
                          <a:solidFill>
                            <a:schemeClr val="tx1"/>
                          </a:solidFill>
                        </a:rPr>
                        <a:t>Able to complete at least six laps of their designed fartlek course and explain why various athletes would require such training.</a:t>
                      </a:r>
                    </a:p>
                    <a:p>
                      <a:pPr marL="171450" indent="-171450">
                        <a:buFontTx/>
                        <a:buChar char="-"/>
                      </a:pPr>
                      <a:endParaRPr lang="en-US" sz="750" dirty="0">
                        <a:solidFill>
                          <a:schemeClr val="tx1"/>
                        </a:solidFill>
                      </a:endParaRPr>
                    </a:p>
                    <a:p>
                      <a:pPr marL="171450" indent="-171450">
                        <a:buFontTx/>
                        <a:buChar char="-"/>
                      </a:pPr>
                      <a:r>
                        <a:rPr lang="en-US" sz="750" dirty="0">
                          <a:solidFill>
                            <a:schemeClr val="tx1"/>
                          </a:solidFill>
                        </a:rPr>
                        <a:t>Can navigate their way around the star orienteering course with no guidance from teacher/partner when deciding which order to go in.</a:t>
                      </a:r>
                    </a:p>
                    <a:p>
                      <a:pPr marL="171450" indent="-171450">
                        <a:buFontTx/>
                        <a:buChar char="-"/>
                      </a:pPr>
                      <a:endParaRPr lang="en-US" sz="750" dirty="0">
                        <a:solidFill>
                          <a:schemeClr val="tx1"/>
                        </a:solidFill>
                      </a:endParaRPr>
                    </a:p>
                    <a:p>
                      <a:pPr marL="171450" indent="-171450">
                        <a:buFontTx/>
                        <a:buChar char="-"/>
                      </a:pPr>
                      <a:r>
                        <a:rPr lang="en-US" sz="750" dirty="0">
                          <a:solidFill>
                            <a:schemeClr val="tx1"/>
                          </a:solidFill>
                        </a:rPr>
                        <a:t>Can take part in capture the flag maintaining two roles (Attack or defence) with impact on the game.</a:t>
                      </a:r>
                    </a:p>
                    <a:p>
                      <a:pPr marL="171450" indent="-171450">
                        <a:buFontTx/>
                        <a:buChar char="-"/>
                      </a:pPr>
                      <a:endParaRPr lang="en-US" sz="750" dirty="0">
                        <a:solidFill>
                          <a:schemeClr val="tx1"/>
                        </a:solidFill>
                      </a:endParaRPr>
                    </a:p>
                    <a:p>
                      <a:pPr marL="171450" indent="-171450">
                        <a:buFontTx/>
                        <a:buChar char="-"/>
                      </a:pPr>
                      <a:r>
                        <a:rPr lang="en-US" sz="750" dirty="0">
                          <a:solidFill>
                            <a:schemeClr val="tx1"/>
                          </a:solidFill>
                        </a:rPr>
                        <a:t>Displays good levels of flexibility and coordination in dance.</a:t>
                      </a:r>
                    </a:p>
                    <a:p>
                      <a:pPr marL="171450" indent="-171450">
                        <a:buFontTx/>
                        <a:buChar char="-"/>
                      </a:pPr>
                      <a:endParaRPr lang="en-US" sz="750" dirty="0">
                        <a:solidFill>
                          <a:schemeClr val="tx1"/>
                        </a:solidFill>
                      </a:endParaRPr>
                    </a:p>
                    <a:p>
                      <a:pPr marL="171450" indent="-171450">
                        <a:buFontTx/>
                        <a:buChar char="-"/>
                      </a:pPr>
                      <a:r>
                        <a:rPr lang="en-US" sz="750" dirty="0">
                          <a:solidFill>
                            <a:schemeClr val="tx1"/>
                          </a:solidFill>
                        </a:rPr>
                        <a:t>Displays good levels of agility during SAQ.</a:t>
                      </a:r>
                    </a:p>
                    <a:p>
                      <a:pPr marL="171450" indent="-171450">
                        <a:buFontTx/>
                        <a:buChar char="-"/>
                      </a:pPr>
                      <a:endParaRPr lang="en-US" sz="750" dirty="0">
                        <a:solidFill>
                          <a:schemeClr val="tx1"/>
                        </a:solidFill>
                      </a:endParaRPr>
                    </a:p>
                    <a:p>
                      <a:pPr marL="171450" indent="-171450">
                        <a:buFontTx/>
                        <a:buChar char="-"/>
                      </a:pPr>
                      <a:r>
                        <a:rPr lang="en-US" sz="750" dirty="0">
                          <a:solidFill>
                            <a:schemeClr val="tx1"/>
                          </a:solidFill>
                        </a:rPr>
                        <a:t>Can describe relevant connections between fitness and the word-rich focus and tier 3 words with no support from the teacher.</a:t>
                      </a:r>
                    </a:p>
                    <a:p>
                      <a:pPr marL="171450" indent="-171450">
                        <a:buFontTx/>
                        <a:buChar char="-"/>
                      </a:pPr>
                      <a:endParaRPr lang="en-US" sz="750" dirty="0">
                        <a:solidFill>
                          <a:schemeClr val="tx1"/>
                        </a:solidFill>
                      </a:endParaRPr>
                    </a:p>
                    <a:p>
                      <a:pPr marL="171450" indent="-171450" algn="l">
                        <a:buFontTx/>
                        <a:buChar char="-"/>
                      </a:pPr>
                      <a:r>
                        <a:rPr lang="en-GB" sz="750" b="0" dirty="0">
                          <a:solidFill>
                            <a:schemeClr val="tx1"/>
                          </a:solidFill>
                        </a:rPr>
                        <a:t>Social skills are good as well as communication between peers.</a:t>
                      </a:r>
                    </a:p>
                    <a:p>
                      <a:pPr marL="171450" indent="-171450">
                        <a:buFontTx/>
                        <a:buChar char="-"/>
                      </a:pPr>
                      <a:endParaRPr lang="en-US" sz="750" dirty="0">
                        <a:solidFill>
                          <a:schemeClr val="tx1"/>
                        </a:solidFill>
                      </a:endParaRPr>
                    </a:p>
                    <a:p>
                      <a:pPr marL="171450" indent="-171450" algn="l">
                        <a:buFontTx/>
                        <a:buChar char="-"/>
                      </a:pPr>
                      <a:r>
                        <a:rPr lang="en-GB" sz="750" b="0" dirty="0">
                          <a:solidFill>
                            <a:schemeClr val="tx1"/>
                          </a:solidFill>
                        </a:rPr>
                        <a:t>Always persists with difficult challenges.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50" b="1" i="1" dirty="0">
                          <a:solidFill>
                            <a:schemeClr val="tx1"/>
                          </a:solidFill>
                        </a:rPr>
                        <a:t>Pupils display levels of fitness that exceed national averages in circuit training as well as excellent fitness levels in fartlek training, star orienteering, capture the flag, dance and SAQ; Clear links of the word-rich focus and fitness, analysis &amp; feedback is compared against a professional model and structured feedback is used often; regularly persists with difficult physical/mental challenges:</a:t>
                      </a:r>
                    </a:p>
                    <a:p>
                      <a:endParaRPr lang="en-US" sz="750" b="1" i="1" dirty="0">
                        <a:solidFill>
                          <a:schemeClr val="tx1"/>
                        </a:solidFill>
                      </a:endParaRPr>
                    </a:p>
                    <a:p>
                      <a:endParaRPr lang="en-US" sz="750" b="0" i="0" dirty="0">
                        <a:solidFill>
                          <a:schemeClr val="tx1"/>
                        </a:solidFill>
                      </a:endParaRPr>
                    </a:p>
                    <a:p>
                      <a:pPr marL="171450" indent="-171450">
                        <a:buFontTx/>
                        <a:buChar char="-"/>
                      </a:pPr>
                      <a:r>
                        <a:rPr lang="en-US" sz="750" dirty="0">
                          <a:solidFill>
                            <a:schemeClr val="tx1"/>
                          </a:solidFill>
                        </a:rPr>
                        <a:t>Able to complete all stations within the circuit whilst never stopping during each set.</a:t>
                      </a:r>
                    </a:p>
                    <a:p>
                      <a:pPr marL="171450" indent="-171450">
                        <a:buFontTx/>
                        <a:buChar char="-"/>
                      </a:pPr>
                      <a:endParaRPr lang="en-US" sz="750" dirty="0">
                        <a:solidFill>
                          <a:schemeClr val="tx1"/>
                        </a:solidFill>
                      </a:endParaRPr>
                    </a:p>
                    <a:p>
                      <a:pPr marL="171450" indent="-171450">
                        <a:buFontTx/>
                        <a:buChar char="-"/>
                      </a:pPr>
                      <a:r>
                        <a:rPr lang="en-US" sz="750" dirty="0">
                          <a:solidFill>
                            <a:schemeClr val="tx1"/>
                          </a:solidFill>
                        </a:rPr>
                        <a:t>Able to complete at least eight laps of their designed fartlek course and justify why various athletes would require such training.</a:t>
                      </a:r>
                    </a:p>
                    <a:p>
                      <a:pPr marL="171450" indent="-171450">
                        <a:buFontTx/>
                        <a:buChar char="-"/>
                      </a:pPr>
                      <a:endParaRPr lang="en-US" sz="750" dirty="0">
                        <a:solidFill>
                          <a:schemeClr val="tx1"/>
                        </a:solidFill>
                      </a:endParaRPr>
                    </a:p>
                    <a:p>
                      <a:pPr marL="171450" indent="-171450">
                        <a:buFontTx/>
                        <a:buChar char="-"/>
                      </a:pPr>
                      <a:r>
                        <a:rPr lang="en-US" sz="750" dirty="0">
                          <a:solidFill>
                            <a:schemeClr val="tx1"/>
                          </a:solidFill>
                        </a:rPr>
                        <a:t>Can navigate their way around the star orienteering course with no guidance from teacher/partner when deciding which order to go in.</a:t>
                      </a:r>
                    </a:p>
                    <a:p>
                      <a:pPr marL="171450" indent="-171450">
                        <a:buFontTx/>
                        <a:buChar char="-"/>
                      </a:pPr>
                      <a:endParaRPr lang="en-US" sz="750" dirty="0">
                        <a:solidFill>
                          <a:schemeClr val="tx1"/>
                        </a:solidFill>
                      </a:endParaRPr>
                    </a:p>
                    <a:p>
                      <a:pPr marL="171450" indent="-171450">
                        <a:buFontTx/>
                        <a:buChar char="-"/>
                      </a:pPr>
                      <a:r>
                        <a:rPr lang="en-US" sz="750" dirty="0">
                          <a:solidFill>
                            <a:schemeClr val="tx1"/>
                          </a:solidFill>
                        </a:rPr>
                        <a:t>Can take part in capture the flag maintaining two roles (Attack or defence) with leadership impact on the game.</a:t>
                      </a:r>
                    </a:p>
                    <a:p>
                      <a:pPr marL="171450" indent="-171450">
                        <a:buFontTx/>
                        <a:buChar char="-"/>
                      </a:pPr>
                      <a:endParaRPr lang="en-US" sz="750" dirty="0">
                        <a:solidFill>
                          <a:schemeClr val="tx1"/>
                        </a:solidFill>
                      </a:endParaRPr>
                    </a:p>
                    <a:p>
                      <a:pPr marL="171450" indent="-171450">
                        <a:buFontTx/>
                        <a:buChar char="-"/>
                      </a:pPr>
                      <a:r>
                        <a:rPr lang="en-US" sz="750" dirty="0">
                          <a:solidFill>
                            <a:schemeClr val="tx1"/>
                          </a:solidFill>
                        </a:rPr>
                        <a:t>Displays excellent levels of flexibility and coordination in dance.</a:t>
                      </a:r>
                    </a:p>
                    <a:p>
                      <a:pPr marL="171450" indent="-171450">
                        <a:buFontTx/>
                        <a:buChar char="-"/>
                      </a:pPr>
                      <a:endParaRPr lang="en-US" sz="750" dirty="0">
                        <a:solidFill>
                          <a:schemeClr val="tx1"/>
                        </a:solidFill>
                      </a:endParaRPr>
                    </a:p>
                    <a:p>
                      <a:pPr marL="171450" indent="-171450">
                        <a:buFontTx/>
                        <a:buChar char="-"/>
                      </a:pPr>
                      <a:r>
                        <a:rPr lang="en-US" sz="750" dirty="0">
                          <a:solidFill>
                            <a:schemeClr val="tx1"/>
                          </a:solidFill>
                        </a:rPr>
                        <a:t>Displays excellent levels of agility during SAQ.</a:t>
                      </a:r>
                    </a:p>
                    <a:p>
                      <a:pPr marL="171450" indent="-171450">
                        <a:buFontTx/>
                        <a:buChar char="-"/>
                      </a:pPr>
                      <a:endParaRPr lang="en-US" sz="750" dirty="0">
                        <a:solidFill>
                          <a:schemeClr val="tx1"/>
                        </a:solidFill>
                      </a:endParaRPr>
                    </a:p>
                    <a:p>
                      <a:pPr marL="171450" indent="-171450">
                        <a:buFontTx/>
                        <a:buChar char="-"/>
                      </a:pPr>
                      <a:r>
                        <a:rPr lang="en-US" sz="750" dirty="0">
                          <a:solidFill>
                            <a:schemeClr val="tx1"/>
                          </a:solidFill>
                        </a:rPr>
                        <a:t>Can explain relevant connections between fitness and the word-rich focus and tier 3 words with no support from the teacher.</a:t>
                      </a:r>
                    </a:p>
                    <a:p>
                      <a:pPr marL="171450" indent="-171450">
                        <a:buFontTx/>
                        <a:buChar char="-"/>
                      </a:pPr>
                      <a:endParaRPr lang="en-US" sz="750" dirty="0">
                        <a:solidFill>
                          <a:schemeClr val="tx1"/>
                        </a:solidFill>
                      </a:endParaRPr>
                    </a:p>
                    <a:p>
                      <a:pPr marL="171450" indent="-171450" algn="l">
                        <a:buFontTx/>
                        <a:buChar char="-"/>
                      </a:pPr>
                      <a:r>
                        <a:rPr lang="en-GB" sz="750" b="0" dirty="0">
                          <a:solidFill>
                            <a:schemeClr val="tx1"/>
                          </a:solidFill>
                        </a:rPr>
                        <a:t>Social skills are excellent as well as communication between peers.</a:t>
                      </a:r>
                    </a:p>
                    <a:p>
                      <a:pPr marL="171450" indent="-171450">
                        <a:buFontTx/>
                        <a:buChar char="-"/>
                      </a:pPr>
                      <a:endParaRPr lang="en-US" sz="750" dirty="0">
                        <a:solidFill>
                          <a:schemeClr val="tx1"/>
                        </a:solidFill>
                      </a:endParaRPr>
                    </a:p>
                    <a:p>
                      <a:pPr marL="171450" indent="-171450" algn="l">
                        <a:buFontTx/>
                        <a:buChar char="-"/>
                      </a:pPr>
                      <a:r>
                        <a:rPr lang="en-GB" sz="750" b="0" dirty="0">
                          <a:solidFill>
                            <a:schemeClr val="tx1"/>
                          </a:solidFill>
                        </a:rPr>
                        <a:t>Always persists with difficult challenges and seeks new ones.</a:t>
                      </a:r>
                    </a:p>
                  </a:txBody>
                  <a:tcPr/>
                </a:tc>
                <a:extLst>
                  <a:ext uri="{0D108BD9-81ED-4DB2-BD59-A6C34878D82A}">
                    <a16:rowId xmlns:a16="http://schemas.microsoft.com/office/drawing/2014/main" val="962034636"/>
                  </a:ext>
                </a:extLst>
              </a:tr>
            </a:tbl>
          </a:graphicData>
        </a:graphic>
      </p:graphicFrame>
    </p:spTree>
    <p:extLst>
      <p:ext uri="{BB962C8B-B14F-4D97-AF65-F5344CB8AC3E}">
        <p14:creationId xmlns:p14="http://schemas.microsoft.com/office/powerpoint/2010/main" val="31333092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921</TotalTime>
  <Words>2003</Words>
  <Application>Microsoft Office PowerPoint</Application>
  <PresentationFormat>Widescreen</PresentationFormat>
  <Paragraphs>193</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Ward, Matthew</cp:lastModifiedBy>
  <cp:revision>69</cp:revision>
  <cp:lastPrinted>2020-02-24T07:40:48Z</cp:lastPrinted>
  <dcterms:created xsi:type="dcterms:W3CDTF">2019-12-19T05:38:14Z</dcterms:created>
  <dcterms:modified xsi:type="dcterms:W3CDTF">2022-06-21T14:55:50Z</dcterms:modified>
</cp:coreProperties>
</file>