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2F4B9F6-4752-4F09-A88C-000428E496AF}" type="datetimeFigureOut">
              <a:rPr lang="en-GB" smtClean="0"/>
              <a:t>21/06/2022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405F88A-B8BC-41E4-B844-00244087D281}" type="slidenum">
              <a:rPr lang="en-GB" smtClean="0"/>
              <a:t>‹#›</a:t>
            </a:fld>
            <a:endParaRPr lang="en-GB"/>
          </a:p>
        </p:txBody>
      </p:sp>
    </p:spTree>
    <p:extLst>
      <p:ext uri="{BB962C8B-B14F-4D97-AF65-F5344CB8AC3E}">
        <p14:creationId xmlns:p14="http://schemas.microsoft.com/office/powerpoint/2010/main" val="3026177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21/06/2022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21/06/2022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21/06/2022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21/06/2022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86474" y="66711"/>
            <a:ext cx="7218130" cy="471924"/>
          </a:xfrm>
          <a:prstGeom prst="rect">
            <a:avLst/>
          </a:prstGeom>
          <a:noFill/>
        </p:spPr>
        <p:txBody>
          <a:bodyPr wrap="none" lIns="132080" tIns="66040" rIns="132080" bIns="66040">
            <a:spAutoFit/>
          </a:bodyPr>
          <a:lstStyle/>
          <a:p>
            <a:pPr algn="ctr"/>
            <a:r>
              <a:rPr lang="en-US" sz="2200" b="1" u="sng" dirty="0">
                <a:ln w="0"/>
                <a:solidFill>
                  <a:srgbClr val="002060"/>
                </a:solidFill>
                <a:effectLst>
                  <a:outerShdw blurRad="38100" dist="25400" dir="5400000" algn="ctr" rotWithShape="0">
                    <a:srgbClr val="6E747A">
                      <a:alpha val="43000"/>
                    </a:srgbClr>
                  </a:outerShdw>
                </a:effectLst>
              </a:rPr>
              <a:t>Year 9 Fitness (Analysis &amp; Feedback):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56359"/>
            <a:ext cx="7348811" cy="1785104"/>
          </a:xfrm>
          <a:prstGeom prst="rect">
            <a:avLst/>
          </a:prstGeom>
          <a:solidFill>
            <a:schemeClr val="accent5">
              <a:lumMod val="20000"/>
              <a:lumOff val="80000"/>
            </a:schemeClr>
          </a:solidFill>
          <a:ln w="3175">
            <a:noFill/>
          </a:ln>
        </p:spPr>
        <p:txBody>
          <a:bodyPr wrap="square" rtlCol="0">
            <a:spAutoFit/>
          </a:bodyPr>
          <a:lstStyle/>
          <a:p>
            <a:r>
              <a:rPr lang="en-GB" sz="1000" b="1" dirty="0"/>
              <a:t>Context and Introduction to Unit: </a:t>
            </a:r>
            <a:r>
              <a:rPr lang="en-GB" sz="1000" dirty="0"/>
              <a:t>In this unit, pupils will build on their knowledge of the components of fitness in Y8 by focusing on  analysis and feedback of their own performances as well as their peers – Circuit training, multi-stage fitness test, star orienteering, capture the flag, dance and SAQ. Pupils will compare their own and others performances against normative data to measure their own levels of fitness against. This knowledge will give them a better idea of which elements of their fitness are strong and which need continued development – the knowledge acquired within this unit of work will provide pupils with the education with which to improve on these areas in their own time in their own lives. Pupils will also make links between fitness and nutrition as well as the cardiovascular system and the respiratory system in order to explain how the body transports oxygen and disposes of carbon dioxide as well as to break down the production of lactic acid.</a:t>
            </a:r>
          </a:p>
          <a:p>
            <a:endParaRPr lang="en-GB" sz="1000" b="1" dirty="0"/>
          </a:p>
          <a:p>
            <a:r>
              <a:rPr lang="en-GB" sz="1000" b="1" i="1" dirty="0"/>
              <a:t>Prior knowledge (Y8): </a:t>
            </a:r>
            <a:r>
              <a:rPr lang="en-GB" sz="1000" dirty="0"/>
              <a:t>Pupils have developed knowledge of the components of fitness, strategies for star orienteering, pace setting in cross country, tactics for capture the flag, creating choreography for dance and implementing agility into a game of dodgeball.</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738846901"/>
              </p:ext>
            </p:extLst>
          </p:nvPr>
        </p:nvGraphicFramePr>
        <p:xfrm>
          <a:off x="121134" y="2441261"/>
          <a:ext cx="12070867" cy="4311231"/>
        </p:xfrm>
        <a:graphic>
          <a:graphicData uri="http://schemas.openxmlformats.org/drawingml/2006/table">
            <a:tbl>
              <a:tblPr firstRow="1" bandRow="1">
                <a:tableStyleId>{5940675A-B579-460E-94D1-54222C63F5DA}</a:tableStyleId>
              </a:tblPr>
              <a:tblGrid>
                <a:gridCol w="3578411">
                  <a:extLst>
                    <a:ext uri="{9D8B030D-6E8A-4147-A177-3AD203B41FA5}">
                      <a16:colId xmlns:a16="http://schemas.microsoft.com/office/drawing/2014/main" val="3001272792"/>
                    </a:ext>
                  </a:extLst>
                </a:gridCol>
                <a:gridCol w="2764911">
                  <a:extLst>
                    <a:ext uri="{9D8B030D-6E8A-4147-A177-3AD203B41FA5}">
                      <a16:colId xmlns:a16="http://schemas.microsoft.com/office/drawing/2014/main" val="95624496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r>
                        <a:rPr lang="en-GB" sz="1100" b="0" u="none" baseline="0" dirty="0">
                          <a:solidFill>
                            <a:srgbClr val="002060"/>
                          </a:solidFill>
                        </a:rPr>
                        <a:t> </a:t>
                      </a:r>
                      <a:r>
                        <a:rPr lang="en-GB" sz="1100" b="1" u="none" baseline="0" dirty="0">
                          <a:solidFill>
                            <a:srgbClr val="002060"/>
                          </a:solidFill>
                        </a:rPr>
                        <a:t>(Me in PE)</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700" b="1" u="sng" baseline="0" dirty="0">
                          <a:solidFill>
                            <a:srgbClr val="002060"/>
                          </a:solidFill>
                          <a:highlight>
                            <a:srgbClr val="00FF00"/>
                          </a:highlight>
                        </a:rPr>
                        <a:t>P</a:t>
                      </a:r>
                      <a:r>
                        <a:rPr lang="en-GB" sz="700" b="1" u="sng" baseline="0" dirty="0">
                          <a:solidFill>
                            <a:srgbClr val="002060"/>
                          </a:solidFill>
                          <a:highlight>
                            <a:srgbClr val="00FF00"/>
                          </a:highlight>
                        </a:rPr>
                        <a:t>hysical Me</a:t>
                      </a:r>
                    </a:p>
                    <a:p>
                      <a:pPr marL="0" indent="0" algn="l">
                        <a:buFont typeface="Arial" panose="020B0604020202020204" pitchFamily="34" charset="0"/>
                        <a:buNone/>
                      </a:pPr>
                      <a:endParaRPr lang="en-GB" sz="700" b="1" u="sng" baseline="0" dirty="0">
                        <a:solidFill>
                          <a:srgbClr val="002060"/>
                        </a:solidFill>
                        <a:highlight>
                          <a:srgbClr val="00FF00"/>
                        </a:highlight>
                      </a:endParaRPr>
                    </a:p>
                    <a:p>
                      <a:pPr marL="0" indent="0" algn="l">
                        <a:buFont typeface="Arial" panose="020B0604020202020204" pitchFamily="34" charset="0"/>
                        <a:buNone/>
                      </a:pPr>
                      <a:r>
                        <a:rPr lang="en-US" sz="700" b="1" u="none" baseline="0" dirty="0">
                          <a:solidFill>
                            <a:srgbClr val="002060"/>
                          </a:solidFill>
                        </a:rPr>
                        <a:t>- C</a:t>
                      </a:r>
                      <a:r>
                        <a:rPr lang="en-GB" sz="700" b="1" u="none" baseline="0" dirty="0">
                          <a:solidFill>
                            <a:srgbClr val="002060"/>
                          </a:solidFill>
                        </a:rPr>
                        <a:t>ircuit Training </a:t>
                      </a:r>
                      <a:r>
                        <a:rPr lang="en-GB" sz="700" b="0" u="none" baseline="0" dirty="0">
                          <a:solidFill>
                            <a:srgbClr val="002060"/>
                          </a:solidFill>
                        </a:rPr>
                        <a:t>– Pupils set up and complete fitness tests whilst comparing their scores against normative data to measure their fitness against.</a:t>
                      </a:r>
                    </a:p>
                    <a:p>
                      <a:pPr marL="0" indent="0" algn="l">
                        <a:buFont typeface="Arial" panose="020B0604020202020204" pitchFamily="34" charset="0"/>
                        <a:buNone/>
                      </a:pPr>
                      <a:r>
                        <a:rPr lang="en-US" sz="700" b="1" u="none" baseline="0" dirty="0">
                          <a:solidFill>
                            <a:srgbClr val="002060"/>
                          </a:solidFill>
                        </a:rPr>
                        <a:t>- Multi-stage Fitness Test</a:t>
                      </a:r>
                      <a:r>
                        <a:rPr lang="en-GB" sz="700" b="1" u="none" baseline="0" dirty="0">
                          <a:solidFill>
                            <a:srgbClr val="002060"/>
                          </a:solidFill>
                        </a:rPr>
                        <a:t> </a:t>
                      </a:r>
                      <a:r>
                        <a:rPr lang="en-GB" sz="700" b="0" u="none" baseline="0" dirty="0">
                          <a:solidFill>
                            <a:srgbClr val="002060"/>
                          </a:solidFill>
                        </a:rPr>
                        <a:t>– Pupils complete the course and compare their results against normative data.</a:t>
                      </a:r>
                    </a:p>
                    <a:p>
                      <a:pPr marL="0" indent="0" algn="l">
                        <a:buFont typeface="Arial" panose="020B0604020202020204" pitchFamily="34" charset="0"/>
                        <a:buNone/>
                      </a:pPr>
                      <a:r>
                        <a:rPr lang="en-US" sz="700" b="1" u="none" baseline="0" dirty="0">
                          <a:solidFill>
                            <a:srgbClr val="002060"/>
                          </a:solidFill>
                        </a:rPr>
                        <a:t>- Star Orienteering </a:t>
                      </a:r>
                      <a:r>
                        <a:rPr lang="en-US" sz="700" b="0" u="none" baseline="0" dirty="0">
                          <a:solidFill>
                            <a:srgbClr val="002060"/>
                          </a:solidFill>
                        </a:rPr>
                        <a:t>– Pupils complete star orienteering course in small teams competitively. Begin with nearest point or furthest point? Work out as a team.</a:t>
                      </a:r>
                    </a:p>
                    <a:p>
                      <a:pPr marL="0" indent="0" algn="l">
                        <a:buFont typeface="Arial" panose="020B0604020202020204" pitchFamily="34" charset="0"/>
                        <a:buNone/>
                      </a:pPr>
                      <a:r>
                        <a:rPr lang="en-US" sz="700" b="1" u="none" baseline="0" dirty="0">
                          <a:solidFill>
                            <a:srgbClr val="002060"/>
                          </a:solidFill>
                        </a:rPr>
                        <a:t>- Capture the Flag (4-Way) </a:t>
                      </a:r>
                      <a:r>
                        <a:rPr lang="en-US" sz="700" b="0" u="none" baseline="0" dirty="0">
                          <a:solidFill>
                            <a:srgbClr val="002060"/>
                          </a:solidFill>
                        </a:rPr>
                        <a:t>–</a:t>
                      </a:r>
                      <a:r>
                        <a:rPr lang="en-GB" sz="700" b="0" u="none" baseline="0" dirty="0">
                          <a:solidFill>
                            <a:srgbClr val="002060"/>
                          </a:solidFill>
                        </a:rPr>
                        <a:t> Pupils complete capture the flag with four teams competing at once. Observing teams analyse playing teams tactics and provide feedback.</a:t>
                      </a:r>
                    </a:p>
                    <a:p>
                      <a:pPr marL="0" indent="0" algn="l">
                        <a:buFont typeface="Arial" panose="020B0604020202020204" pitchFamily="34" charset="0"/>
                        <a:buNone/>
                      </a:pPr>
                      <a:r>
                        <a:rPr lang="en-US" sz="700" b="1" u="none" baseline="0" dirty="0">
                          <a:solidFill>
                            <a:srgbClr val="002060"/>
                          </a:solidFill>
                        </a:rPr>
                        <a:t>- D</a:t>
                      </a:r>
                      <a:r>
                        <a:rPr lang="en-GB" sz="700" b="1" u="none" baseline="0" dirty="0">
                          <a:solidFill>
                            <a:srgbClr val="002060"/>
                          </a:solidFill>
                        </a:rPr>
                        <a:t>ance </a:t>
                      </a:r>
                      <a:r>
                        <a:rPr lang="en-GB" sz="700" b="0" u="none" baseline="0" dirty="0">
                          <a:solidFill>
                            <a:srgbClr val="002060"/>
                          </a:solidFill>
                        </a:rPr>
                        <a:t>–</a:t>
                      </a:r>
                      <a:r>
                        <a:rPr lang="en-US" sz="700" b="0" u="none" baseline="0" dirty="0">
                          <a:solidFill>
                            <a:srgbClr val="002060"/>
                          </a:solidFill>
                        </a:rPr>
                        <a:t> Pupils to critique performances using skill cards.</a:t>
                      </a:r>
                    </a:p>
                    <a:p>
                      <a:pPr marL="0" indent="0" algn="l">
                        <a:buFont typeface="Arial" panose="020B0604020202020204" pitchFamily="34" charset="0"/>
                        <a:buNone/>
                      </a:pPr>
                      <a:r>
                        <a:rPr lang="en-US" sz="700" b="1" u="none" baseline="0" dirty="0">
                          <a:solidFill>
                            <a:srgbClr val="002060"/>
                          </a:solidFill>
                        </a:rPr>
                        <a:t>- SAQ</a:t>
                      </a:r>
                      <a:r>
                        <a:rPr lang="en-US" sz="700" b="0" u="none" baseline="0" dirty="0">
                          <a:solidFill>
                            <a:srgbClr val="002060"/>
                          </a:solidFill>
                        </a:rPr>
                        <a:t> –</a:t>
                      </a:r>
                      <a:r>
                        <a:rPr lang="en-GB" sz="700" b="0" u="none" baseline="0" dirty="0">
                          <a:solidFill>
                            <a:srgbClr val="002060"/>
                          </a:solidFill>
                        </a:rPr>
                        <a:t> Pupils use agility ladders/hurdles and speed chutes to assess SAQ.</a:t>
                      </a:r>
                    </a:p>
                    <a:p>
                      <a:pPr marL="0" indent="0" algn="l">
                        <a:buFont typeface="Arial" panose="020B0604020202020204" pitchFamily="34" charset="0"/>
                        <a:buNone/>
                      </a:pPr>
                      <a:endParaRPr lang="en-US" sz="700" b="0" u="none" baseline="0" dirty="0">
                        <a:solidFill>
                          <a:srgbClr val="002060"/>
                        </a:solidFill>
                      </a:endParaRPr>
                    </a:p>
                    <a:p>
                      <a:pPr marL="0" indent="0" algn="l">
                        <a:buFont typeface="Arial" panose="020B0604020202020204" pitchFamily="34" charset="0"/>
                        <a:buNone/>
                      </a:pPr>
                      <a:r>
                        <a:rPr lang="en-US" sz="700" b="1" u="sng" baseline="0" dirty="0">
                          <a:solidFill>
                            <a:schemeClr val="bg1"/>
                          </a:solidFill>
                          <a:highlight>
                            <a:srgbClr val="FF0000"/>
                          </a:highlight>
                        </a:rPr>
                        <a:t>T</a:t>
                      </a:r>
                      <a:r>
                        <a:rPr lang="en-GB" sz="700" b="1" u="sng" baseline="0" dirty="0">
                          <a:solidFill>
                            <a:schemeClr val="bg1"/>
                          </a:solidFill>
                          <a:highlight>
                            <a:srgbClr val="FF0000"/>
                          </a:highlight>
                        </a:rPr>
                        <a:t>hinking Me</a:t>
                      </a:r>
                    </a:p>
                    <a:p>
                      <a:pPr marL="0" indent="0" algn="l">
                        <a:buFont typeface="Arial" panose="020B0604020202020204" pitchFamily="34" charset="0"/>
                        <a:buNone/>
                      </a:pPr>
                      <a:endParaRPr lang="en-GB" sz="700" b="1" u="sng" baseline="0" dirty="0">
                        <a:solidFill>
                          <a:srgbClr val="002060"/>
                        </a:solidFill>
                        <a:highlight>
                          <a:srgbClr val="FF0000"/>
                        </a:highlight>
                      </a:endParaRPr>
                    </a:p>
                    <a:p>
                      <a:pPr marL="171450" indent="-171450" algn="l">
                        <a:buFontTx/>
                        <a:buChar char="-"/>
                      </a:pPr>
                      <a:r>
                        <a:rPr lang="en-US" sz="700" b="1" u="none" baseline="0" dirty="0">
                          <a:solidFill>
                            <a:srgbClr val="002060"/>
                          </a:solidFill>
                        </a:rPr>
                        <a:t>Analysis &amp; Feedback </a:t>
                      </a:r>
                      <a:r>
                        <a:rPr lang="en-US" sz="700" b="0" u="none" baseline="0" dirty="0">
                          <a:solidFill>
                            <a:srgbClr val="002060"/>
                          </a:solidFill>
                        </a:rPr>
                        <a:t>– Pupils to analyse each others performances and compare these against national average data/elite model (skill cards/videos). Pupils then structure their responses in an informed, articulate and sensitive manner.</a:t>
                      </a:r>
                      <a:endParaRPr lang="en-US" sz="700" b="1" u="sng" baseline="0" dirty="0">
                        <a:solidFill>
                          <a:srgbClr val="002060"/>
                        </a:solidFill>
                        <a:highlight>
                          <a:srgbClr val="FF0000"/>
                        </a:highlight>
                      </a:endParaRPr>
                    </a:p>
                    <a:p>
                      <a:pPr marL="171450" indent="-171450" algn="l">
                        <a:buFontTx/>
                        <a:buChar char="-"/>
                      </a:pPr>
                      <a:r>
                        <a:rPr lang="en-GB" sz="700" b="1" u="none" baseline="0" dirty="0">
                          <a:solidFill>
                            <a:srgbClr val="002060"/>
                          </a:solidFill>
                        </a:rPr>
                        <a:t>ABC: </a:t>
                      </a:r>
                      <a:r>
                        <a:rPr lang="en-GB" sz="700" b="0" u="none" baseline="0" dirty="0">
                          <a:solidFill>
                            <a:srgbClr val="002060"/>
                          </a:solidFill>
                        </a:rPr>
                        <a:t>Pupils are asked relevant questions about their lesson focus by the teacher (teaching points/tactics) and other pupils are asked to A, B or C their responses.</a:t>
                      </a:r>
                    </a:p>
                    <a:p>
                      <a:pPr marL="171450" indent="-171450" algn="l">
                        <a:buFontTx/>
                        <a:buChar char="-"/>
                      </a:pPr>
                      <a:r>
                        <a:rPr lang="en-GB" sz="700" b="1" u="none" baseline="0" dirty="0">
                          <a:solidFill>
                            <a:srgbClr val="002060"/>
                          </a:solidFill>
                        </a:rPr>
                        <a:t>Nutrition/Short-term effects of exercise on cardio-respiratory system: </a:t>
                      </a:r>
                      <a:r>
                        <a:rPr lang="en-GB" sz="700" b="0" u="none" baseline="0" dirty="0">
                          <a:solidFill>
                            <a:srgbClr val="002060"/>
                          </a:solidFill>
                        </a:rPr>
                        <a:t>See games-based scheme of learning that is being taught alongside this for relevant word-rich focus.</a:t>
                      </a:r>
                    </a:p>
                    <a:p>
                      <a:pPr marL="0" indent="0" algn="l">
                        <a:buFont typeface="Arial" panose="020B0604020202020204" pitchFamily="34" charset="0"/>
                        <a:buNone/>
                      </a:pPr>
                      <a:endParaRPr lang="en-US" sz="700" b="1" u="sng" baseline="0" dirty="0">
                        <a:solidFill>
                          <a:srgbClr val="002060"/>
                        </a:solidFill>
                        <a:highlight>
                          <a:srgbClr val="FFFF00"/>
                        </a:highlight>
                      </a:endParaRPr>
                    </a:p>
                    <a:p>
                      <a:pPr marL="0" indent="0" algn="l">
                        <a:buFontTx/>
                        <a:buNone/>
                      </a:pPr>
                      <a:r>
                        <a:rPr lang="en-GB" sz="700" b="1" u="none" baseline="0" dirty="0">
                          <a:solidFill>
                            <a:srgbClr val="002060"/>
                          </a:solidFill>
                          <a:highlight>
                            <a:srgbClr val="FFFF00"/>
                          </a:highlight>
                        </a:rPr>
                        <a:t>Healthy Me</a:t>
                      </a:r>
                      <a:endParaRPr lang="en-GB" sz="700" b="0" u="none" baseline="0" dirty="0">
                        <a:solidFill>
                          <a:srgbClr val="002060"/>
                        </a:solidFill>
                      </a:endParaRPr>
                    </a:p>
                    <a:p>
                      <a:pPr marL="0" indent="0" algn="l">
                        <a:buFontTx/>
                        <a:buNone/>
                      </a:pPr>
                      <a:r>
                        <a:rPr lang="en-GB" sz="700" b="0" u="none" baseline="0" dirty="0">
                          <a:solidFill>
                            <a:srgbClr val="002060"/>
                          </a:solidFill>
                        </a:rPr>
                        <a:t>Physical health in order to meet the requirements of fitness – Coordination, cardiovascular endurance, agility, balance, speed, power, reaction time.</a:t>
                      </a:r>
                    </a:p>
                    <a:p>
                      <a:pPr marL="0" indent="0" algn="l">
                        <a:buFontTx/>
                        <a:buNone/>
                      </a:pPr>
                      <a:endParaRPr lang="en-GB" sz="700" b="0" u="none" baseline="0" dirty="0">
                        <a:solidFill>
                          <a:srgbClr val="002060"/>
                        </a:solidFill>
                      </a:endParaRPr>
                    </a:p>
                    <a:p>
                      <a:pPr marL="0" indent="0" algn="l">
                        <a:buFontTx/>
                        <a:buNone/>
                      </a:pPr>
                      <a:r>
                        <a:rPr lang="en-GB" sz="700" b="1" u="none" baseline="0" dirty="0">
                          <a:solidFill>
                            <a:srgbClr val="002060"/>
                          </a:solidFill>
                          <a:highlight>
                            <a:srgbClr val="00FFFF"/>
                          </a:highlight>
                        </a:rPr>
                        <a:t>Social Me</a:t>
                      </a:r>
                    </a:p>
                    <a:p>
                      <a:pPr marL="0" indent="0" algn="l">
                        <a:buFontTx/>
                        <a:buNone/>
                      </a:pPr>
                      <a:r>
                        <a:rPr lang="en-GB" sz="700" b="0" u="none" baseline="0" dirty="0">
                          <a:solidFill>
                            <a:srgbClr val="002060"/>
                          </a:solidFill>
                        </a:rPr>
                        <a:t>This takes into account the behaviour/attitude of pupils as well as their ability to support each other and work together as a team. Also when providing feedback during analysis of performance.</a:t>
                      </a:r>
                    </a:p>
                    <a:p>
                      <a:pPr marL="0" indent="0" algn="l">
                        <a:buFontTx/>
                        <a:buNone/>
                      </a:pPr>
                      <a:endParaRPr lang="en-GB" sz="700" b="0" u="none" baseline="0" dirty="0">
                        <a:solidFill>
                          <a:srgbClr val="002060"/>
                        </a:solidFill>
                      </a:endParaRPr>
                    </a:p>
                    <a:p>
                      <a:pPr marL="0" indent="0" algn="l">
                        <a:buFontTx/>
                        <a:buNone/>
                      </a:pPr>
                      <a:r>
                        <a:rPr lang="en-GB" sz="700" b="1" u="none" baseline="0" dirty="0">
                          <a:solidFill>
                            <a:schemeClr val="bg1"/>
                          </a:solidFill>
                          <a:highlight>
                            <a:srgbClr val="FF00FF"/>
                          </a:highlight>
                        </a:rPr>
                        <a:t>Resilient Me</a:t>
                      </a:r>
                    </a:p>
                    <a:p>
                      <a:pPr marL="0" indent="0" algn="l">
                        <a:buFontTx/>
                        <a:buNone/>
                      </a:pPr>
                      <a:r>
                        <a:rPr lang="en-GB" sz="700" b="0" u="none" baseline="0" dirty="0">
                          <a:solidFill>
                            <a:srgbClr val="002060"/>
                          </a:solidFill>
                        </a:rPr>
                        <a:t>Doesn’t give up when skills are challenging and regroups and evaluates well when given constructive feedback from analysis.</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1100" b="1" u="sng" baseline="0" dirty="0">
                        <a:solidFill>
                          <a:srgbClr val="002060"/>
                        </a:solidFill>
                      </a:endParaRPr>
                    </a:p>
                    <a:p>
                      <a:pPr marL="0" indent="0" algn="l">
                        <a:buFontTx/>
                        <a:buNone/>
                      </a:pPr>
                      <a:r>
                        <a:rPr lang="en-GB" sz="800" b="1" u="none" baseline="0" dirty="0">
                          <a:solidFill>
                            <a:srgbClr val="002060"/>
                          </a:solidFill>
                        </a:rPr>
                        <a:t>Various fitness activities (Fitness tests/multi-stage fitness tests/orienteering/SAQ/Dance/Capture the flag) that are aimed at developing levels of:</a:t>
                      </a:r>
                    </a:p>
                    <a:p>
                      <a:pPr marL="171450" indent="-171450" algn="l">
                        <a:buFont typeface="Arial" panose="020B0604020202020204" pitchFamily="34" charset="0"/>
                        <a:buChar char="•"/>
                      </a:pPr>
                      <a:r>
                        <a:rPr lang="en-US" sz="800" b="0" u="none" baseline="0" dirty="0">
                          <a:solidFill>
                            <a:srgbClr val="002060"/>
                          </a:solidFill>
                        </a:rPr>
                        <a:t>T</a:t>
                      </a:r>
                      <a:r>
                        <a:rPr lang="en-GB" sz="800" b="0" u="none" baseline="0" dirty="0">
                          <a:solidFill>
                            <a:srgbClr val="002060"/>
                          </a:solidFill>
                        </a:rPr>
                        <a:t>eamwork</a:t>
                      </a:r>
                    </a:p>
                    <a:p>
                      <a:pPr marL="171450" indent="-171450" algn="l">
                        <a:buFont typeface="Arial" panose="020B0604020202020204" pitchFamily="34" charset="0"/>
                        <a:buChar char="•"/>
                      </a:pPr>
                      <a:r>
                        <a:rPr lang="en-US" sz="800" b="0" u="none" baseline="0" dirty="0">
                          <a:solidFill>
                            <a:srgbClr val="002060"/>
                          </a:solidFill>
                        </a:rPr>
                        <a:t>C</a:t>
                      </a:r>
                      <a:r>
                        <a:rPr lang="en-GB" sz="800" b="0" u="none" baseline="0" dirty="0">
                          <a:solidFill>
                            <a:srgbClr val="002060"/>
                          </a:solidFill>
                        </a:rPr>
                        <a:t>ommunication</a:t>
                      </a:r>
                    </a:p>
                    <a:p>
                      <a:pPr marL="171450" indent="-171450" algn="l">
                        <a:buFont typeface="Arial" panose="020B0604020202020204" pitchFamily="34" charset="0"/>
                        <a:buChar char="•"/>
                      </a:pPr>
                      <a:r>
                        <a:rPr lang="en-US" sz="800" b="0" u="none" baseline="0" dirty="0">
                          <a:solidFill>
                            <a:srgbClr val="002060"/>
                          </a:solidFill>
                        </a:rPr>
                        <a:t>C</a:t>
                      </a:r>
                      <a:r>
                        <a:rPr lang="en-GB" sz="800" b="0" u="none" baseline="0" dirty="0">
                          <a:solidFill>
                            <a:srgbClr val="002060"/>
                          </a:solidFill>
                        </a:rPr>
                        <a:t>reativity</a:t>
                      </a:r>
                    </a:p>
                    <a:p>
                      <a:pPr marL="171450" indent="-171450" algn="l">
                        <a:buFont typeface="Arial" panose="020B0604020202020204" pitchFamily="34" charset="0"/>
                        <a:buChar char="•"/>
                      </a:pPr>
                      <a:r>
                        <a:rPr lang="en-US" sz="800" b="0" u="none" baseline="0" dirty="0">
                          <a:solidFill>
                            <a:srgbClr val="002060"/>
                          </a:solidFill>
                        </a:rPr>
                        <a:t>Problem-solving (4-Way capture the flag provides double the problems from Y7 – Attacked from every corner.)</a:t>
                      </a:r>
                    </a:p>
                    <a:p>
                      <a:pPr marL="171450" indent="-171450" algn="l">
                        <a:buFont typeface="Arial" panose="020B0604020202020204" pitchFamily="34" charset="0"/>
                        <a:buChar char="•"/>
                      </a:pPr>
                      <a:r>
                        <a:rPr lang="en-US" sz="800" b="0" u="none" baseline="0" dirty="0">
                          <a:solidFill>
                            <a:srgbClr val="002060"/>
                          </a:solidFill>
                        </a:rPr>
                        <a:t>Linking components of fitness to activities/muscles</a:t>
                      </a:r>
                      <a:endParaRPr lang="en-GB" sz="800" b="0" u="none" baseline="0" dirty="0">
                        <a:solidFill>
                          <a:srgbClr val="002060"/>
                        </a:solidFill>
                      </a:endParaRPr>
                    </a:p>
                    <a:p>
                      <a:pPr marL="171450" indent="-171450" algn="l">
                        <a:buFont typeface="Wingdings" panose="05000000000000000000" pitchFamily="2" charset="2"/>
                        <a:buChar char="Ø"/>
                      </a:pPr>
                      <a:endParaRPr lang="en-GB" sz="800" b="0" u="none" baseline="0" dirty="0">
                        <a:solidFill>
                          <a:srgbClr val="002060"/>
                        </a:solidFill>
                      </a:endParaRPr>
                    </a:p>
                    <a:p>
                      <a:pPr marL="171450" indent="-171450" algn="l">
                        <a:buFontTx/>
                        <a:buChar char="-"/>
                      </a:pPr>
                      <a:r>
                        <a:rPr lang="en-GB" sz="800" b="0" u="none" baseline="0" dirty="0">
                          <a:solidFill>
                            <a:srgbClr val="002060"/>
                          </a:solidFill>
                        </a:rPr>
                        <a:t>Identify areas of strength and weakness in pupil’s own fitness through knowledge of components of fitness and fitness testing.</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Explain the links between physical and emotional wellbeing.</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Ability to set up relevant fitness tests, know how to undertake them, compare results to normative data, identify areas of strength and weakness in own and others levels of fitness.</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Dance technique/choreography analysed focusing on the haka/street dance (Flexibility, agility, power, speed). Pupils now encouraged to create their own performance using guidance from sheets.</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Link SAQ to various sports and create own SAQ circuit that is relevant to a sport of your choice. Identify agility weaknesses (forwards and back/side to side etc.)</a:t>
                      </a: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171450" indent="-171450" algn="l">
                        <a:buFontTx/>
                        <a:buChar char="-"/>
                      </a:pPr>
                      <a:r>
                        <a:rPr lang="en-GB" sz="800" b="0" u="none" dirty="0">
                          <a:solidFill>
                            <a:srgbClr val="002060"/>
                          </a:solidFill>
                        </a:rPr>
                        <a:t>Bigger targets during</a:t>
                      </a:r>
                      <a:r>
                        <a:rPr lang="en-GB" sz="800" b="0" u="none" baseline="0" dirty="0">
                          <a:solidFill>
                            <a:srgbClr val="002060"/>
                          </a:solidFill>
                        </a:rPr>
                        <a:t> fitness activities (Further distances to run, greater weight to lift, higher repetitions, more sets.) Create multiple sequences in dances, adapt SAQ to sports such as striking &amp; fielding.</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Use of compass in orienteering, tactics board for capture the flag/6-way teams.</a:t>
                      </a:r>
                      <a:endParaRPr lang="en-GB" sz="8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txBody>
                  <a:tcPr/>
                </a:tc>
                <a:tc>
                  <a:txBody>
                    <a:bodyPr/>
                    <a:lstStyle/>
                    <a:p>
                      <a:pPr algn="l"/>
                      <a:r>
                        <a:rPr lang="en-GB" sz="1100" b="1" u="sng" dirty="0">
                          <a:solidFill>
                            <a:srgbClr val="002060"/>
                          </a:solidFill>
                        </a:rPr>
                        <a:t>Literacy in PE</a:t>
                      </a:r>
                    </a:p>
                    <a:p>
                      <a:pPr algn="l"/>
                      <a:r>
                        <a:rPr lang="en-GB" sz="800" b="1" u="none" dirty="0">
                          <a:solidFill>
                            <a:srgbClr val="002060"/>
                          </a:solidFill>
                        </a:rPr>
                        <a:t>‘ABC’ –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endParaRPr lang="en-US" sz="800" b="0" u="none" dirty="0">
                        <a:solidFill>
                          <a:srgbClr val="002060"/>
                        </a:solidFill>
                      </a:endParaRPr>
                    </a:p>
                    <a:p>
                      <a:pPr algn="ctr"/>
                      <a:endParaRPr lang="en-US" sz="800" b="1" u="sng" dirty="0">
                        <a:solidFill>
                          <a:srgbClr val="002060"/>
                        </a:solidFill>
                      </a:endParaRPr>
                    </a:p>
                    <a:p>
                      <a:pPr algn="ctr"/>
                      <a:endParaRPr lang="en-US" sz="800" b="1" u="sng" dirty="0">
                        <a:solidFill>
                          <a:srgbClr val="002060"/>
                        </a:solidFill>
                      </a:endParaRPr>
                    </a:p>
                    <a:p>
                      <a:pPr algn="ctr"/>
                      <a:endParaRPr lang="en-US" sz="800" b="1" u="sng" dirty="0">
                        <a:solidFill>
                          <a:srgbClr val="002060"/>
                        </a:solidFill>
                      </a:endParaRPr>
                    </a:p>
                    <a:p>
                      <a:pPr algn="ctr"/>
                      <a:endParaRPr lang="en-US" sz="800" b="1" u="sng" dirty="0">
                        <a:solidFill>
                          <a:srgbClr val="002060"/>
                        </a:solidFill>
                      </a:endParaRPr>
                    </a:p>
                    <a:p>
                      <a:pPr algn="ctr"/>
                      <a:endParaRPr lang="en-GB" sz="800" b="1" u="sng" dirty="0">
                        <a:solidFill>
                          <a:srgbClr val="002060"/>
                        </a:solidFill>
                      </a:endParaRPr>
                    </a:p>
                    <a:p>
                      <a:pPr algn="l"/>
                      <a:r>
                        <a:rPr lang="en-GB" sz="800" b="1" u="sng" dirty="0">
                          <a:solidFill>
                            <a:srgbClr val="002060"/>
                          </a:solidFill>
                        </a:rPr>
                        <a:t>WHERE NEXT?</a:t>
                      </a:r>
                    </a:p>
                    <a:p>
                      <a:pPr algn="l"/>
                      <a:r>
                        <a:rPr lang="en-GB" sz="800" b="0" u="none" dirty="0">
                          <a:solidFill>
                            <a:srgbClr val="002060"/>
                          </a:solidFill>
                        </a:rPr>
                        <a:t>-</a:t>
                      </a:r>
                      <a:r>
                        <a:rPr lang="en-GB" sz="800" b="0" u="none" baseline="0" dirty="0">
                          <a:solidFill>
                            <a:srgbClr val="002060"/>
                          </a:solidFill>
                        </a:rPr>
                        <a:t> Pupils have the knowledge to identify their own areas of strength and weakness in their fitness. From this they can join a gym or continue to develop their fitness independently in core PE throughout Key Stage 4.</a:t>
                      </a:r>
                      <a:endParaRPr lang="en-GB" sz="8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785104"/>
          </a:xfrm>
          <a:prstGeom prst="rect">
            <a:avLst/>
          </a:prstGeom>
          <a:noFill/>
        </p:spPr>
        <p:txBody>
          <a:bodyPr wrap="square" rtlCol="0">
            <a:spAutoFit/>
          </a:bodyPr>
          <a:lstStyle/>
          <a:p>
            <a:r>
              <a:rPr lang="en-GB" sz="1100" b="1" u="sng" dirty="0"/>
              <a:t>The bigger picture:</a:t>
            </a:r>
          </a:p>
          <a:p>
            <a:endParaRPr lang="en-GB" sz="1100" b="1" u="sng" dirty="0"/>
          </a:p>
          <a:p>
            <a:r>
              <a:rPr lang="en-GB" sz="1100" b="1" dirty="0"/>
              <a:t>Personal development opportunities </a:t>
            </a:r>
            <a:r>
              <a:rPr lang="en-GB" sz="1100" dirty="0"/>
              <a:t>– Social skills including team work, organisation and planning.</a:t>
            </a:r>
          </a:p>
          <a:p>
            <a:endParaRPr lang="en-GB" sz="1100" dirty="0"/>
          </a:p>
          <a:p>
            <a:r>
              <a:rPr lang="en-GB" sz="1100" b="1" dirty="0"/>
              <a:t>Career links </a:t>
            </a:r>
            <a:r>
              <a:rPr lang="en-GB" sz="1100" dirty="0"/>
              <a:t>– PE teacher, physiotherapist, sports journalist, outdoor education instructor, coach, professional athlete, personal trainer</a:t>
            </a:r>
          </a:p>
          <a:p>
            <a:endParaRPr lang="en-GB" sz="1100" dirty="0"/>
          </a:p>
          <a:p>
            <a:r>
              <a:rPr lang="en-GB" sz="1100" b="1" dirty="0"/>
              <a:t>RSE</a:t>
            </a:r>
            <a:r>
              <a:rPr lang="en-GB" sz="1100" dirty="0"/>
              <a:t> – ethics, compassion.</a:t>
            </a:r>
          </a:p>
        </p:txBody>
      </p:sp>
      <p:graphicFrame>
        <p:nvGraphicFramePr>
          <p:cNvPr id="8" name="Table 7">
            <a:extLst>
              <a:ext uri="{FF2B5EF4-FFF2-40B4-BE49-F238E27FC236}">
                <a16:creationId xmlns:a16="http://schemas.microsoft.com/office/drawing/2014/main" id="{7406606A-1501-46F5-9967-53BDE98D040E}"/>
              </a:ext>
            </a:extLst>
          </p:cNvPr>
          <p:cNvGraphicFramePr>
            <a:graphicFrameLocks noGrp="1"/>
          </p:cNvGraphicFramePr>
          <p:nvPr>
            <p:extLst>
              <p:ext uri="{D42A27DB-BD31-4B8C-83A1-F6EECF244321}">
                <p14:modId xmlns:p14="http://schemas.microsoft.com/office/powerpoint/2010/main" val="492265238"/>
              </p:ext>
            </p:extLst>
          </p:nvPr>
        </p:nvGraphicFramePr>
        <p:xfrm>
          <a:off x="6548082" y="3741180"/>
          <a:ext cx="3384482" cy="1402080"/>
        </p:xfrm>
        <a:graphic>
          <a:graphicData uri="http://schemas.openxmlformats.org/drawingml/2006/table">
            <a:tbl>
              <a:tblPr firstRow="1" bandRow="1">
                <a:tableStyleId>{5C22544A-7EE6-4342-B048-85BDC9FD1C3A}</a:tableStyleId>
              </a:tblPr>
              <a:tblGrid>
                <a:gridCol w="3384482">
                  <a:extLst>
                    <a:ext uri="{9D8B030D-6E8A-4147-A177-3AD203B41FA5}">
                      <a16:colId xmlns:a16="http://schemas.microsoft.com/office/drawing/2014/main" val="3394513601"/>
                    </a:ext>
                  </a:extLst>
                </a:gridCol>
              </a:tblGrid>
              <a:tr h="175573">
                <a:tc>
                  <a:txBody>
                    <a:bodyPr/>
                    <a:lstStyle/>
                    <a:p>
                      <a:pPr algn="ctr"/>
                      <a:r>
                        <a:rPr lang="en-US" sz="800" dirty="0"/>
                        <a:t>Components of Fitness</a:t>
                      </a:r>
                      <a:endParaRPr lang="en-GB" sz="800" dirty="0"/>
                    </a:p>
                  </a:txBody>
                  <a:tcPr/>
                </a:tc>
                <a:extLst>
                  <a:ext uri="{0D108BD9-81ED-4DB2-BD59-A6C34878D82A}">
                    <a16:rowId xmlns:a16="http://schemas.microsoft.com/office/drawing/2014/main" val="1756783710"/>
                  </a:ext>
                </a:extLst>
              </a:tr>
              <a:tr h="1032753">
                <a:tc>
                  <a:txBody>
                    <a:bodyPr/>
                    <a:lstStyle/>
                    <a:p>
                      <a:r>
                        <a:rPr lang="en-US" sz="800" b="1" u="none" baseline="0" dirty="0">
                          <a:solidFill>
                            <a:srgbClr val="002060"/>
                          </a:solidFill>
                        </a:rPr>
                        <a:t>Cardiovascular Endurance </a:t>
                      </a:r>
                      <a:r>
                        <a:rPr lang="en-US" sz="800" b="0" u="none" baseline="0" dirty="0">
                          <a:solidFill>
                            <a:srgbClr val="002060"/>
                          </a:solidFill>
                        </a:rPr>
                        <a:t>– The ability of the heart and lungs to supply the body with oxygen.</a:t>
                      </a:r>
                    </a:p>
                    <a:p>
                      <a:r>
                        <a:rPr lang="en-US" sz="800" b="1" u="none" baseline="0" dirty="0">
                          <a:solidFill>
                            <a:srgbClr val="002060"/>
                          </a:solidFill>
                        </a:rPr>
                        <a:t>Agility</a:t>
                      </a:r>
                      <a:r>
                        <a:rPr lang="en-US" sz="800" b="0" u="none" baseline="0" dirty="0">
                          <a:solidFill>
                            <a:srgbClr val="002060"/>
                          </a:solidFill>
                        </a:rPr>
                        <a:t> – Changing direction at speed.</a:t>
                      </a:r>
                    </a:p>
                    <a:p>
                      <a:r>
                        <a:rPr lang="en-US" sz="800" b="1" u="none" baseline="0" dirty="0">
                          <a:solidFill>
                            <a:srgbClr val="002060"/>
                          </a:solidFill>
                        </a:rPr>
                        <a:t>Muscular Endurance </a:t>
                      </a:r>
                      <a:r>
                        <a:rPr lang="en-US" sz="800" b="0" u="none" baseline="0" dirty="0">
                          <a:solidFill>
                            <a:srgbClr val="002060"/>
                          </a:solidFill>
                        </a:rPr>
                        <a:t>– Using the voluntary muscles repeatedly without stopping.</a:t>
                      </a:r>
                    </a:p>
                    <a:p>
                      <a:r>
                        <a:rPr lang="en-US" sz="800" b="1" u="none" baseline="0" dirty="0">
                          <a:solidFill>
                            <a:srgbClr val="002060"/>
                          </a:solidFill>
                        </a:rPr>
                        <a:t>Power</a:t>
                      </a:r>
                      <a:r>
                        <a:rPr lang="en-US" sz="800" b="0" u="none" baseline="0" dirty="0">
                          <a:solidFill>
                            <a:srgbClr val="002060"/>
                          </a:solidFill>
                        </a:rPr>
                        <a:t> – Strength x Speed</a:t>
                      </a:r>
                    </a:p>
                    <a:p>
                      <a:r>
                        <a:rPr lang="en-US" sz="800" b="1" u="none" baseline="0" dirty="0">
                          <a:solidFill>
                            <a:srgbClr val="002060"/>
                          </a:solidFill>
                        </a:rPr>
                        <a:t>Strength</a:t>
                      </a:r>
                      <a:r>
                        <a:rPr lang="en-US" sz="800" b="0" u="none" baseline="0" dirty="0">
                          <a:solidFill>
                            <a:srgbClr val="002060"/>
                          </a:solidFill>
                        </a:rPr>
                        <a:t> – Applying force against a resistance.</a:t>
                      </a:r>
                    </a:p>
                    <a:p>
                      <a:r>
                        <a:rPr lang="en-US" sz="800" b="1" u="none" baseline="0" dirty="0">
                          <a:solidFill>
                            <a:srgbClr val="002060"/>
                          </a:solidFill>
                        </a:rPr>
                        <a:t>Flexibility</a:t>
                      </a:r>
                      <a:r>
                        <a:rPr lang="en-US" sz="800" b="0" u="none" baseline="0" dirty="0">
                          <a:solidFill>
                            <a:srgbClr val="002060"/>
                          </a:solidFill>
                        </a:rPr>
                        <a:t> – The range of movement at a joint.</a:t>
                      </a:r>
                    </a:p>
                    <a:p>
                      <a:r>
                        <a:rPr lang="en-US" sz="800" b="1" u="none" baseline="0" dirty="0">
                          <a:solidFill>
                            <a:srgbClr val="002060"/>
                          </a:solidFill>
                        </a:rPr>
                        <a:t>Reaction Time </a:t>
                      </a:r>
                      <a:r>
                        <a:rPr lang="en-US" sz="800" b="0" u="none" baseline="0" dirty="0">
                          <a:solidFill>
                            <a:srgbClr val="002060"/>
                          </a:solidFill>
                        </a:rPr>
                        <a:t>– The time it takes to respond to a stimulus.</a:t>
                      </a:r>
                    </a:p>
                  </a:txBody>
                  <a:tcPr/>
                </a:tc>
                <a:extLst>
                  <a:ext uri="{0D108BD9-81ED-4DB2-BD59-A6C34878D82A}">
                    <a16:rowId xmlns:a16="http://schemas.microsoft.com/office/drawing/2014/main" val="1810095138"/>
                  </a:ext>
                </a:extLst>
              </a:tr>
            </a:tbl>
          </a:graphicData>
        </a:graphic>
      </p:graphicFrame>
      <p:graphicFrame>
        <p:nvGraphicFramePr>
          <p:cNvPr id="9" name="Table 8">
            <a:extLst>
              <a:ext uri="{FF2B5EF4-FFF2-40B4-BE49-F238E27FC236}">
                <a16:creationId xmlns:a16="http://schemas.microsoft.com/office/drawing/2014/main" id="{C59CDE58-295C-4412-AEF7-C73BFDA49340}"/>
              </a:ext>
            </a:extLst>
          </p:cNvPr>
          <p:cNvGraphicFramePr>
            <a:graphicFrameLocks noGrp="1"/>
          </p:cNvGraphicFramePr>
          <p:nvPr>
            <p:extLst>
              <p:ext uri="{D42A27DB-BD31-4B8C-83A1-F6EECF244321}">
                <p14:modId xmlns:p14="http://schemas.microsoft.com/office/powerpoint/2010/main" val="3475307169"/>
              </p:ext>
            </p:extLst>
          </p:nvPr>
        </p:nvGraphicFramePr>
        <p:xfrm>
          <a:off x="6548082" y="5277664"/>
          <a:ext cx="3384482" cy="1402080"/>
        </p:xfrm>
        <a:graphic>
          <a:graphicData uri="http://schemas.openxmlformats.org/drawingml/2006/table">
            <a:tbl>
              <a:tblPr firstRow="1" bandRow="1">
                <a:tableStyleId>{5C22544A-7EE6-4342-B048-85BDC9FD1C3A}</a:tableStyleId>
              </a:tblPr>
              <a:tblGrid>
                <a:gridCol w="1692241">
                  <a:extLst>
                    <a:ext uri="{9D8B030D-6E8A-4147-A177-3AD203B41FA5}">
                      <a16:colId xmlns:a16="http://schemas.microsoft.com/office/drawing/2014/main" val="3394513601"/>
                    </a:ext>
                  </a:extLst>
                </a:gridCol>
                <a:gridCol w="1692241">
                  <a:extLst>
                    <a:ext uri="{9D8B030D-6E8A-4147-A177-3AD203B41FA5}">
                      <a16:colId xmlns:a16="http://schemas.microsoft.com/office/drawing/2014/main" val="3090603302"/>
                    </a:ext>
                  </a:extLst>
                </a:gridCol>
              </a:tblGrid>
              <a:tr h="175158">
                <a:tc>
                  <a:txBody>
                    <a:bodyPr/>
                    <a:lstStyle/>
                    <a:p>
                      <a:pPr algn="ctr"/>
                      <a:r>
                        <a:rPr lang="en-GB" sz="800" dirty="0"/>
                        <a:t>Autumn Term: </a:t>
                      </a:r>
                    </a:p>
                    <a:p>
                      <a:pPr algn="ctr"/>
                      <a:r>
                        <a:rPr lang="en-GB" sz="800" dirty="0"/>
                        <a:t>Nutrition</a:t>
                      </a:r>
                    </a:p>
                  </a:txBody>
                  <a:tcPr/>
                </a:tc>
                <a:tc>
                  <a:txBody>
                    <a:bodyPr/>
                    <a:lstStyle/>
                    <a:p>
                      <a:pPr algn="ctr"/>
                      <a:r>
                        <a:rPr lang="en-GB" sz="800" dirty="0"/>
                        <a:t>Spring Term</a:t>
                      </a:r>
                      <a:r>
                        <a:rPr lang="en-GB" sz="800"/>
                        <a:t>: </a:t>
                      </a:r>
                    </a:p>
                    <a:p>
                      <a:pPr algn="ctr"/>
                      <a:r>
                        <a:rPr lang="en-GB" sz="800"/>
                        <a:t>Short-term </a:t>
                      </a:r>
                      <a:r>
                        <a:rPr lang="en-GB" sz="800" dirty="0"/>
                        <a:t>Effects of Exercise on the C-R System</a:t>
                      </a:r>
                    </a:p>
                  </a:txBody>
                  <a:tcPr/>
                </a:tc>
                <a:extLst>
                  <a:ext uri="{0D108BD9-81ED-4DB2-BD59-A6C34878D82A}">
                    <a16:rowId xmlns:a16="http://schemas.microsoft.com/office/drawing/2014/main" val="1756783710"/>
                  </a:ext>
                </a:extLst>
              </a:tr>
              <a:tr h="565441">
                <a:tc>
                  <a:txBody>
                    <a:bodyPr/>
                    <a:lstStyle/>
                    <a:p>
                      <a:r>
                        <a:rPr lang="en-US" sz="800" dirty="0">
                          <a:solidFill>
                            <a:srgbClr val="002060"/>
                          </a:solidFill>
                        </a:rPr>
                        <a:t>Carbohydrates</a:t>
                      </a:r>
                    </a:p>
                    <a:p>
                      <a:r>
                        <a:rPr lang="en-US" sz="800" dirty="0">
                          <a:solidFill>
                            <a:srgbClr val="002060"/>
                          </a:solidFill>
                        </a:rPr>
                        <a:t>Protein</a:t>
                      </a:r>
                    </a:p>
                    <a:p>
                      <a:r>
                        <a:rPr lang="en-US" sz="800" dirty="0">
                          <a:solidFill>
                            <a:srgbClr val="002060"/>
                          </a:solidFill>
                        </a:rPr>
                        <a:t>Fats</a:t>
                      </a:r>
                    </a:p>
                    <a:p>
                      <a:r>
                        <a:rPr lang="en-US" sz="800" dirty="0">
                          <a:solidFill>
                            <a:srgbClr val="002060"/>
                          </a:solidFill>
                        </a:rPr>
                        <a:t>Vitamins</a:t>
                      </a:r>
                    </a:p>
                    <a:p>
                      <a:r>
                        <a:rPr lang="en-US" sz="800" dirty="0">
                          <a:solidFill>
                            <a:srgbClr val="002060"/>
                          </a:solidFill>
                        </a:rPr>
                        <a:t>Minerals</a:t>
                      </a:r>
                    </a:p>
                    <a:p>
                      <a:r>
                        <a:rPr lang="en-US" sz="800" dirty="0">
                          <a:solidFill>
                            <a:srgbClr val="002060"/>
                          </a:solidFill>
                        </a:rPr>
                        <a:t>Fibre</a:t>
                      </a:r>
                    </a:p>
                    <a:p>
                      <a:r>
                        <a:rPr lang="en-US" sz="800" dirty="0">
                          <a:solidFill>
                            <a:srgbClr val="002060"/>
                          </a:solidFill>
                        </a:rPr>
                        <a:t>Water</a:t>
                      </a:r>
                    </a:p>
                  </a:txBody>
                  <a:tcPr/>
                </a:tc>
                <a:tc>
                  <a:txBody>
                    <a:bodyPr/>
                    <a:lstStyle/>
                    <a:p>
                      <a:pPr marL="0" indent="0" algn="l">
                        <a:buFont typeface="Arial" panose="020B0604020202020204" pitchFamily="34" charset="0"/>
                        <a:buNone/>
                      </a:pPr>
                      <a:r>
                        <a:rPr lang="en-GB" sz="800" b="0" u="none" baseline="0" dirty="0">
                          <a:solidFill>
                            <a:srgbClr val="002060"/>
                          </a:solidFill>
                        </a:rPr>
                        <a:t>Stroke volume</a:t>
                      </a:r>
                    </a:p>
                    <a:p>
                      <a:pPr marL="0" indent="0" algn="l">
                        <a:buFont typeface="Arial" panose="020B0604020202020204" pitchFamily="34" charset="0"/>
                        <a:buNone/>
                      </a:pPr>
                      <a:r>
                        <a:rPr lang="en-GB" sz="800" b="0" u="none" baseline="0" dirty="0">
                          <a:solidFill>
                            <a:srgbClr val="002060"/>
                          </a:solidFill>
                        </a:rPr>
                        <a:t>Cardiac output</a:t>
                      </a:r>
                    </a:p>
                    <a:p>
                      <a:pPr marL="0" indent="0" algn="l">
                        <a:buFont typeface="Arial" panose="020B0604020202020204" pitchFamily="34" charset="0"/>
                        <a:buNone/>
                      </a:pPr>
                      <a:r>
                        <a:rPr lang="en-GB" sz="800" b="0" u="none" baseline="0" dirty="0">
                          <a:solidFill>
                            <a:srgbClr val="002060"/>
                          </a:solidFill>
                        </a:rPr>
                        <a:t>Heart rate</a:t>
                      </a:r>
                    </a:p>
                    <a:p>
                      <a:pPr marL="0" indent="0" algn="l">
                        <a:buFont typeface="Arial" panose="020B0604020202020204" pitchFamily="34" charset="0"/>
                        <a:buNone/>
                      </a:pPr>
                      <a:r>
                        <a:rPr lang="en-GB" sz="800" b="0" u="none" baseline="0" dirty="0">
                          <a:solidFill>
                            <a:srgbClr val="002060"/>
                          </a:solidFill>
                        </a:rPr>
                        <a:t>Breathing rate</a:t>
                      </a:r>
                    </a:p>
                    <a:p>
                      <a:pPr marL="0" indent="0" algn="l">
                        <a:buFont typeface="Arial" panose="020B0604020202020204" pitchFamily="34" charset="0"/>
                        <a:buNone/>
                      </a:pPr>
                      <a:r>
                        <a:rPr lang="en-GB" sz="800" b="0" u="none" baseline="0" dirty="0">
                          <a:solidFill>
                            <a:srgbClr val="002060"/>
                          </a:solidFill>
                        </a:rPr>
                        <a:t>Tidal volume</a:t>
                      </a:r>
                    </a:p>
                    <a:p>
                      <a:pPr marL="0" indent="0" algn="l">
                        <a:buFont typeface="Arial" panose="020B0604020202020204" pitchFamily="34" charset="0"/>
                        <a:buNone/>
                      </a:pPr>
                      <a:r>
                        <a:rPr lang="en-GB" sz="800" b="0" u="none" baseline="0" dirty="0">
                          <a:solidFill>
                            <a:srgbClr val="002060"/>
                          </a:solidFill>
                        </a:rPr>
                        <a:t>Blood Pressure</a:t>
                      </a:r>
                    </a:p>
                  </a:txBody>
                  <a:tcPr/>
                </a:tc>
                <a:extLst>
                  <a:ext uri="{0D108BD9-81ED-4DB2-BD59-A6C34878D82A}">
                    <a16:rowId xmlns:a16="http://schemas.microsoft.com/office/drawing/2014/main" val="1810095138"/>
                  </a:ext>
                </a:extLst>
              </a:tr>
            </a:tbl>
          </a:graphicData>
        </a:graphic>
      </p:graphicFrame>
      <p:pic>
        <p:nvPicPr>
          <p:cNvPr id="10" name="Picture 9">
            <a:extLst>
              <a:ext uri="{FF2B5EF4-FFF2-40B4-BE49-F238E27FC236}">
                <a16:creationId xmlns:a16="http://schemas.microsoft.com/office/drawing/2014/main" id="{2C1E4659-DA89-47C7-AAEA-AEB014C0B0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05735" y="5594262"/>
            <a:ext cx="1513095" cy="1087537"/>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938701" y="-6208"/>
            <a:ext cx="4293227"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Fitness: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913129" cy="1338828"/>
          </a:xfrm>
          <a:prstGeom prst="rect">
            <a:avLst/>
          </a:prstGeom>
          <a:solidFill>
            <a:schemeClr val="accent5">
              <a:lumMod val="20000"/>
              <a:lumOff val="80000"/>
            </a:schemeClr>
          </a:solidFill>
          <a:ln w="3175">
            <a:noFill/>
          </a:ln>
        </p:spPr>
        <p:txBody>
          <a:bodyPr wrap="square" rtlCol="0">
            <a:spAutoFit/>
          </a:bodyPr>
          <a:lstStyle/>
          <a:p>
            <a:r>
              <a:rPr lang="en-GB" sz="900" b="1" dirty="0"/>
              <a:t>MAPs</a:t>
            </a:r>
            <a:r>
              <a:rPr lang="en-GB" sz="900" dirty="0"/>
              <a:t> – Pupils will be assessed at the end of each topic via the Me in PE assessment model:</a:t>
            </a:r>
          </a:p>
          <a:p>
            <a:r>
              <a:rPr lang="en-GB" sz="900" b="1" dirty="0">
                <a:solidFill>
                  <a:srgbClr val="002060"/>
                </a:solidFill>
              </a:rPr>
              <a:t>Physical Me: </a:t>
            </a:r>
            <a:r>
              <a:rPr lang="en-GB" sz="900" dirty="0">
                <a:solidFill>
                  <a:srgbClr val="002060"/>
                </a:solidFill>
              </a:rPr>
              <a:t>Skills and application of these into a competitive situation.</a:t>
            </a:r>
          </a:p>
          <a:p>
            <a:r>
              <a:rPr lang="en-GB" sz="900" b="1" dirty="0">
                <a:solidFill>
                  <a:srgbClr val="002060"/>
                </a:solidFill>
              </a:rPr>
              <a:t>Thinking Me: </a:t>
            </a:r>
            <a:r>
              <a:rPr lang="en-GB" sz="900" dirty="0">
                <a:solidFill>
                  <a:srgbClr val="002060"/>
                </a:solidFill>
              </a:rPr>
              <a:t>ABC/Nutrition OR short-term effects of exercise on the cardio-respiratory system.</a:t>
            </a:r>
          </a:p>
          <a:p>
            <a:r>
              <a:rPr lang="en-GB" sz="900" b="1" dirty="0">
                <a:solidFill>
                  <a:srgbClr val="002060"/>
                </a:solidFill>
              </a:rPr>
              <a:t>Healthy Me: </a:t>
            </a:r>
            <a:r>
              <a:rPr lang="en-GB" sz="900" dirty="0">
                <a:solidFill>
                  <a:srgbClr val="002060"/>
                </a:solidFill>
              </a:rPr>
              <a:t>Physical attributes that are relevant to the activity.</a:t>
            </a:r>
          </a:p>
          <a:p>
            <a:r>
              <a:rPr lang="en-GB" sz="900" b="1" dirty="0">
                <a:solidFill>
                  <a:srgbClr val="002060"/>
                </a:solidFill>
              </a:rPr>
              <a:t>Social Me: </a:t>
            </a:r>
            <a:r>
              <a:rPr lang="en-GB" sz="900" dirty="0">
                <a:solidFill>
                  <a:srgbClr val="002060"/>
                </a:solidFill>
              </a:rPr>
              <a:t>Behaviour, attitudes and support towards other pupils.</a:t>
            </a:r>
          </a:p>
          <a:p>
            <a:r>
              <a:rPr lang="en-GB" sz="900" b="1" dirty="0">
                <a:solidFill>
                  <a:srgbClr val="002060"/>
                </a:solidFill>
              </a:rPr>
              <a:t>Resilient Me: </a:t>
            </a:r>
            <a:r>
              <a:rPr lang="en-GB" sz="900" dirty="0">
                <a:solidFill>
                  <a:srgbClr val="002060"/>
                </a:solidFill>
              </a:rPr>
              <a:t>Never giving up despite the challenge of the task that is presented to pupils.</a:t>
            </a:r>
          </a:p>
          <a:p>
            <a:endParaRPr lang="en-GB" sz="900" dirty="0"/>
          </a:p>
          <a:p>
            <a:r>
              <a:rPr lang="en-GB" sz="900" b="1" dirty="0"/>
              <a:t>Summative assessment (Me in PE) </a:t>
            </a:r>
            <a:r>
              <a:rPr lang="en-GB" sz="90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533465830"/>
              </p:ext>
            </p:extLst>
          </p:nvPr>
        </p:nvGraphicFramePr>
        <p:xfrm>
          <a:off x="118064" y="1888431"/>
          <a:ext cx="11934499" cy="4679581"/>
        </p:xfrm>
        <a:graphic>
          <a:graphicData uri="http://schemas.openxmlformats.org/drawingml/2006/table">
            <a:tbl>
              <a:tblPr firstRow="1" bandRow="1">
                <a:tableStyleId>{69CF1AB2-1976-4502-BF36-3FF5EA218861}</a:tableStyleId>
              </a:tblPr>
              <a:tblGrid>
                <a:gridCol w="2247295">
                  <a:extLst>
                    <a:ext uri="{9D8B030D-6E8A-4147-A177-3AD203B41FA5}">
                      <a16:colId xmlns:a16="http://schemas.microsoft.com/office/drawing/2014/main" val="26545288"/>
                    </a:ext>
                  </a:extLst>
                </a:gridCol>
                <a:gridCol w="2409310">
                  <a:extLst>
                    <a:ext uri="{9D8B030D-6E8A-4147-A177-3AD203B41FA5}">
                      <a16:colId xmlns:a16="http://schemas.microsoft.com/office/drawing/2014/main" val="3735789182"/>
                    </a:ext>
                  </a:extLst>
                </a:gridCol>
                <a:gridCol w="2557368">
                  <a:extLst>
                    <a:ext uri="{9D8B030D-6E8A-4147-A177-3AD203B41FA5}">
                      <a16:colId xmlns:a16="http://schemas.microsoft.com/office/drawing/2014/main" val="3033360634"/>
                    </a:ext>
                  </a:extLst>
                </a:gridCol>
                <a:gridCol w="2360263">
                  <a:extLst>
                    <a:ext uri="{9D8B030D-6E8A-4147-A177-3AD203B41FA5}">
                      <a16:colId xmlns:a16="http://schemas.microsoft.com/office/drawing/2014/main" val="2709544202"/>
                    </a:ext>
                  </a:extLst>
                </a:gridCol>
                <a:gridCol w="2360263">
                  <a:extLst>
                    <a:ext uri="{9D8B030D-6E8A-4147-A177-3AD203B41FA5}">
                      <a16:colId xmlns:a16="http://schemas.microsoft.com/office/drawing/2014/main" val="3192593357"/>
                    </a:ext>
                  </a:extLst>
                </a:gridCol>
              </a:tblGrid>
              <a:tr h="262707">
                <a:tc gridSpan="5">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pPr algn="ctr"/>
                      <a:endParaRPr lang="en-GB" sz="11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 (Up to ‘-’)</a:t>
                      </a:r>
                    </a:p>
                  </a:txBody>
                  <a:tcPr/>
                </a:tc>
                <a:tc>
                  <a:txBody>
                    <a:bodyPr/>
                    <a:lstStyle/>
                    <a:p>
                      <a:pPr algn="ctr"/>
                      <a:r>
                        <a:rPr lang="en-US" sz="1100" b="1" dirty="0">
                          <a:solidFill>
                            <a:schemeClr val="tx1"/>
                          </a:solidFill>
                        </a:rPr>
                        <a:t>Excelling (Above &amp;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650" b="1" i="1" dirty="0">
                          <a:solidFill>
                            <a:schemeClr val="tx1"/>
                          </a:solidFill>
                        </a:rPr>
                        <a:t>Pupils display basic levels of fitness in circuit training, MSFT, star orienteering, capture the flag, dance and SAQ; limited explanation of ABC/word-rich focus; very limited ability to support their peers and help with analysis &amp; feedback; rarely persists with difficult physical/mental challenges:</a:t>
                      </a:r>
                    </a:p>
                    <a:p>
                      <a:endParaRPr lang="en-US" sz="650" dirty="0">
                        <a:solidFill>
                          <a:schemeClr val="tx1"/>
                        </a:solidFill>
                      </a:endParaRPr>
                    </a:p>
                    <a:p>
                      <a:pPr marL="171450" indent="-171450">
                        <a:buFontTx/>
                        <a:buChar char="-"/>
                      </a:pPr>
                      <a:r>
                        <a:rPr lang="en-US" sz="650" dirty="0">
                          <a:solidFill>
                            <a:schemeClr val="tx1"/>
                          </a:solidFill>
                        </a:rPr>
                        <a:t>Able to complete some stations within the circuit but stops regularly during each set.</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Able to achieve at most level 3 on MSFT.</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navigate their way around the star orienteering course with guidance from teacher/partner when deciding which order to go in.</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take part in capture the flag maintaining one role (Attack or defence) with minimal impact on the game.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limited flexibility and coordination in dance.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very limited levels of agility during SAQ.</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Analysis of performance against normative data/professional model is very limited with lots of support from the teacher.</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state some relevant connections between fitness and the word-rich focus with support from the teacher.</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Social skills are very limited as well as communication between peers.</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Unwilling to persist with difficult challenges.</a:t>
                      </a:r>
                    </a:p>
                  </a:txBody>
                  <a:tcPr/>
                </a:tc>
                <a:tc>
                  <a:txBody>
                    <a:bodyPr/>
                    <a:lstStyle/>
                    <a:p>
                      <a:r>
                        <a:rPr lang="en-US" sz="650" b="1" i="1" dirty="0">
                          <a:solidFill>
                            <a:schemeClr val="tx1"/>
                          </a:solidFill>
                        </a:rPr>
                        <a:t>Pupils display inconsistent levels of fitness in circuit training, MSFT, star orienteering, capture the flag, dance and SAQ; some explanation of ABC/word-rich focus; some ability to support their peers and help with analysis &amp; feedback; sometimes persists with difficult physical/mental challenges:</a:t>
                      </a:r>
                    </a:p>
                    <a:p>
                      <a:endParaRPr lang="en-US" sz="650" dirty="0">
                        <a:solidFill>
                          <a:schemeClr val="tx1"/>
                        </a:solidFill>
                      </a:endParaRPr>
                    </a:p>
                    <a:p>
                      <a:pPr marL="171450" indent="-171450">
                        <a:buFontTx/>
                        <a:buChar char="-"/>
                      </a:pPr>
                      <a:r>
                        <a:rPr lang="en-US" sz="650" dirty="0">
                          <a:solidFill>
                            <a:schemeClr val="tx1"/>
                          </a:solidFill>
                        </a:rPr>
                        <a:t>Able to complete most stations within the circuit stopping occasionally during each set.</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Able to achieve at most level 5 on MSFT.</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navigate their way around the star orienteering course with little guidance from teacher/partner when deciding which order to go in.</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take part in capture the flag maintaining one role (Attack or defence) with some impact on the game.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fair levels of flexibility and coordination in dance.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fair levels of agility during SAQ.</a:t>
                      </a:r>
                    </a:p>
                    <a:p>
                      <a:pPr marL="171450" indent="-171450">
                        <a:buFontTx/>
                        <a:buChar char="-"/>
                      </a:pPr>
                      <a:endParaRPr lang="en-US" sz="6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dirty="0">
                          <a:solidFill>
                            <a:schemeClr val="tx1"/>
                          </a:solidFill>
                        </a:rPr>
                        <a:t>Analysis of performance against normative data/professional model is limited with some support from the teacher.</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state relevant connections between fitness and the word-rich focus with little support from the teacher.</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Social skills are limited as well as communication between peers.</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Usually persists with difficult challenges.</a:t>
                      </a:r>
                    </a:p>
                  </a:txBody>
                  <a:tcPr/>
                </a:tc>
                <a:tc>
                  <a:txBody>
                    <a:bodyPr/>
                    <a:lstStyle/>
                    <a:p>
                      <a:r>
                        <a:rPr lang="en-US" sz="650" b="1" i="1" dirty="0">
                          <a:solidFill>
                            <a:schemeClr val="tx1"/>
                          </a:solidFill>
                        </a:rPr>
                        <a:t>Pupils display levels of fitness in line with national averages in circuit training and MSFT as well as excellent fitness levels in star orienteering, capture the flag, dance and SAQ. Clear links of the word-rich focus and fitness, analysis &amp; feedback is compared against a professional model and structured feedback is used often; regularly persists with difficult physical/mental challenges:</a:t>
                      </a:r>
                    </a:p>
                    <a:p>
                      <a:endParaRPr lang="en-US" sz="650" b="0" i="0" dirty="0">
                        <a:solidFill>
                          <a:schemeClr val="tx1"/>
                        </a:solidFill>
                      </a:endParaRPr>
                    </a:p>
                    <a:p>
                      <a:pPr marL="171450" indent="-171450">
                        <a:buFontTx/>
                        <a:buChar char="-"/>
                      </a:pPr>
                      <a:r>
                        <a:rPr lang="en-US" sz="650" dirty="0">
                          <a:solidFill>
                            <a:schemeClr val="tx1"/>
                          </a:solidFill>
                        </a:rPr>
                        <a:t>Able to complete all stations within the circuit stopping rarely during each set.</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Able to achieve at most level 6 on MSFT.</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navigate their way around the star orienteering course with no guidance from teacher/partner when deciding which order to go in.</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take part in capture the flag maintaining two roles (Attack or defence) with impact on the game.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good levels of flexibility and coordination in dance.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good levels of agility during SAQ.</a:t>
                      </a:r>
                    </a:p>
                    <a:p>
                      <a:pPr marL="171450" indent="-171450">
                        <a:buFontTx/>
                        <a:buChar char="-"/>
                      </a:pPr>
                      <a:endParaRPr lang="en-US" sz="6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dirty="0">
                          <a:solidFill>
                            <a:schemeClr val="tx1"/>
                          </a:solidFill>
                        </a:rPr>
                        <a:t>Analysis of performance against normative data/professional model is good with little support from the teacher. Feedback is articulated fairly well and is sensitive.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describe relevant connections between fitness and the word-rich focus and tier 3 words with no support from the teacher.</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Social skills are good as well as communication between peers.</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Always persists with difficult challenges.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50" b="1" i="1" dirty="0">
                          <a:solidFill>
                            <a:schemeClr val="tx1"/>
                          </a:solidFill>
                        </a:rPr>
                        <a:t>Pupils display levels of fitness that exceed national averages in circuit training, MSFT as well as excellent fitness levels in, star orienteering, capture the flag, dance and SAQ; Strong links of the word-rich focus and fitness, analysis &amp; feedback is compared against a professional model and structured feedback is used consistently; always persists with difficult physical/mental challenges:</a:t>
                      </a:r>
                    </a:p>
                    <a:p>
                      <a:endParaRPr lang="en-US" sz="650" b="0" i="0" dirty="0">
                        <a:solidFill>
                          <a:schemeClr val="tx1"/>
                        </a:solidFill>
                      </a:endParaRPr>
                    </a:p>
                    <a:p>
                      <a:pPr marL="171450" indent="-171450">
                        <a:buFontTx/>
                        <a:buChar char="-"/>
                      </a:pPr>
                      <a:r>
                        <a:rPr lang="en-US" sz="650" dirty="0">
                          <a:solidFill>
                            <a:schemeClr val="tx1"/>
                          </a:solidFill>
                        </a:rPr>
                        <a:t>Able to complete all stations within the circuit whilst never stopping during each set.</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Able to achieve at most level 8 on MSFT.</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navigate their way around the star orienteering course with no guidance from teacher/partner when deciding which order to go in.</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take part in capture the flag maintaining two roles (Attack or defence) with leadership impact on the game.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excellent levels of flexibility and coordination in dance.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excellent levels of agility during SAQ.</a:t>
                      </a:r>
                    </a:p>
                    <a:p>
                      <a:pPr marL="171450" indent="-171450">
                        <a:buFontTx/>
                        <a:buChar char="-"/>
                      </a:pPr>
                      <a:endParaRPr lang="en-US" sz="6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dirty="0">
                          <a:solidFill>
                            <a:schemeClr val="tx1"/>
                          </a:solidFill>
                        </a:rPr>
                        <a:t>Analysis of performance against normative data/professional model is excellent and feedback is articulated, constructive and sensitive.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explain relevant connections between fitness and the word-rich focus and tier 3 words with no support from the teacher.</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Social skills are excellent as well as communication between peers.</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Always persists with difficult challenges and seeks new ones.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50" b="1" i="1" dirty="0">
                          <a:solidFill>
                            <a:schemeClr val="tx1"/>
                          </a:solidFill>
                        </a:rPr>
                        <a:t>Pupils display levels of fitness that consistently exceed national averages in circuit training, MSFT as well as excellent fitness levels in, star orienteering, capture the flag, dance and SAQ; Strong links of the word-rich focus and fitness, analysis &amp; feedback is compared against a professional model and structured feedback is used consistently as well as coaching; always persists with difficult physical/mental challenges:</a:t>
                      </a:r>
                    </a:p>
                    <a:p>
                      <a:endParaRPr lang="en-US" sz="650" b="0" i="0" dirty="0">
                        <a:solidFill>
                          <a:schemeClr val="tx1"/>
                        </a:solidFill>
                      </a:endParaRPr>
                    </a:p>
                    <a:p>
                      <a:pPr marL="171450" indent="-171450">
                        <a:buFontTx/>
                        <a:buChar char="-"/>
                      </a:pPr>
                      <a:r>
                        <a:rPr lang="en-US" sz="650" dirty="0">
                          <a:solidFill>
                            <a:schemeClr val="tx1"/>
                          </a:solidFill>
                        </a:rPr>
                        <a:t>Able to complete all stations within the circuit whilst never stopping during each set and achieving gold-standard scores consistently.</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Able to achieve at most level 12 on MSFT.</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navigate their way around the star orienteering course with no guidance from teacher/partner when deciding which order to go in.</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take part in capture the flag maintaining two roles (Attack or defence) with strong leadership impact on the game.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elite levels of flexibility and coordination in dance.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Displays elite levels of agility during SAQ.</a:t>
                      </a:r>
                    </a:p>
                    <a:p>
                      <a:pPr marL="171450" indent="-171450">
                        <a:buFontTx/>
                        <a:buChar char="-"/>
                      </a:pPr>
                      <a:endParaRPr lang="en-US" sz="6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dirty="0">
                          <a:solidFill>
                            <a:schemeClr val="tx1"/>
                          </a:solidFill>
                        </a:rPr>
                        <a:t>Analysis of performance against normative data/professional model is excellent and feedback is articulated, constructive and sensitive as well as modelling technique.</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Can explain relevant connections between fitness and the word-rich focus and tier 3 words with no support from the teacher.</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Social skills are excellent as well as communication between peers.</a:t>
                      </a:r>
                    </a:p>
                    <a:p>
                      <a:pPr marL="171450" indent="-171450">
                        <a:buFontTx/>
                        <a:buChar char="-"/>
                      </a:pPr>
                      <a:endParaRPr lang="en-US" sz="650" dirty="0">
                        <a:solidFill>
                          <a:schemeClr val="tx1"/>
                        </a:solidFill>
                      </a:endParaRPr>
                    </a:p>
                    <a:p>
                      <a:pPr marL="171450" indent="-171450" algn="l">
                        <a:buFontTx/>
                        <a:buChar char="-"/>
                      </a:pPr>
                      <a:r>
                        <a:rPr lang="en-GB" sz="650" b="0" dirty="0">
                          <a:solidFill>
                            <a:schemeClr val="tx1"/>
                          </a:solidFill>
                        </a:rPr>
                        <a:t>Always persists with difficult challenges and seeks new ones.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985</TotalTime>
  <Words>2362</Words>
  <Application>Microsoft Office PowerPoint</Application>
  <PresentationFormat>Widescreen</PresentationFormat>
  <Paragraphs>220</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79</cp:revision>
  <cp:lastPrinted>2020-02-24T07:40:48Z</cp:lastPrinted>
  <dcterms:created xsi:type="dcterms:W3CDTF">2019-12-19T05:38:14Z</dcterms:created>
  <dcterms:modified xsi:type="dcterms:W3CDTF">2022-06-21T14:56:52Z</dcterms:modified>
</cp:coreProperties>
</file>