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114" d="100"/>
          <a:sy n="114"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F9EEF69-2D31-4AFD-B3FF-D4E2D8A0729A}" type="datetimeFigureOut">
              <a:rPr lang="en-GB" smtClean="0"/>
              <a:t>24/06/2022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87F4DB4-A24B-42EF-BDE1-84E3756E3B36}" type="slidenum">
              <a:rPr lang="en-GB" smtClean="0"/>
              <a:t>‹#›</a:t>
            </a:fld>
            <a:endParaRPr lang="en-GB"/>
          </a:p>
        </p:txBody>
      </p:sp>
    </p:spTree>
    <p:extLst>
      <p:ext uri="{BB962C8B-B14F-4D97-AF65-F5344CB8AC3E}">
        <p14:creationId xmlns:p14="http://schemas.microsoft.com/office/powerpoint/2010/main" val="4175809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24/06/2022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24/06/2022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24/06/2022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24/06/2022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09274" y="0"/>
            <a:ext cx="7372532"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Y7 Football (Skill Development):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60284228"/>
              </p:ext>
            </p:extLst>
          </p:nvPr>
        </p:nvGraphicFramePr>
        <p:xfrm>
          <a:off x="58490" y="2316480"/>
          <a:ext cx="12070866" cy="4541520"/>
        </p:xfrm>
        <a:graphic>
          <a:graphicData uri="http://schemas.openxmlformats.org/drawingml/2006/table">
            <a:tbl>
              <a:tblPr firstRow="1" bandRow="1">
                <a:tableStyleId>{5940675A-B579-460E-94D1-54222C63F5DA}</a:tableStyleId>
              </a:tblPr>
              <a:tblGrid>
                <a:gridCol w="5534236">
                  <a:extLst>
                    <a:ext uri="{9D8B030D-6E8A-4147-A177-3AD203B41FA5}">
                      <a16:colId xmlns:a16="http://schemas.microsoft.com/office/drawing/2014/main" val="3001272792"/>
                    </a:ext>
                  </a:extLst>
                </a:gridCol>
                <a:gridCol w="1584251">
                  <a:extLst>
                    <a:ext uri="{9D8B030D-6E8A-4147-A177-3AD203B41FA5}">
                      <a16:colId xmlns:a16="http://schemas.microsoft.com/office/drawing/2014/main" val="1320432718"/>
                    </a:ext>
                  </a:extLst>
                </a:gridCol>
                <a:gridCol w="3177258">
                  <a:extLst>
                    <a:ext uri="{9D8B030D-6E8A-4147-A177-3AD203B41FA5}">
                      <a16:colId xmlns:a16="http://schemas.microsoft.com/office/drawing/2014/main" val="1897910160"/>
                    </a:ext>
                  </a:extLst>
                </a:gridCol>
                <a:gridCol w="1775121">
                  <a:extLst>
                    <a:ext uri="{9D8B030D-6E8A-4147-A177-3AD203B41FA5}">
                      <a16:colId xmlns:a16="http://schemas.microsoft.com/office/drawing/2014/main" val="3498275268"/>
                    </a:ext>
                  </a:extLst>
                </a:gridCol>
              </a:tblGrid>
              <a:tr h="3667246">
                <a:tc>
                  <a:txBody>
                    <a:bodyPr/>
                    <a:lstStyle/>
                    <a:p>
                      <a:pPr marL="0" indent="0" algn="l">
                        <a:buFont typeface="Arial" panose="020B0604020202020204" pitchFamily="34" charset="0"/>
                        <a:buNone/>
                      </a:pPr>
                      <a:r>
                        <a:rPr lang="en-GB" sz="1200" b="1" u="sng" baseline="0" dirty="0">
                          <a:solidFill>
                            <a:srgbClr val="002060"/>
                          </a:solidFill>
                        </a:rPr>
                        <a:t>CORE KNOWLEDGE (Me in PE)</a:t>
                      </a:r>
                    </a:p>
                    <a:p>
                      <a:pPr marL="0" indent="0" algn="l">
                        <a:buFont typeface="Arial" panose="020B0604020202020204" pitchFamily="34" charset="0"/>
                        <a:buNone/>
                      </a:pPr>
                      <a:endParaRPr lang="en-US" sz="800" b="1" u="sng" baseline="0" dirty="0">
                        <a:solidFill>
                          <a:srgbClr val="002060"/>
                        </a:solidFill>
                      </a:endParaRPr>
                    </a:p>
                    <a:p>
                      <a:pPr marL="0" indent="0" algn="l">
                        <a:buFont typeface="Arial" panose="020B0604020202020204" pitchFamily="34" charset="0"/>
                        <a:buNone/>
                      </a:pPr>
                      <a:r>
                        <a:rPr lang="en-US" sz="800" b="1" u="sng" baseline="0" dirty="0">
                          <a:solidFill>
                            <a:srgbClr val="002060"/>
                          </a:solidFill>
                          <a:highlight>
                            <a:srgbClr val="00FF00"/>
                          </a:highlight>
                        </a:rPr>
                        <a:t>‘Physical Me’</a:t>
                      </a:r>
                      <a:endParaRPr lang="en-GB" sz="800" b="1" u="sng" baseline="0" dirty="0">
                        <a:solidFill>
                          <a:srgbClr val="002060"/>
                        </a:solidFill>
                      </a:endParaRPr>
                    </a:p>
                    <a:p>
                      <a:pPr marL="0" indent="0" algn="l">
                        <a:buFont typeface="Arial" panose="020B0604020202020204" pitchFamily="34" charset="0"/>
                        <a:buNone/>
                      </a:pPr>
                      <a:r>
                        <a:rPr lang="en-GB" sz="800" b="1" u="none" baseline="0" dirty="0">
                          <a:solidFill>
                            <a:srgbClr val="002060"/>
                          </a:solidFill>
                        </a:rPr>
                        <a:t>- Dribbling</a:t>
                      </a:r>
                      <a:r>
                        <a:rPr lang="en-GB" sz="800" b="0" u="none" baseline="0" dirty="0">
                          <a:solidFill>
                            <a:srgbClr val="002060"/>
                          </a:solidFill>
                        </a:rPr>
                        <a:t> – keep head up, take lots of little touches of the ball with all parts of your feet (inside, outside, underneath), keep the ball close, use agility to change direction quickly, use arms for balance.</a:t>
                      </a:r>
                    </a:p>
                    <a:p>
                      <a:pPr marL="0" indent="0" algn="l">
                        <a:buFont typeface="Arial" panose="020B0604020202020204" pitchFamily="34" charset="0"/>
                        <a:buNone/>
                      </a:pPr>
                      <a:r>
                        <a:rPr lang="en-GB" sz="800" b="1" u="none" baseline="0" dirty="0">
                          <a:solidFill>
                            <a:srgbClr val="002060"/>
                          </a:solidFill>
                        </a:rPr>
                        <a:t>- Passing</a:t>
                      </a:r>
                      <a:r>
                        <a:rPr lang="en-GB" sz="800" b="0" u="none" baseline="0" dirty="0">
                          <a:solidFill>
                            <a:srgbClr val="002060"/>
                          </a:solidFill>
                        </a:rPr>
                        <a:t> – look at the ball and then the target, use the side foot when close, place non kicking foot at the side of the ball, kick through just over the centre of the ball, use arms for balance, follow through with leg towards target.</a:t>
                      </a:r>
                    </a:p>
                    <a:p>
                      <a:pPr marL="0" indent="0" algn="l">
                        <a:buFont typeface="Arial" panose="020B0604020202020204" pitchFamily="34" charset="0"/>
                        <a:buNone/>
                      </a:pPr>
                      <a:r>
                        <a:rPr lang="en-GB" sz="800" b="1" u="none" baseline="0" dirty="0">
                          <a:solidFill>
                            <a:srgbClr val="002060"/>
                          </a:solidFill>
                        </a:rPr>
                        <a:t>- Shooting</a:t>
                      </a:r>
                      <a:r>
                        <a:rPr lang="en-GB" sz="800" b="0" u="none" baseline="0" dirty="0">
                          <a:solidFill>
                            <a:srgbClr val="002060"/>
                          </a:solidFill>
                        </a:rPr>
                        <a:t> – strike the ball with your laces for power, non kicking foot is placed at the side of the ball, follow through with your leg in direction of the goal, use arms for balance.</a:t>
                      </a:r>
                    </a:p>
                    <a:p>
                      <a:pPr marL="0" indent="0" algn="l">
                        <a:buFont typeface="Arial" panose="020B0604020202020204" pitchFamily="34" charset="0"/>
                        <a:buNone/>
                      </a:pPr>
                      <a:r>
                        <a:rPr lang="en-GB" sz="800" b="1" u="none" baseline="0" dirty="0">
                          <a:solidFill>
                            <a:srgbClr val="002060"/>
                          </a:solidFill>
                        </a:rPr>
                        <a:t>- Ball control (Feet) </a:t>
                      </a:r>
                      <a:r>
                        <a:rPr lang="en-GB" sz="800" b="0" u="none" baseline="0" dirty="0">
                          <a:solidFill>
                            <a:srgbClr val="002060"/>
                          </a:solidFill>
                        </a:rPr>
                        <a:t>-  watch the ball into your feet, use the side foot to cushion the ball.</a:t>
                      </a:r>
                    </a:p>
                    <a:p>
                      <a:pPr marL="0" indent="0" algn="l">
                        <a:buFont typeface="Arial" panose="020B0604020202020204" pitchFamily="34" charset="0"/>
                        <a:buNone/>
                      </a:pPr>
                      <a:endParaRPr lang="en-US" sz="800" b="1" u="sng" baseline="0" dirty="0">
                        <a:solidFill>
                          <a:srgbClr val="002060"/>
                        </a:solidFill>
                      </a:endParaRPr>
                    </a:p>
                    <a:p>
                      <a:pPr marL="0" indent="0" algn="l">
                        <a:buFont typeface="Arial" panose="020B0604020202020204" pitchFamily="34" charset="0"/>
                        <a:buNone/>
                      </a:pPr>
                      <a:r>
                        <a:rPr lang="en-US" sz="800" b="1" u="sng" baseline="0" dirty="0">
                          <a:solidFill>
                            <a:schemeClr val="bg1"/>
                          </a:solidFill>
                          <a:highlight>
                            <a:srgbClr val="FF0000"/>
                          </a:highlight>
                        </a:rPr>
                        <a:t>‘Thinking Me’</a:t>
                      </a:r>
                      <a:endParaRPr lang="en-GB" sz="800" b="1" u="sng" baseline="0" dirty="0">
                        <a:solidFill>
                          <a:schemeClr val="bg1"/>
                        </a:solidFill>
                      </a:endParaRPr>
                    </a:p>
                    <a:p>
                      <a:pPr marL="0" indent="0" algn="l">
                        <a:buFontTx/>
                        <a:buNone/>
                      </a:pPr>
                      <a:r>
                        <a:rPr lang="en-US" sz="800" b="1" u="none" baseline="0" dirty="0">
                          <a:solidFill>
                            <a:srgbClr val="002060"/>
                          </a:solidFill>
                        </a:rPr>
                        <a:t>ABC: </a:t>
                      </a:r>
                      <a:r>
                        <a:rPr lang="en-US" sz="800" b="0" u="none" baseline="0" dirty="0">
                          <a:solidFill>
                            <a:srgbClr val="002060"/>
                          </a:solidFill>
                        </a:rPr>
                        <a:t>Pupils are asked relevant questions about their lesson focus by the teacher (teaching points/tactics) and other pupils are asked to A, B or C their responses.</a:t>
                      </a:r>
                    </a:p>
                    <a:p>
                      <a:pPr marL="0" indent="0" algn="l">
                        <a:buFontTx/>
                        <a:buNone/>
                      </a:pPr>
                      <a:r>
                        <a:rPr lang="en-US" sz="800" b="1" u="none" baseline="0" dirty="0">
                          <a:solidFill>
                            <a:srgbClr val="002060"/>
                          </a:solidFill>
                        </a:rPr>
                        <a:t>Word Rich Focus – Components of fitness : </a:t>
                      </a:r>
                      <a:r>
                        <a:rPr lang="en-US" sz="800" b="0" u="none" baseline="0" dirty="0">
                          <a:solidFill>
                            <a:srgbClr val="002060"/>
                          </a:solidFill>
                        </a:rPr>
                        <a:t>The fitness components related to different sports and movements and how these can be defined.</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1" u="sng" baseline="0" dirty="0">
                          <a:solidFill>
                            <a:srgbClr val="002060"/>
                          </a:solidFill>
                        </a:rPr>
                        <a:t>Football Rules</a:t>
                      </a:r>
                      <a:r>
                        <a:rPr lang="en-GB" sz="800" b="1" u="none" baseline="0" dirty="0">
                          <a:solidFill>
                            <a:srgbClr val="002060"/>
                          </a:solidFill>
                        </a:rPr>
                        <a:t>  </a:t>
                      </a:r>
                    </a:p>
                    <a:p>
                      <a:pPr marL="171450" indent="-171450" algn="l">
                        <a:buFontTx/>
                        <a:buChar char="-"/>
                      </a:pPr>
                      <a:r>
                        <a:rPr lang="en-GB" sz="800" b="1" u="none" baseline="0" dirty="0">
                          <a:solidFill>
                            <a:srgbClr val="002060"/>
                          </a:solidFill>
                        </a:rPr>
                        <a:t>Tackle</a:t>
                      </a:r>
                      <a:r>
                        <a:rPr lang="en-GB" sz="800" b="0" u="none" baseline="0" dirty="0">
                          <a:solidFill>
                            <a:srgbClr val="002060"/>
                          </a:solidFill>
                        </a:rPr>
                        <a:t> – the player must make contact with ball first. If not a free kick is awarded.</a:t>
                      </a:r>
                    </a:p>
                    <a:p>
                      <a:pPr marL="171450" indent="-171450" algn="l">
                        <a:buFontTx/>
                        <a:buChar char="-"/>
                      </a:pPr>
                      <a:r>
                        <a:rPr lang="en-GB" sz="800" b="1" u="none" baseline="0" dirty="0">
                          <a:solidFill>
                            <a:srgbClr val="002060"/>
                          </a:solidFill>
                        </a:rPr>
                        <a:t>Ball out of play </a:t>
                      </a:r>
                      <a:r>
                        <a:rPr lang="en-GB" sz="800" b="0" u="none" baseline="0" dirty="0">
                          <a:solidFill>
                            <a:srgbClr val="002060"/>
                          </a:solidFill>
                        </a:rPr>
                        <a:t>(whole ball must cross the line to be out) – possession is awarded to the opposite team the ball touched last.</a:t>
                      </a:r>
                    </a:p>
                    <a:p>
                      <a:pPr marL="171450" indent="-171450" algn="l">
                        <a:buFontTx/>
                        <a:buChar char="-"/>
                      </a:pPr>
                      <a:r>
                        <a:rPr lang="en-GB" sz="800" b="1" u="none" baseline="0" dirty="0">
                          <a:solidFill>
                            <a:srgbClr val="002060"/>
                          </a:solidFill>
                        </a:rPr>
                        <a:t>Throw in </a:t>
                      </a:r>
                      <a:r>
                        <a:rPr lang="en-GB" sz="800" b="0" u="none" baseline="0" dirty="0">
                          <a:solidFill>
                            <a:srgbClr val="002060"/>
                          </a:solidFill>
                        </a:rPr>
                        <a:t>– must be taken from behind line, closest to where the ball went out and thrown from behind head with 2 feet on the floor.</a:t>
                      </a:r>
                    </a:p>
                    <a:p>
                      <a:pPr marL="171450" indent="-171450" algn="l">
                        <a:buFontTx/>
                        <a:buChar char="-"/>
                      </a:pPr>
                      <a:r>
                        <a:rPr lang="en-US" sz="800" b="1" u="none" baseline="0" dirty="0">
                          <a:solidFill>
                            <a:srgbClr val="002060"/>
                          </a:solidFill>
                        </a:rPr>
                        <a:t>G</a:t>
                      </a:r>
                      <a:r>
                        <a:rPr lang="en-GB" sz="800" b="1" u="none" baseline="0" dirty="0">
                          <a:solidFill>
                            <a:srgbClr val="002060"/>
                          </a:solidFill>
                        </a:rPr>
                        <a:t>oalkeepers </a:t>
                      </a:r>
                      <a:r>
                        <a:rPr lang="en-GB" sz="800" b="0" u="none" baseline="0" dirty="0">
                          <a:solidFill>
                            <a:srgbClr val="002060"/>
                          </a:solidFill>
                        </a:rPr>
                        <a:t>- Can only pick the ball up in the area, goal kicks must be kicked from the floor, otherwise goalkeeper can kick from hands or throw out.</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1" u="sng" baseline="0" dirty="0">
                          <a:solidFill>
                            <a:srgbClr val="002060"/>
                          </a:solidFill>
                          <a:highlight>
                            <a:srgbClr val="FFFF00"/>
                          </a:highlight>
                        </a:rPr>
                        <a:t>‘</a:t>
                      </a:r>
                      <a:r>
                        <a:rPr lang="en-GB" sz="800" b="1" u="sng" baseline="0" dirty="0">
                          <a:solidFill>
                            <a:srgbClr val="002060"/>
                          </a:solidFill>
                          <a:highlight>
                            <a:srgbClr val="FFFF00"/>
                          </a:highlight>
                        </a:rPr>
                        <a:t>Healthy Me’</a:t>
                      </a:r>
                    </a:p>
                    <a:p>
                      <a:pPr marL="0" indent="0" algn="l">
                        <a:buFont typeface="Arial" panose="020B0604020202020204" pitchFamily="34" charset="0"/>
                        <a:buNone/>
                      </a:pPr>
                      <a:r>
                        <a:rPr lang="en-US" sz="800" b="0" u="none" baseline="0" dirty="0">
                          <a:solidFill>
                            <a:srgbClr val="002060"/>
                          </a:solidFill>
                        </a:rPr>
                        <a:t>Pupils should demonstrate the appropriate levels of fitness for football as well as mental resilience to persist with the development of weaknesses. Pupils should recognize the wider health benefits of participation in football (Nutrition, positive body image, stress relief, preventing loneliness, new friendship,  positive mindset).</a:t>
                      </a:r>
                    </a:p>
                    <a:p>
                      <a:pPr marL="0" indent="0" algn="l">
                        <a:buFont typeface="Arial" panose="020B0604020202020204" pitchFamily="34" charset="0"/>
                        <a:buNone/>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0" u="sng" baseline="0" dirty="0">
                          <a:solidFill>
                            <a:srgbClr val="002060"/>
                          </a:solidFill>
                          <a:highlight>
                            <a:srgbClr val="00FFFF"/>
                          </a:highlight>
                        </a:rPr>
                        <a:t>Social 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baseline="0" dirty="0">
                          <a:solidFill>
                            <a:srgbClr val="002060"/>
                          </a:solidFill>
                        </a:rPr>
                        <a:t>This takes into account the behavior/attitude of pupils as well as their ability to support each other and work together as a team. Also when explaining tactics to each other in order to outwit an opponent and set themselves up for a particular skill.</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0" u="sng" baseline="0" dirty="0">
                          <a:solidFill>
                            <a:schemeClr val="bg1"/>
                          </a:solidFill>
                          <a:highlight>
                            <a:srgbClr val="FF00FF"/>
                          </a:highlight>
                        </a:rPr>
                        <a:t>Resilient 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rgbClr val="002060"/>
                          </a:solidFill>
                          <a:latin typeface="+mn-lt"/>
                        </a:rPr>
                        <a:t>Doesn’t give up when skills are challenging and regroups and evaluates well when tactics are not working successfully.</a:t>
                      </a:r>
                      <a:endParaRPr lang="en-US" sz="800" b="0" i="0" u="none" baseline="0" dirty="0">
                        <a:solidFill>
                          <a:srgbClr val="002060"/>
                        </a:solidFill>
                        <a:latin typeface="+mn-lt"/>
                      </a:endParaRPr>
                    </a:p>
                  </a:txBody>
                  <a:tcPr/>
                </a:tc>
                <a:tc>
                  <a:txBody>
                    <a:bodyPr/>
                    <a:lstStyle/>
                    <a:p>
                      <a:pPr marL="0" indent="0" algn="l">
                        <a:buFont typeface="Arial" panose="020B0604020202020204" pitchFamily="34" charset="0"/>
                        <a:buNone/>
                      </a:pPr>
                      <a:r>
                        <a:rPr lang="en-GB" sz="1200" b="1" u="sng" baseline="0" dirty="0">
                          <a:solidFill>
                            <a:srgbClr val="002060"/>
                          </a:solidFill>
                        </a:rPr>
                        <a:t>CORE SKILLS</a:t>
                      </a: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Demonstrate warm up routines for football (pulse raising activity such as jogging, stretching muscles: hamstrings, quadriceps, gastrocnemius, triceps, biceps).</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1" u="none" baseline="0" dirty="0">
                          <a:solidFill>
                            <a:srgbClr val="002060"/>
                          </a:solidFill>
                        </a:rPr>
                        <a:t>Demonstration and application of the following skills:</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 Dribbling</a:t>
                      </a:r>
                    </a:p>
                    <a:p>
                      <a:pPr marL="0" indent="0" algn="l">
                        <a:buFont typeface="Arial" panose="020B0604020202020204" pitchFamily="34" charset="0"/>
                        <a:buNone/>
                      </a:pPr>
                      <a:r>
                        <a:rPr lang="en-GB" sz="800" b="0" u="none" baseline="0" dirty="0">
                          <a:solidFill>
                            <a:srgbClr val="002060"/>
                          </a:solidFill>
                        </a:rPr>
                        <a:t>- Passing</a:t>
                      </a:r>
                    </a:p>
                    <a:p>
                      <a:pPr marL="0" indent="0" algn="l">
                        <a:buFont typeface="Arial" panose="020B0604020202020204" pitchFamily="34" charset="0"/>
                        <a:buNone/>
                      </a:pPr>
                      <a:r>
                        <a:rPr lang="en-GB" sz="800" b="0" u="none" baseline="0" dirty="0">
                          <a:solidFill>
                            <a:srgbClr val="002060"/>
                          </a:solidFill>
                        </a:rPr>
                        <a:t>- Shooting</a:t>
                      </a:r>
                    </a:p>
                    <a:p>
                      <a:pPr marL="0" indent="0" algn="l">
                        <a:buFont typeface="Arial" panose="020B0604020202020204" pitchFamily="34" charset="0"/>
                        <a:buNone/>
                      </a:pPr>
                      <a:r>
                        <a:rPr lang="en-GB" sz="800" b="0" u="none" baseline="0" dirty="0">
                          <a:solidFill>
                            <a:srgbClr val="002060"/>
                          </a:solidFill>
                        </a:rPr>
                        <a:t>- Ball control</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Identify areas of strength and weakness in a peers performance (Assessment).</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skills technique orally.</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GB" sz="800" b="1" u="sng" baseline="0" dirty="0">
                          <a:solidFill>
                            <a:srgbClr val="002060"/>
                          </a:solidFill>
                        </a:rPr>
                        <a:t>Health/Fitness</a:t>
                      </a:r>
                    </a:p>
                    <a:p>
                      <a:pPr marL="0" indent="0" algn="l">
                        <a:buFont typeface="Arial" panose="020B0604020202020204" pitchFamily="34" charset="0"/>
                        <a:buNone/>
                      </a:pPr>
                      <a:r>
                        <a:rPr lang="en-GB" sz="800" b="0" u="none" baseline="0" dirty="0">
                          <a:solidFill>
                            <a:srgbClr val="002060"/>
                          </a:solidFill>
                        </a:rPr>
                        <a:t>Apply Knowledge of warm ups into each lesson and conduct one confidently for the class as a whole or within small groups - to prevent injury, mobilise joints, raise body temperature.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Define key fitness components in relation to football (coordination, agility, power) and identify when they are important in the activity.</a:t>
                      </a: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200" b="1" u="sng" dirty="0">
                          <a:solidFill>
                            <a:srgbClr val="002060"/>
                          </a:solidFill>
                        </a:rPr>
                        <a:t>ABOVE AND BEYOND</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800" b="0" u="none" dirty="0">
                          <a:solidFill>
                            <a:srgbClr val="002060"/>
                          </a:solidFill>
                        </a:rPr>
                        <a:t>- Leadership of others (captain, coach, manager).</a:t>
                      </a:r>
                    </a:p>
                    <a:p>
                      <a:pPr marL="0" indent="0" algn="l">
                        <a:buFont typeface="Arial" panose="020B0604020202020204" pitchFamily="34" charset="0"/>
                        <a:buNone/>
                      </a:pPr>
                      <a:r>
                        <a:rPr lang="en-GB" sz="800" b="0" u="none" dirty="0">
                          <a:solidFill>
                            <a:srgbClr val="002060"/>
                          </a:solidFill>
                        </a:rPr>
                        <a:t>- Extra curricular involvement (school or community).</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200" b="1" u="sng" dirty="0">
                          <a:solidFill>
                            <a:srgbClr val="002060"/>
                          </a:solidFill>
                        </a:rPr>
                        <a:t>VOCABULARY</a:t>
                      </a: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algn="l"/>
                      <a:r>
                        <a:rPr lang="en-GB" sz="1200" b="1" u="sng" dirty="0">
                          <a:solidFill>
                            <a:srgbClr val="002060"/>
                          </a:solidFill>
                        </a:rPr>
                        <a:t>Literacy in PE</a:t>
                      </a:r>
                    </a:p>
                    <a:p>
                      <a:pPr algn="ctr"/>
                      <a:endParaRPr lang="en-GB" sz="800" b="1" u="sng" dirty="0">
                        <a:solidFill>
                          <a:srgbClr val="002060"/>
                        </a:solidFill>
                      </a:endParaRPr>
                    </a:p>
                    <a:p>
                      <a:pPr algn="l"/>
                      <a:r>
                        <a:rPr lang="en-GB" sz="800" b="1" u="sng" dirty="0">
                          <a:solidFill>
                            <a:srgbClr val="002060"/>
                          </a:solidFill>
                        </a:rPr>
                        <a:t>‘ABC’ </a:t>
                      </a:r>
                      <a:r>
                        <a:rPr lang="en-GB" sz="800" b="0" u="none" dirty="0">
                          <a:solidFill>
                            <a:srgbClr val="002060"/>
                          </a:solidFill>
                        </a:rPr>
                        <a:t>–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800" b="1" u="sng" dirty="0">
                        <a:solidFill>
                          <a:srgbClr val="002060"/>
                        </a:solidFill>
                      </a:endParaRPr>
                    </a:p>
                    <a:p>
                      <a:pPr algn="ctr"/>
                      <a:endParaRPr lang="en-GB" sz="1200" b="1" u="sng" dirty="0">
                        <a:solidFill>
                          <a:srgbClr val="002060"/>
                        </a:solidFill>
                      </a:endParaRPr>
                    </a:p>
                    <a:p>
                      <a:pPr algn="l"/>
                      <a:r>
                        <a:rPr lang="en-GB" sz="1200" b="1" u="sng" dirty="0">
                          <a:solidFill>
                            <a:srgbClr val="002060"/>
                          </a:solidFill>
                        </a:rPr>
                        <a:t>WHERE NEXT?</a:t>
                      </a:r>
                    </a:p>
                    <a:p>
                      <a:pPr algn="ctr"/>
                      <a:endParaRPr lang="en-GB" sz="800" b="1" u="sng" dirty="0">
                        <a:solidFill>
                          <a:srgbClr val="002060"/>
                        </a:solidFill>
                      </a:endParaRPr>
                    </a:p>
                    <a:p>
                      <a:pPr algn="l"/>
                      <a:r>
                        <a:rPr lang="en-GB" sz="800" b="0" u="none" dirty="0">
                          <a:solidFill>
                            <a:srgbClr val="002060"/>
                          </a:solidFill>
                        </a:rPr>
                        <a:t>Tactics and strategies for football (Y8)</a:t>
                      </a: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287806"/>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877437"/>
          </a:xfrm>
          <a:prstGeom prst="rect">
            <a:avLst/>
          </a:prstGeom>
          <a:noFill/>
        </p:spPr>
        <p:txBody>
          <a:bodyPr wrap="square" rtlCol="0">
            <a:spAutoFit/>
          </a:bodyPr>
          <a:lstStyle/>
          <a:p>
            <a:r>
              <a:rPr lang="en-GB" sz="1400" b="1" u="sng" dirty="0"/>
              <a:t>The bigger picture:</a:t>
            </a:r>
          </a:p>
          <a:p>
            <a:endParaRPr lang="en-GB" sz="1400" b="1" u="sng" dirty="0"/>
          </a:p>
          <a:p>
            <a:r>
              <a:rPr lang="en-GB" sz="1100" b="1" i="1" dirty="0"/>
              <a:t>Personal development opportunities </a:t>
            </a:r>
            <a:r>
              <a:rPr lang="en-GB" sz="1100" i="1" dirty="0"/>
              <a:t>– Social skills including team work, organisation and planning.</a:t>
            </a:r>
          </a:p>
          <a:p>
            <a:endParaRPr lang="en-GB" sz="1100" i="1" dirty="0"/>
          </a:p>
          <a:p>
            <a:r>
              <a:rPr lang="en-GB" sz="1100" b="1" i="1" dirty="0"/>
              <a:t>Career links </a:t>
            </a:r>
            <a:r>
              <a:rPr lang="en-GB" sz="1100" i="1" dirty="0"/>
              <a:t>– PE teacher, physiotherapist, sports journalist, outdoor education instructor, coach, professional athlete, personal trainer</a:t>
            </a:r>
          </a:p>
          <a:p>
            <a:endParaRPr lang="en-GB" sz="1100" i="1" dirty="0"/>
          </a:p>
          <a:p>
            <a:r>
              <a:rPr lang="en-GB" sz="1100" b="1" i="1" dirty="0"/>
              <a:t>RSE </a:t>
            </a:r>
            <a:r>
              <a:rPr lang="en-GB" sz="1100" i="1" dirty="0"/>
              <a:t>– 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58490" y="502702"/>
            <a:ext cx="7862282" cy="1785104"/>
          </a:xfrm>
          <a:prstGeom prst="rect">
            <a:avLst/>
          </a:prstGeom>
          <a:solidFill>
            <a:schemeClr val="accent5">
              <a:lumMod val="20000"/>
              <a:lumOff val="80000"/>
            </a:schemeClr>
          </a:solidFill>
          <a:ln w="3175">
            <a:noFill/>
          </a:ln>
        </p:spPr>
        <p:txBody>
          <a:bodyPr wrap="square" rtlCol="0">
            <a:spAutoFit/>
          </a:bodyPr>
          <a:lstStyle/>
          <a:p>
            <a:r>
              <a:rPr lang="en-GB" sz="1100" b="1" dirty="0"/>
              <a:t>Context and Introduction to Unit</a:t>
            </a:r>
          </a:p>
          <a:p>
            <a:r>
              <a:rPr lang="en-GB" sz="1100" dirty="0"/>
              <a:t>In this unit pupils will learn about the skills and abilities required to perform in football effectively. They will learn about the rules of game play and be able to apply and link them to competitive situations demonstrating both control and accuracy. Pupils will learn specific skills including, passing, dribbling, shooting, ball control and also officiating. They will learn to use these skills to outwit opponents in challenging game based environments and will be able to link skills from previous units and similar sports.</a:t>
            </a:r>
          </a:p>
          <a:p>
            <a:endParaRPr lang="en-GB" sz="1100" b="1" i="1" dirty="0"/>
          </a:p>
          <a:p>
            <a:r>
              <a:rPr lang="en-GB" sz="1100" b="1" i="1" dirty="0"/>
              <a:t>Prior knowledge (KS2/KS3)</a:t>
            </a:r>
          </a:p>
          <a:p>
            <a:r>
              <a:rPr lang="en-GB" sz="1100" dirty="0"/>
              <a:t>Pupils should be able to play competitive games, modified where appropriate and apply basic principles suitable for attacking and defending. This includes basic coordination of body parts and awareness of space and movement. They may also have prior knowledge of basic rules for football.</a:t>
            </a:r>
          </a:p>
        </p:txBody>
      </p:sp>
      <p:graphicFrame>
        <p:nvGraphicFramePr>
          <p:cNvPr id="7" name="Table 6">
            <a:extLst>
              <a:ext uri="{FF2B5EF4-FFF2-40B4-BE49-F238E27FC236}">
                <a16:creationId xmlns:a16="http://schemas.microsoft.com/office/drawing/2014/main" id="{3C6AC747-A1FA-4413-AD4A-319AC12417D1}"/>
              </a:ext>
            </a:extLst>
          </p:cNvPr>
          <p:cNvGraphicFramePr>
            <a:graphicFrameLocks noGrp="1"/>
          </p:cNvGraphicFramePr>
          <p:nvPr>
            <p:extLst>
              <p:ext uri="{D42A27DB-BD31-4B8C-83A1-F6EECF244321}">
                <p14:modId xmlns:p14="http://schemas.microsoft.com/office/powerpoint/2010/main" val="767873230"/>
              </p:ext>
            </p:extLst>
          </p:nvPr>
        </p:nvGraphicFramePr>
        <p:xfrm>
          <a:off x="7331217" y="5839764"/>
          <a:ext cx="2962032" cy="931058"/>
        </p:xfrm>
        <a:graphic>
          <a:graphicData uri="http://schemas.openxmlformats.org/drawingml/2006/table">
            <a:tbl>
              <a:tblPr firstRow="1" bandRow="1">
                <a:tableStyleId>{5C22544A-7EE6-4342-B048-85BDC9FD1C3A}</a:tableStyleId>
              </a:tblPr>
              <a:tblGrid>
                <a:gridCol w="1481016">
                  <a:extLst>
                    <a:ext uri="{9D8B030D-6E8A-4147-A177-3AD203B41FA5}">
                      <a16:colId xmlns:a16="http://schemas.microsoft.com/office/drawing/2014/main" val="142985303"/>
                    </a:ext>
                  </a:extLst>
                </a:gridCol>
                <a:gridCol w="1481016">
                  <a:extLst>
                    <a:ext uri="{9D8B030D-6E8A-4147-A177-3AD203B41FA5}">
                      <a16:colId xmlns:a16="http://schemas.microsoft.com/office/drawing/2014/main" val="2823695810"/>
                    </a:ext>
                  </a:extLst>
                </a:gridCol>
              </a:tblGrid>
              <a:tr h="199538">
                <a:tc gridSpan="2">
                  <a:txBody>
                    <a:bodyPr/>
                    <a:lstStyle/>
                    <a:p>
                      <a:pPr algn="ctr"/>
                      <a:r>
                        <a:rPr lang="en-US" sz="700" dirty="0"/>
                        <a:t>Anatomy &amp; Physiology &amp; Skills</a:t>
                      </a:r>
                      <a:endParaRPr lang="en-GB" sz="700" dirty="0"/>
                    </a:p>
                  </a:txBody>
                  <a:tcPr/>
                </a:tc>
                <a:tc hMerge="1">
                  <a:txBody>
                    <a:bodyPr/>
                    <a:lstStyle/>
                    <a:p>
                      <a:endParaRPr lang="en-GB" dirty="0"/>
                    </a:p>
                  </a:txBody>
                  <a:tcPr/>
                </a:tc>
                <a:extLst>
                  <a:ext uri="{0D108BD9-81ED-4DB2-BD59-A6C34878D82A}">
                    <a16:rowId xmlns:a16="http://schemas.microsoft.com/office/drawing/2014/main" val="3199196464"/>
                  </a:ext>
                </a:extLst>
              </a:tr>
              <a:tr h="402167">
                <a:tc>
                  <a:txBody>
                    <a:bodyPr/>
                    <a:lstStyle/>
                    <a:p>
                      <a:pPr marL="0" indent="0" algn="l">
                        <a:buFont typeface="Arial" panose="020B0604020202020204" pitchFamily="34" charset="0"/>
                        <a:buNone/>
                      </a:pPr>
                      <a:r>
                        <a:rPr lang="en-GB" sz="700" b="0" u="none" baseline="0" dirty="0">
                          <a:solidFill>
                            <a:srgbClr val="002060"/>
                          </a:solidFill>
                        </a:rPr>
                        <a:t>Joints 	</a:t>
                      </a:r>
                    </a:p>
                    <a:p>
                      <a:pPr marL="0" indent="0" algn="l">
                        <a:buFont typeface="Arial" panose="020B0604020202020204" pitchFamily="34" charset="0"/>
                        <a:buNone/>
                      </a:pPr>
                      <a:r>
                        <a:rPr lang="en-GB" sz="700" b="0" u="none" baseline="0" dirty="0">
                          <a:solidFill>
                            <a:srgbClr val="002060"/>
                          </a:solidFill>
                        </a:rPr>
                        <a:t>Decision making</a:t>
                      </a:r>
                    </a:p>
                    <a:p>
                      <a:pPr marL="0" indent="0" algn="l">
                        <a:buFont typeface="Arial" panose="020B0604020202020204" pitchFamily="34" charset="0"/>
                        <a:buNone/>
                      </a:pPr>
                      <a:r>
                        <a:rPr lang="en-GB" sz="700" b="0" u="none" baseline="0" dirty="0">
                          <a:solidFill>
                            <a:srgbClr val="002060"/>
                          </a:solidFill>
                        </a:rPr>
                        <a:t>Hamstrings</a:t>
                      </a:r>
                    </a:p>
                    <a:p>
                      <a:pPr marL="0" indent="0" algn="l">
                        <a:buFont typeface="Arial" panose="020B0604020202020204" pitchFamily="34" charset="0"/>
                        <a:buNone/>
                      </a:pPr>
                      <a:r>
                        <a:rPr lang="en-GB" sz="700" b="0" u="none" baseline="0" dirty="0">
                          <a:solidFill>
                            <a:srgbClr val="002060"/>
                          </a:solidFill>
                        </a:rPr>
                        <a:t>Quadriceps</a:t>
                      </a:r>
                    </a:p>
                    <a:p>
                      <a:pPr marL="0" indent="0" algn="l">
                        <a:buFont typeface="Arial" panose="020B0604020202020204" pitchFamily="34" charset="0"/>
                        <a:buNone/>
                      </a:pPr>
                      <a:r>
                        <a:rPr lang="en-GB" sz="700" b="0" u="none" baseline="0" dirty="0">
                          <a:solidFill>
                            <a:srgbClr val="002060"/>
                          </a:solidFill>
                        </a:rPr>
                        <a:t>Gastrocnemius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0" u="none" baseline="0" dirty="0">
                          <a:solidFill>
                            <a:srgbClr val="002060"/>
                          </a:solidFill>
                        </a:rPr>
                        <a:t>Decision making</a:t>
                      </a:r>
                    </a:p>
                  </a:txBody>
                  <a:tcPr/>
                </a:tc>
                <a:tc>
                  <a:txBody>
                    <a:bodyPr/>
                    <a:lstStyle/>
                    <a:p>
                      <a:pPr marL="0" indent="0" algn="l">
                        <a:buFont typeface="Arial" panose="020B0604020202020204" pitchFamily="34" charset="0"/>
                        <a:buNone/>
                      </a:pPr>
                      <a:r>
                        <a:rPr lang="en-GB" sz="700" b="0" u="none" baseline="0" dirty="0">
                          <a:solidFill>
                            <a:srgbClr val="002060"/>
                          </a:solidFill>
                        </a:rPr>
                        <a:t>Dribbling	</a:t>
                      </a:r>
                    </a:p>
                    <a:p>
                      <a:pPr marL="0" indent="0" algn="l">
                        <a:buFont typeface="Arial" panose="020B0604020202020204" pitchFamily="34" charset="0"/>
                        <a:buNone/>
                      </a:pPr>
                      <a:r>
                        <a:rPr lang="en-GB" sz="700" b="0" u="none" baseline="0" dirty="0">
                          <a:solidFill>
                            <a:srgbClr val="002060"/>
                          </a:solidFill>
                        </a:rPr>
                        <a:t>Passing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700" b="0" u="none" baseline="0" dirty="0">
                          <a:solidFill>
                            <a:srgbClr val="002060"/>
                          </a:solidFill>
                        </a:rPr>
                        <a:t>Shooting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700" b="0" u="none" baseline="0" dirty="0">
                          <a:solidFill>
                            <a:srgbClr val="002060"/>
                          </a:solidFill>
                        </a:rPr>
                        <a:t>Sportsmanship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700" b="0" u="none" baseline="0" dirty="0">
                          <a:solidFill>
                            <a:srgbClr val="002060"/>
                          </a:solidFill>
                        </a:rPr>
                        <a:t>Communication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700" b="0" u="none" baseline="0" dirty="0">
                          <a:solidFill>
                            <a:srgbClr val="002060"/>
                          </a:solidFill>
                        </a:rPr>
                        <a:t>Tactics</a:t>
                      </a:r>
                    </a:p>
                  </a:txBody>
                  <a:tcPr/>
                </a:tc>
                <a:extLst>
                  <a:ext uri="{0D108BD9-81ED-4DB2-BD59-A6C34878D82A}">
                    <a16:rowId xmlns:a16="http://schemas.microsoft.com/office/drawing/2014/main" val="4076142052"/>
                  </a:ext>
                </a:extLst>
              </a:tr>
            </a:tbl>
          </a:graphicData>
        </a:graphic>
      </p:graphicFrame>
      <p:pic>
        <p:nvPicPr>
          <p:cNvPr id="9" name="Picture 8">
            <a:extLst>
              <a:ext uri="{FF2B5EF4-FFF2-40B4-BE49-F238E27FC236}">
                <a16:creationId xmlns:a16="http://schemas.microsoft.com/office/drawing/2014/main" id="{475A709A-89C2-4E59-83F1-9CD17621E8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804" y="5422601"/>
            <a:ext cx="1656011" cy="1184048"/>
          </a:xfrm>
          <a:prstGeom prst="rect">
            <a:avLst/>
          </a:prstGeom>
        </p:spPr>
      </p:pic>
      <p:graphicFrame>
        <p:nvGraphicFramePr>
          <p:cNvPr id="8" name="Table 7">
            <a:extLst>
              <a:ext uri="{FF2B5EF4-FFF2-40B4-BE49-F238E27FC236}">
                <a16:creationId xmlns:a16="http://schemas.microsoft.com/office/drawing/2014/main" id="{CB9094E9-519D-4942-ABA1-969133CDBB54}"/>
              </a:ext>
            </a:extLst>
          </p:cNvPr>
          <p:cNvGraphicFramePr>
            <a:graphicFrameLocks noGrp="1"/>
          </p:cNvGraphicFramePr>
          <p:nvPr>
            <p:extLst>
              <p:ext uri="{D42A27DB-BD31-4B8C-83A1-F6EECF244321}">
                <p14:modId xmlns:p14="http://schemas.microsoft.com/office/powerpoint/2010/main" val="3865868487"/>
              </p:ext>
            </p:extLst>
          </p:nvPr>
        </p:nvGraphicFramePr>
        <p:xfrm>
          <a:off x="7335197" y="3270295"/>
          <a:ext cx="2962032" cy="2484120"/>
        </p:xfrm>
        <a:graphic>
          <a:graphicData uri="http://schemas.openxmlformats.org/drawingml/2006/table">
            <a:tbl>
              <a:tblPr firstRow="1" bandRow="1">
                <a:tableStyleId>{5C22544A-7EE6-4342-B048-85BDC9FD1C3A}</a:tableStyleId>
              </a:tblPr>
              <a:tblGrid>
                <a:gridCol w="1474811">
                  <a:extLst>
                    <a:ext uri="{9D8B030D-6E8A-4147-A177-3AD203B41FA5}">
                      <a16:colId xmlns:a16="http://schemas.microsoft.com/office/drawing/2014/main" val="541882744"/>
                    </a:ext>
                  </a:extLst>
                </a:gridCol>
                <a:gridCol w="1487221">
                  <a:extLst>
                    <a:ext uri="{9D8B030D-6E8A-4147-A177-3AD203B41FA5}">
                      <a16:colId xmlns:a16="http://schemas.microsoft.com/office/drawing/2014/main" val="143377328"/>
                    </a:ext>
                  </a:extLst>
                </a:gridCol>
              </a:tblGrid>
              <a:tr h="270301">
                <a:tc gridSpan="2">
                  <a:txBody>
                    <a:bodyPr/>
                    <a:lstStyle/>
                    <a:p>
                      <a:pPr algn="ctr"/>
                      <a:r>
                        <a:rPr lang="en-GB" sz="900" dirty="0"/>
                        <a:t>Word-rich Focus – Autumn Term:</a:t>
                      </a:r>
                    </a:p>
                    <a:p>
                      <a:pPr algn="ctr"/>
                      <a:r>
                        <a:rPr lang="en-GB" sz="900" dirty="0"/>
                        <a:t>Components of Fitness</a:t>
                      </a:r>
                    </a:p>
                  </a:txBody>
                  <a:tcPr/>
                </a:tc>
                <a:tc hMerge="1">
                  <a:txBody>
                    <a:bodyPr/>
                    <a:lstStyle/>
                    <a:p>
                      <a:endParaRPr lang="en-GB" dirty="0"/>
                    </a:p>
                  </a:txBody>
                  <a:tcPr/>
                </a:tc>
                <a:extLst>
                  <a:ext uri="{0D108BD9-81ED-4DB2-BD59-A6C34878D82A}">
                    <a16:rowId xmlns:a16="http://schemas.microsoft.com/office/drawing/2014/main" val="3264393841"/>
                  </a:ext>
                </a:extLst>
              </a:tr>
              <a:tr h="1577370">
                <a:tc>
                  <a:txBody>
                    <a:bodyPr/>
                    <a:lstStyle/>
                    <a:p>
                      <a:r>
                        <a:rPr lang="en-US" sz="700" b="1" kern="1200" dirty="0">
                          <a:solidFill>
                            <a:srgbClr val="002060"/>
                          </a:solidFill>
                          <a:effectLst/>
                          <a:latin typeface="+mn-lt"/>
                          <a:ea typeface="+mn-ea"/>
                          <a:cs typeface="+mn-cs"/>
                        </a:rPr>
                        <a:t>Coordination</a:t>
                      </a:r>
                      <a:r>
                        <a:rPr lang="en-US" sz="700" kern="1200" dirty="0">
                          <a:solidFill>
                            <a:srgbClr val="002060"/>
                          </a:solidFill>
                          <a:effectLst/>
                          <a:latin typeface="+mn-lt"/>
                          <a:ea typeface="+mn-ea"/>
                          <a:cs typeface="+mn-cs"/>
                        </a:rPr>
                        <a:t> – The ability to use more than one body part at the same time.</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Agility</a:t>
                      </a:r>
                      <a:r>
                        <a:rPr lang="en-US" sz="700" kern="1200" dirty="0">
                          <a:solidFill>
                            <a:srgbClr val="002060"/>
                          </a:solidFill>
                          <a:effectLst/>
                          <a:latin typeface="+mn-lt"/>
                          <a:ea typeface="+mn-ea"/>
                          <a:cs typeface="+mn-cs"/>
                        </a:rPr>
                        <a:t> – The ability to change direction at speed.</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Speed</a:t>
                      </a:r>
                      <a:r>
                        <a:rPr lang="en-US" sz="700" kern="1200" dirty="0">
                          <a:solidFill>
                            <a:srgbClr val="002060"/>
                          </a:solidFill>
                          <a:effectLst/>
                          <a:latin typeface="+mn-lt"/>
                          <a:ea typeface="+mn-ea"/>
                          <a:cs typeface="+mn-cs"/>
                        </a:rPr>
                        <a:t> – The time it takes to cover a distance.</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Balance</a:t>
                      </a:r>
                      <a:r>
                        <a:rPr lang="en-US" sz="700" kern="1200" dirty="0">
                          <a:solidFill>
                            <a:srgbClr val="002060"/>
                          </a:solidFill>
                          <a:effectLst/>
                          <a:latin typeface="+mn-lt"/>
                          <a:ea typeface="+mn-ea"/>
                          <a:cs typeface="+mn-cs"/>
                        </a:rPr>
                        <a:t> – Maintaining the centre of mass over the base of support.</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Coordination</a:t>
                      </a:r>
                      <a:r>
                        <a:rPr lang="en-US" sz="700" kern="1200" dirty="0">
                          <a:solidFill>
                            <a:srgbClr val="002060"/>
                          </a:solidFill>
                          <a:effectLst/>
                          <a:latin typeface="+mn-lt"/>
                          <a:ea typeface="+mn-ea"/>
                          <a:cs typeface="+mn-cs"/>
                        </a:rPr>
                        <a:t> – The ability to use more than one body part at the same time.</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Power</a:t>
                      </a:r>
                      <a:r>
                        <a:rPr lang="en-US" sz="700" kern="1200" dirty="0">
                          <a:solidFill>
                            <a:srgbClr val="002060"/>
                          </a:solidFill>
                          <a:effectLst/>
                          <a:latin typeface="+mn-lt"/>
                          <a:ea typeface="+mn-ea"/>
                          <a:cs typeface="+mn-cs"/>
                        </a:rPr>
                        <a:t> – Using strength quickly (Strength x Speed).</a:t>
                      </a:r>
                      <a:endParaRPr lang="en-GB" sz="700" kern="1200" dirty="0">
                        <a:solidFill>
                          <a:srgbClr val="002060"/>
                        </a:solidFill>
                        <a:effectLst/>
                        <a:latin typeface="+mn-lt"/>
                        <a:ea typeface="+mn-ea"/>
                        <a:cs typeface="+mn-cs"/>
                      </a:endParaRPr>
                    </a:p>
                  </a:txBody>
                  <a:tcPr/>
                </a:tc>
                <a:tc>
                  <a:txBody>
                    <a:bodyPr/>
                    <a:lstStyle/>
                    <a:p>
                      <a:r>
                        <a:rPr lang="en-US" sz="700" b="1" kern="1200" dirty="0">
                          <a:solidFill>
                            <a:srgbClr val="002060"/>
                          </a:solidFill>
                          <a:effectLst/>
                          <a:latin typeface="+mn-lt"/>
                          <a:ea typeface="+mn-ea"/>
                          <a:cs typeface="+mn-cs"/>
                        </a:rPr>
                        <a:t>Flexibility</a:t>
                      </a:r>
                      <a:r>
                        <a:rPr lang="en-US" sz="700" kern="1200" dirty="0">
                          <a:solidFill>
                            <a:srgbClr val="002060"/>
                          </a:solidFill>
                          <a:effectLst/>
                          <a:latin typeface="+mn-lt"/>
                          <a:ea typeface="+mn-ea"/>
                          <a:cs typeface="+mn-cs"/>
                        </a:rPr>
                        <a:t> – The amount of movement possible at a joint.</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Cardiovascular Endurance </a:t>
                      </a:r>
                      <a:r>
                        <a:rPr lang="en-US" sz="700" kern="1200" dirty="0">
                          <a:solidFill>
                            <a:srgbClr val="002060"/>
                          </a:solidFill>
                          <a:effectLst/>
                          <a:latin typeface="+mn-lt"/>
                          <a:ea typeface="+mn-ea"/>
                          <a:cs typeface="+mn-cs"/>
                        </a:rPr>
                        <a:t>– The ability of the heart and lungs to work together to supply the body with oxygen.</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Strength</a:t>
                      </a:r>
                      <a:r>
                        <a:rPr lang="en-US" sz="700" kern="1200" dirty="0">
                          <a:solidFill>
                            <a:srgbClr val="002060"/>
                          </a:solidFill>
                          <a:effectLst/>
                          <a:latin typeface="+mn-lt"/>
                          <a:ea typeface="+mn-ea"/>
                          <a:cs typeface="+mn-cs"/>
                        </a:rPr>
                        <a:t> – The amount of force against a resistance.</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Muscular Endurance </a:t>
                      </a:r>
                      <a:r>
                        <a:rPr lang="en-US" sz="700" kern="1200" dirty="0">
                          <a:solidFill>
                            <a:srgbClr val="002060"/>
                          </a:solidFill>
                          <a:effectLst/>
                          <a:latin typeface="+mn-lt"/>
                          <a:ea typeface="+mn-ea"/>
                          <a:cs typeface="+mn-cs"/>
                        </a:rPr>
                        <a:t>– Using the muscles repeatedly without getting tired.</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Reaction Time </a:t>
                      </a:r>
                      <a:r>
                        <a:rPr lang="en-US" sz="700" kern="1200" dirty="0">
                          <a:solidFill>
                            <a:srgbClr val="002060"/>
                          </a:solidFill>
                          <a:effectLst/>
                          <a:latin typeface="+mn-lt"/>
                          <a:ea typeface="+mn-ea"/>
                          <a:cs typeface="+mn-cs"/>
                        </a:rPr>
                        <a:t>– The ability to respond to a stimulus.</a:t>
                      </a:r>
                      <a:endParaRPr lang="en-GB" sz="700" kern="1200" dirty="0">
                        <a:solidFill>
                          <a:srgbClr val="002060"/>
                        </a:solidFill>
                        <a:effectLst/>
                        <a:latin typeface="+mn-lt"/>
                        <a:ea typeface="+mn-ea"/>
                        <a:cs typeface="+mn-cs"/>
                      </a:endParaRPr>
                    </a:p>
                    <a:p>
                      <a:endParaRPr lang="en-GB" sz="700" dirty="0">
                        <a:solidFill>
                          <a:srgbClr val="002060"/>
                        </a:solidFill>
                      </a:endParaRPr>
                    </a:p>
                  </a:txBody>
                  <a:tcPr/>
                </a:tc>
                <a:extLst>
                  <a:ext uri="{0D108BD9-81ED-4DB2-BD59-A6C34878D82A}">
                    <a16:rowId xmlns:a16="http://schemas.microsoft.com/office/drawing/2014/main" val="2731111961"/>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389988" y="-20554"/>
            <a:ext cx="4444935"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Football: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67058" y="482148"/>
            <a:ext cx="11904050" cy="1131079"/>
          </a:xfrm>
          <a:prstGeom prst="rect">
            <a:avLst/>
          </a:prstGeom>
          <a:solidFill>
            <a:schemeClr val="accent5">
              <a:lumMod val="20000"/>
              <a:lumOff val="80000"/>
            </a:schemeClr>
          </a:solidFill>
          <a:ln w="3175">
            <a:noFill/>
          </a:ln>
        </p:spPr>
        <p:txBody>
          <a:bodyPr wrap="square" rtlCol="0">
            <a:spAutoFit/>
          </a:bodyPr>
          <a:lstStyle/>
          <a:p>
            <a:r>
              <a:rPr lang="en-US" sz="750" b="1" dirty="0"/>
              <a:t>M</a:t>
            </a:r>
            <a:r>
              <a:rPr lang="en-GB" sz="750" b="1" dirty="0"/>
              <a:t>APs </a:t>
            </a:r>
            <a:r>
              <a:rPr lang="en-GB" sz="750" dirty="0"/>
              <a:t>– Pupils will be assessed at the end of each topic via the Me in PE assessment model:</a:t>
            </a:r>
          </a:p>
          <a:p>
            <a:pPr marL="171450" indent="-171450">
              <a:buFontTx/>
              <a:buChar char="-"/>
            </a:pPr>
            <a:r>
              <a:rPr lang="en-GB" sz="750" b="1" dirty="0">
                <a:solidFill>
                  <a:srgbClr val="002060"/>
                </a:solidFill>
              </a:rPr>
              <a:t>Physical Me: </a:t>
            </a:r>
            <a:r>
              <a:rPr lang="en-GB" sz="750" dirty="0">
                <a:solidFill>
                  <a:srgbClr val="002060"/>
                </a:solidFill>
              </a:rPr>
              <a:t>Skills and application of these into a competitive situation.</a:t>
            </a:r>
          </a:p>
          <a:p>
            <a:pPr marL="171450" indent="-171450">
              <a:buFontTx/>
              <a:buChar char="-"/>
            </a:pPr>
            <a:r>
              <a:rPr lang="en-GB" sz="750" b="1" dirty="0">
                <a:solidFill>
                  <a:srgbClr val="002060"/>
                </a:solidFill>
              </a:rPr>
              <a:t>Thinking Me: </a:t>
            </a:r>
            <a:r>
              <a:rPr lang="en-GB" sz="750" dirty="0">
                <a:solidFill>
                  <a:srgbClr val="002060"/>
                </a:solidFill>
              </a:rPr>
              <a:t>ABC/Components of Fitness</a:t>
            </a:r>
          </a:p>
          <a:p>
            <a:pPr marL="171450" indent="-171450">
              <a:buFontTx/>
              <a:buChar char="-"/>
            </a:pPr>
            <a:r>
              <a:rPr lang="en-GB" sz="750" b="1" dirty="0">
                <a:solidFill>
                  <a:srgbClr val="002060"/>
                </a:solidFill>
              </a:rPr>
              <a:t>Healthy Me: </a:t>
            </a:r>
            <a:r>
              <a:rPr lang="en-GB" sz="750" dirty="0">
                <a:solidFill>
                  <a:srgbClr val="002060"/>
                </a:solidFill>
              </a:rPr>
              <a:t>Physical attributes that are relevant to the activity.</a:t>
            </a:r>
          </a:p>
          <a:p>
            <a:pPr marL="171450" indent="-171450">
              <a:buFontTx/>
              <a:buChar char="-"/>
            </a:pPr>
            <a:r>
              <a:rPr lang="en-GB" sz="750" b="1" dirty="0">
                <a:solidFill>
                  <a:srgbClr val="002060"/>
                </a:solidFill>
              </a:rPr>
              <a:t>Social Me: </a:t>
            </a:r>
            <a:r>
              <a:rPr lang="en-GB" sz="750" dirty="0">
                <a:solidFill>
                  <a:srgbClr val="002060"/>
                </a:solidFill>
              </a:rPr>
              <a:t>Behaviour, attitudes and support towards other pupils.</a:t>
            </a:r>
          </a:p>
          <a:p>
            <a:pPr marL="171450" indent="-171450">
              <a:buFontTx/>
              <a:buChar char="-"/>
            </a:pPr>
            <a:r>
              <a:rPr lang="en-GB" sz="750" b="1" dirty="0">
                <a:solidFill>
                  <a:srgbClr val="002060"/>
                </a:solidFill>
              </a:rPr>
              <a:t>Resilient Me: </a:t>
            </a:r>
            <a:r>
              <a:rPr lang="en-GB" sz="750" dirty="0">
                <a:solidFill>
                  <a:srgbClr val="002060"/>
                </a:solidFill>
              </a:rPr>
              <a:t>Never giving up despite the challenge of the task that is presented to pupils.</a:t>
            </a:r>
          </a:p>
          <a:p>
            <a:endParaRPr lang="en-US" sz="750" dirty="0"/>
          </a:p>
          <a:p>
            <a:r>
              <a:rPr lang="en-US" sz="750" b="1" dirty="0"/>
              <a:t>S</a:t>
            </a:r>
            <a:r>
              <a:rPr lang="en-GB" sz="750" b="1" dirty="0"/>
              <a:t>ummative assessment (Me in PE) </a:t>
            </a:r>
            <a:r>
              <a:rPr lang="en-GB" sz="750" dirty="0"/>
              <a:t>– The knowledge from this unit will be tested as part of a 1 hour P2S practical assessment at the end of the allocated half term focusing on Physical Me, Thinking Me and Healthy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8" name="Table 7">
            <a:extLst>
              <a:ext uri="{FF2B5EF4-FFF2-40B4-BE49-F238E27FC236}">
                <a16:creationId xmlns:a16="http://schemas.microsoft.com/office/drawing/2014/main" id="{9175F4EC-1926-4C88-8917-AA7DD954B6CE}"/>
              </a:ext>
            </a:extLst>
          </p:cNvPr>
          <p:cNvGraphicFramePr>
            <a:graphicFrameLocks noGrp="1"/>
          </p:cNvGraphicFramePr>
          <p:nvPr>
            <p:extLst>
              <p:ext uri="{D42A27DB-BD31-4B8C-83A1-F6EECF244321}">
                <p14:modId xmlns:p14="http://schemas.microsoft.com/office/powerpoint/2010/main" val="3280210303"/>
              </p:ext>
            </p:extLst>
          </p:nvPr>
        </p:nvGraphicFramePr>
        <p:xfrm>
          <a:off x="67057" y="1649904"/>
          <a:ext cx="11894969" cy="5212735"/>
        </p:xfrm>
        <a:graphic>
          <a:graphicData uri="http://schemas.openxmlformats.org/drawingml/2006/table">
            <a:tbl>
              <a:tblPr firstRow="1" bandRow="1">
                <a:tableStyleId>{69CF1AB2-1976-4502-BF36-3FF5EA218861}</a:tableStyleId>
              </a:tblPr>
              <a:tblGrid>
                <a:gridCol w="2985328">
                  <a:extLst>
                    <a:ext uri="{9D8B030D-6E8A-4147-A177-3AD203B41FA5}">
                      <a16:colId xmlns:a16="http://schemas.microsoft.com/office/drawing/2014/main" val="26545288"/>
                    </a:ext>
                  </a:extLst>
                </a:gridCol>
                <a:gridCol w="2973959">
                  <a:extLst>
                    <a:ext uri="{9D8B030D-6E8A-4147-A177-3AD203B41FA5}">
                      <a16:colId xmlns:a16="http://schemas.microsoft.com/office/drawing/2014/main" val="3033360634"/>
                    </a:ext>
                  </a:extLst>
                </a:gridCol>
                <a:gridCol w="2888290">
                  <a:extLst>
                    <a:ext uri="{9D8B030D-6E8A-4147-A177-3AD203B41FA5}">
                      <a16:colId xmlns:a16="http://schemas.microsoft.com/office/drawing/2014/main" val="2709544202"/>
                    </a:ext>
                  </a:extLst>
                </a:gridCol>
                <a:gridCol w="3047392">
                  <a:extLst>
                    <a:ext uri="{9D8B030D-6E8A-4147-A177-3AD203B41FA5}">
                      <a16:colId xmlns:a16="http://schemas.microsoft.com/office/drawing/2014/main" val="3999962866"/>
                    </a:ext>
                  </a:extLst>
                </a:gridCol>
              </a:tblGrid>
              <a:tr h="246008">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290215">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 </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extLst>
                  <a:ext uri="{0D108BD9-81ED-4DB2-BD59-A6C34878D82A}">
                    <a16:rowId xmlns:a16="http://schemas.microsoft.com/office/drawing/2014/main" val="1482251926"/>
                  </a:ext>
                </a:extLst>
              </a:tr>
              <a:tr h="3858146">
                <a:tc>
                  <a:txBody>
                    <a:bodyPr/>
                    <a:lstStyle/>
                    <a:p>
                      <a:r>
                        <a:rPr lang="en-US" sz="750" b="1" i="1" dirty="0">
                          <a:solidFill>
                            <a:schemeClr val="tx1"/>
                          </a:solidFill>
                        </a:rPr>
                        <a:t>Pupils have basic knowledge of game rules as well how to perform passing, control, dribbling and shooting skills, as well as the ability to referee effectively; they require help from their teacher:</a:t>
                      </a:r>
                      <a:endParaRPr lang="en-US" sz="75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some ball control in isolation and under pressure but lacks accuracy and fluency in technique. </a:t>
                      </a:r>
                    </a:p>
                    <a:p>
                      <a:endParaRPr lang="en-US" sz="750" b="0" i="0" dirty="0">
                        <a:solidFill>
                          <a:schemeClr val="tx1"/>
                        </a:solidFill>
                      </a:endParaRPr>
                    </a:p>
                    <a:p>
                      <a:pPr marL="171450" indent="-171450">
                        <a:buFontTx/>
                        <a:buChar char="-"/>
                      </a:pPr>
                      <a:r>
                        <a:rPr lang="en-US" sz="750" b="0" i="0" dirty="0">
                          <a:solidFill>
                            <a:schemeClr val="tx1"/>
                          </a:solidFill>
                        </a:rPr>
                        <a:t>Demonstrates some passing in isolation and under pressure but lacks accuracy and fluency in technique.</a:t>
                      </a: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some dribbling in isolation and under pressure but lacks accuracy and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some shooting in isolation and under pressure but lacks accuracy and power.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some awareness of formation and position but is unable to sustain a role.</a:t>
                      </a:r>
                    </a:p>
                    <a:p>
                      <a:endParaRPr lang="en-US" sz="750" b="0" i="0" dirty="0">
                        <a:solidFill>
                          <a:schemeClr val="tx1"/>
                        </a:solidFill>
                      </a:endParaRPr>
                    </a:p>
                    <a:p>
                      <a:pPr marL="171450" indent="-171450">
                        <a:buFontTx/>
                        <a:buChar char="-"/>
                      </a:pPr>
                      <a:r>
                        <a:rPr lang="en-US" sz="750" b="0" i="0" dirty="0">
                          <a:solidFill>
                            <a:schemeClr val="tx1"/>
                          </a:solidFill>
                        </a:rPr>
                        <a:t>Has a limited knowledge of refereeing using support from the teacher to enforce the rules. Can keep score.</a:t>
                      </a:r>
                    </a:p>
                    <a:p>
                      <a:endParaRPr lang="en-US" sz="750" b="0" i="0" dirty="0">
                        <a:solidFill>
                          <a:schemeClr val="tx1"/>
                        </a:solidFill>
                      </a:endParaRPr>
                    </a:p>
                    <a:p>
                      <a:pPr marL="171450" indent="-171450">
                        <a:buFontTx/>
                        <a:buChar char="-"/>
                      </a:pPr>
                      <a:r>
                        <a:rPr lang="en-US" sz="750" b="0" i="0" dirty="0">
                          <a:solidFill>
                            <a:schemeClr val="tx1"/>
                          </a:solidFill>
                        </a:rPr>
                        <a:t>Demonstrates limited awareness of football rules (e.g. fouls, ball out of play) and decision making is often inaccurate (i.e. Gives the ball away through a wrong pass or dribble).</a:t>
                      </a:r>
                    </a:p>
                    <a:p>
                      <a:endParaRPr lang="en-US" sz="750" b="0" i="0" dirty="0">
                        <a:solidFill>
                          <a:schemeClr val="tx1"/>
                        </a:solidFill>
                      </a:endParaRPr>
                    </a:p>
                    <a:p>
                      <a:pPr marL="171450" indent="-171450">
                        <a:buFontTx/>
                        <a:buChar char="-"/>
                      </a:pPr>
                      <a:r>
                        <a:rPr lang="en-US" sz="750" b="0" i="0" dirty="0">
                          <a:solidFill>
                            <a:schemeClr val="tx1"/>
                          </a:solidFill>
                        </a:rPr>
                        <a:t>Fitness is limited for Football and is unable to sustain it for the duration of the activity (i.e. lacks coordination, agility, power and speed).</a:t>
                      </a:r>
                    </a:p>
                    <a:p>
                      <a:endParaRPr lang="en-US" sz="750" b="0" i="0" dirty="0">
                        <a:solidFill>
                          <a:schemeClr val="tx1"/>
                        </a:solidFill>
                      </a:endParaRPr>
                    </a:p>
                    <a:p>
                      <a:pPr marL="171450" indent="-171450">
                        <a:buFontTx/>
                        <a:buChar char="-"/>
                      </a:pPr>
                      <a:r>
                        <a:rPr lang="en-US" sz="750" b="0" i="0" dirty="0">
                          <a:solidFill>
                            <a:schemeClr val="tx1"/>
                          </a:solidFill>
                        </a:rPr>
                        <a:t>Communication requires a lot of support from peers and teacher.</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Resilience is rare.</a:t>
                      </a:r>
                    </a:p>
                    <a:p>
                      <a:endParaRPr lang="en-US" sz="75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must have a basic knowledge of game rules as well how to perform passing, control, dribbling and shooting skills, although performance can be inconsistent. They can referee effectively but require help from their teacher:</a:t>
                      </a:r>
                      <a:endParaRPr lang="en-US" sz="750" b="0" i="0" dirty="0">
                        <a:solidFill>
                          <a:schemeClr val="tx1"/>
                        </a:solidFill>
                      </a:endParaRP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ball control in isolation and under pressure with some accuracy and fluency in technique.</a:t>
                      </a:r>
                    </a:p>
                    <a:p>
                      <a:endParaRPr lang="en-US" sz="750" b="0" i="0" dirty="0">
                        <a:solidFill>
                          <a:schemeClr val="tx1"/>
                        </a:solidFill>
                      </a:endParaRPr>
                    </a:p>
                    <a:p>
                      <a:pPr marL="171450" indent="-171450">
                        <a:buFontTx/>
                        <a:buChar char="-"/>
                      </a:pPr>
                      <a:r>
                        <a:rPr lang="en-US" sz="750" b="0" i="0" dirty="0">
                          <a:solidFill>
                            <a:schemeClr val="tx1"/>
                          </a:solidFill>
                        </a:rPr>
                        <a:t>Demonstrates passing in isolation and under pressure with some accuracy and consistency in technique.</a:t>
                      </a: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dribbling in isolation and under pressure with accuracy and moderate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shooting in isolation and under pressure with some accuracy and power.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 some more advanced skills (heading, control with other body parts, tackling, marking, use of weaker foot) but these are not consistent.</a:t>
                      </a: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good awareness of  different formation and position but is inconsistent in sustaining a role.</a:t>
                      </a:r>
                    </a:p>
                    <a:p>
                      <a:endParaRPr lang="en-US" sz="750" b="0" i="0" dirty="0">
                        <a:solidFill>
                          <a:schemeClr val="tx1"/>
                        </a:solidFill>
                      </a:endParaRPr>
                    </a:p>
                    <a:p>
                      <a:pPr marL="171450" indent="-171450">
                        <a:buFontTx/>
                        <a:buChar char="-"/>
                      </a:pPr>
                      <a:r>
                        <a:rPr lang="en-US" sz="750" b="0" i="0" dirty="0">
                          <a:solidFill>
                            <a:schemeClr val="tx1"/>
                          </a:solidFill>
                        </a:rPr>
                        <a:t>Has a good knowledge of refereeing  using some support from the teacher to enforce the rules. Can keep score and use some signals.</a:t>
                      </a:r>
                    </a:p>
                    <a:p>
                      <a:endParaRPr lang="en-US" sz="750" b="0" i="0" dirty="0">
                        <a:solidFill>
                          <a:schemeClr val="tx1"/>
                        </a:solidFill>
                      </a:endParaRPr>
                    </a:p>
                    <a:p>
                      <a:pPr marL="171450" indent="-171450">
                        <a:buFontTx/>
                        <a:buChar char="-"/>
                      </a:pPr>
                      <a:r>
                        <a:rPr lang="en-US" sz="750" b="0" i="0" dirty="0">
                          <a:solidFill>
                            <a:schemeClr val="tx1"/>
                          </a:solidFill>
                        </a:rPr>
                        <a:t>Demonstrates good awareness of football rules (e.g. fouls, ball out of play, offside) and decision making is often accurate.</a:t>
                      </a:r>
                    </a:p>
                    <a:p>
                      <a:endParaRPr lang="en-US" sz="750" b="0" i="0" dirty="0">
                        <a:solidFill>
                          <a:schemeClr val="tx1"/>
                        </a:solidFill>
                      </a:endParaRPr>
                    </a:p>
                    <a:p>
                      <a:pPr marL="171450" indent="-171450">
                        <a:buFontTx/>
                        <a:buChar char="-"/>
                      </a:pPr>
                      <a:r>
                        <a:rPr lang="en-US" sz="750" b="0" i="0" dirty="0">
                          <a:solidFill>
                            <a:schemeClr val="tx1"/>
                          </a:solidFill>
                        </a:rPr>
                        <a:t>Fitness is good for Football and is able to sustain it for the duration of the activity (i.e. coordination, agility, speed, power and balance).</a:t>
                      </a:r>
                    </a:p>
                    <a:p>
                      <a:endParaRPr lang="en-GB" sz="750" dirty="0">
                        <a:solidFill>
                          <a:schemeClr val="tx1"/>
                        </a:solidFill>
                      </a:endParaRPr>
                    </a:p>
                    <a:p>
                      <a:pPr marL="171450" indent="-171450">
                        <a:buFontTx/>
                        <a:buChar char="-"/>
                      </a:pPr>
                      <a:r>
                        <a:rPr lang="en-GB" sz="750" b="0" i="0" dirty="0">
                          <a:solidFill>
                            <a:schemeClr val="tx1"/>
                          </a:solidFill>
                        </a:rPr>
                        <a:t>Communication requires some support from peers and teacher.</a:t>
                      </a:r>
                    </a:p>
                    <a:p>
                      <a:endParaRPr lang="en-GB" sz="750" b="0" i="0" dirty="0">
                        <a:solidFill>
                          <a:schemeClr val="tx1"/>
                        </a:solidFill>
                      </a:endParaRPr>
                    </a:p>
                    <a:p>
                      <a:pPr marL="171450" indent="-171450">
                        <a:buFontTx/>
                        <a:buChar char="-"/>
                      </a:pPr>
                      <a:r>
                        <a:rPr lang="en-GB" sz="750" b="0" i="0" dirty="0">
                          <a:solidFill>
                            <a:schemeClr val="tx1"/>
                          </a:solidFill>
                        </a:rPr>
                        <a:t>Occasionally demonstrates resilience.</a:t>
                      </a:r>
                    </a:p>
                    <a:p>
                      <a:endParaRPr lang="en-GB" sz="750" dirty="0">
                        <a:solidFill>
                          <a:schemeClr val="tx1"/>
                        </a:solidFill>
                      </a:endParaRPr>
                    </a:p>
                  </a:txBody>
                  <a:tcPr/>
                </a:tc>
                <a:tc>
                  <a:txBody>
                    <a:bodyPr/>
                    <a:lstStyle/>
                    <a:p>
                      <a:r>
                        <a:rPr lang="en-US" sz="750" b="1" i="1" dirty="0">
                          <a:solidFill>
                            <a:schemeClr val="tx1"/>
                          </a:solidFill>
                        </a:rPr>
                        <a:t>Pupils must be able to perform the following skills with consistently good technique:</a:t>
                      </a: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ball control in isolation and under pressure with accuracy and fluency in technique using both feet.</a:t>
                      </a:r>
                    </a:p>
                    <a:p>
                      <a:endParaRPr lang="en-US" sz="750" b="0" i="0" dirty="0">
                        <a:solidFill>
                          <a:schemeClr val="tx1"/>
                        </a:solidFill>
                      </a:endParaRPr>
                    </a:p>
                    <a:p>
                      <a:pPr marL="171450" indent="-171450">
                        <a:buFontTx/>
                        <a:buChar char="-"/>
                      </a:pPr>
                      <a:r>
                        <a:rPr lang="en-US" sz="750" b="0" i="0" dirty="0">
                          <a:solidFill>
                            <a:schemeClr val="tx1"/>
                          </a:solidFill>
                        </a:rPr>
                        <a:t>Demonstrates passing in isolation and under pressure with accuracy and consistency in technique with both feet.</a:t>
                      </a: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dribbling in isolation and under pressure with accuracy, precision and varying speed. This is performed using both feet.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shooting in isolation and under pressure with accuracy and power from static or moving positions and with both feet.</a:t>
                      </a: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 more advanced skills (heading, control with other body parts, tackling, marking, use of weaker foot) with good technique and consistency.</a:t>
                      </a: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very good awareness of different formation and position and can explain when you might use these systems. Can sustain a given role in the game.</a:t>
                      </a:r>
                    </a:p>
                    <a:p>
                      <a:endParaRPr lang="en-US" sz="750" b="0" i="0" dirty="0">
                        <a:solidFill>
                          <a:schemeClr val="tx1"/>
                        </a:solidFill>
                      </a:endParaRPr>
                    </a:p>
                    <a:p>
                      <a:pPr marL="171450" indent="-171450">
                        <a:buFontTx/>
                        <a:buChar char="-"/>
                      </a:pPr>
                      <a:r>
                        <a:rPr lang="en-US" sz="750" b="0" i="0" dirty="0">
                          <a:solidFill>
                            <a:schemeClr val="tx1"/>
                          </a:solidFill>
                        </a:rPr>
                        <a:t>Has a very good knowledge of refereeing  without support from the teacher to enforce the rules confidently. Can keep score and use signals whilst also explaining decisions made.</a:t>
                      </a:r>
                    </a:p>
                    <a:p>
                      <a:endParaRPr lang="en-US" sz="750" b="0" i="0" dirty="0">
                        <a:solidFill>
                          <a:schemeClr val="tx1"/>
                        </a:solidFill>
                      </a:endParaRPr>
                    </a:p>
                    <a:p>
                      <a:pPr marL="171450" indent="-171450">
                        <a:buFontTx/>
                        <a:buChar char="-"/>
                      </a:pPr>
                      <a:r>
                        <a:rPr lang="en-US" sz="750" b="0" i="0" dirty="0">
                          <a:solidFill>
                            <a:schemeClr val="tx1"/>
                          </a:solidFill>
                        </a:rPr>
                        <a:t>Demonstrates very good awareness of football rules (e.g. fouls, ball out of play, offside) and decision making is mostly accurate.</a:t>
                      </a:r>
                    </a:p>
                    <a:p>
                      <a:endParaRPr lang="en-US" sz="750" b="0" i="0" dirty="0">
                        <a:solidFill>
                          <a:schemeClr val="tx1"/>
                        </a:solidFill>
                      </a:endParaRPr>
                    </a:p>
                    <a:p>
                      <a:pPr marL="171450" indent="-171450">
                        <a:buFontTx/>
                        <a:buChar char="-"/>
                      </a:pPr>
                      <a:r>
                        <a:rPr lang="en-US" sz="750" b="0" i="0" dirty="0">
                          <a:solidFill>
                            <a:schemeClr val="tx1"/>
                          </a:solidFill>
                        </a:rPr>
                        <a:t>Fitness is very good for Football and is able to sustain it for the duration of the activity (i.e. coordination, agility, speed, power and balance).</a:t>
                      </a:r>
                    </a:p>
                    <a:p>
                      <a:endParaRPr lang="en-US" sz="750" b="1" i="1" dirty="0">
                        <a:solidFill>
                          <a:schemeClr val="tx1"/>
                        </a:solidFill>
                      </a:endParaRPr>
                    </a:p>
                    <a:p>
                      <a:pPr marL="171450" indent="-171450">
                        <a:buFontTx/>
                        <a:buChar char="-"/>
                      </a:pPr>
                      <a:r>
                        <a:rPr lang="en-GB" sz="750" b="0" i="0" dirty="0">
                          <a:solidFill>
                            <a:schemeClr val="tx1"/>
                          </a:solidFill>
                        </a:rPr>
                        <a:t>Communication is effective in games.</a:t>
                      </a:r>
                    </a:p>
                    <a:p>
                      <a:endParaRPr lang="en-GB" sz="750" b="0" i="0" dirty="0">
                        <a:solidFill>
                          <a:schemeClr val="tx1"/>
                        </a:solidFill>
                      </a:endParaRPr>
                    </a:p>
                    <a:p>
                      <a:pPr marL="171450" indent="-171450">
                        <a:buFontTx/>
                        <a:buChar char="-"/>
                      </a:pPr>
                      <a:r>
                        <a:rPr lang="en-GB" sz="750" b="0" i="0" dirty="0">
                          <a:solidFill>
                            <a:schemeClr val="tx1"/>
                          </a:solidFill>
                        </a:rPr>
                        <a:t>Regularly demonstrates resilience.</a:t>
                      </a:r>
                    </a:p>
                    <a:p>
                      <a:endParaRPr lang="en-US" sz="750" b="1" i="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should be able to recall and demonstrate all the content in the knowledge journey and demonstrate application through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Confidently demonstrates ball control in isolation and under pressure with accuracy and fluency in technique using both feet and different body parts.</a:t>
                      </a:r>
                    </a:p>
                    <a:p>
                      <a:endParaRPr lang="en-US" sz="750" b="0" i="0" dirty="0">
                        <a:solidFill>
                          <a:schemeClr val="tx1"/>
                        </a:solidFill>
                      </a:endParaRPr>
                    </a:p>
                    <a:p>
                      <a:pPr marL="171450" indent="-171450">
                        <a:buFontTx/>
                        <a:buChar char="-"/>
                      </a:pPr>
                      <a:r>
                        <a:rPr lang="en-US" sz="750" b="0" i="0" dirty="0">
                          <a:solidFill>
                            <a:schemeClr val="tx1"/>
                          </a:solidFill>
                        </a:rPr>
                        <a:t>Confidently demonstrates passing in isolation and under pressure with accuracy and consistency in technique with both feet and in close and long range.</a:t>
                      </a: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Confidently demonstrates dribbling in isolation and under pressure with accuracy, precision and varying speed. This is performed using both feet and using disguise within movements.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Confidently demonstrates shooting in isolation and under pressure with accuracy and power from static or moving positions and with both feet. Can aim shots to the corners of the goal with precision.</a:t>
                      </a: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Confidently demonstrate more advanced skills (heading, control with other body parts, tackling, marking, use of weaker foot) with excellent technique, precision and consistency.</a:t>
                      </a:r>
                    </a:p>
                    <a:p>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Demonstrates excellent awareness of different formation and position and can explain when you might use these systems. Can sustain a given role in the game and lead others.</a:t>
                      </a:r>
                    </a:p>
                    <a:p>
                      <a:endParaRPr lang="en-US" sz="750" b="0" i="0" dirty="0">
                        <a:solidFill>
                          <a:schemeClr val="tx1"/>
                        </a:solidFill>
                      </a:endParaRPr>
                    </a:p>
                    <a:p>
                      <a:pPr marL="171450" indent="-171450">
                        <a:buFontTx/>
                        <a:buChar char="-"/>
                      </a:pPr>
                      <a:r>
                        <a:rPr lang="en-US" sz="750" b="0" i="0" dirty="0">
                          <a:solidFill>
                            <a:schemeClr val="tx1"/>
                          </a:solidFill>
                        </a:rPr>
                        <a:t>Has excellent knowledge of refereeing  without support from the teacher to enforce the rules confidently. Can keep score and use signals whilst also explaining decisions made with confidence.</a:t>
                      </a:r>
                    </a:p>
                    <a:p>
                      <a:endParaRPr lang="en-US" sz="750" b="0" i="0" dirty="0">
                        <a:solidFill>
                          <a:schemeClr val="tx1"/>
                        </a:solidFill>
                      </a:endParaRPr>
                    </a:p>
                    <a:p>
                      <a:pPr marL="171450" indent="-171450">
                        <a:buFontTx/>
                        <a:buChar char="-"/>
                      </a:pPr>
                      <a:r>
                        <a:rPr lang="en-US" sz="750" b="0" i="0" dirty="0">
                          <a:solidFill>
                            <a:schemeClr val="tx1"/>
                          </a:solidFill>
                        </a:rPr>
                        <a:t>Demonstrates excellent awareness of football rules and decision making is almost always accurate.</a:t>
                      </a:r>
                    </a:p>
                    <a:p>
                      <a:endParaRPr lang="en-US" sz="750" b="0" i="0" dirty="0">
                        <a:solidFill>
                          <a:schemeClr val="tx1"/>
                        </a:solidFill>
                      </a:endParaRPr>
                    </a:p>
                    <a:p>
                      <a:pPr marL="171450" indent="-171450">
                        <a:buFontTx/>
                        <a:buChar char="-"/>
                      </a:pPr>
                      <a:r>
                        <a:rPr lang="en-US" sz="750" b="0" i="0" dirty="0">
                          <a:solidFill>
                            <a:schemeClr val="tx1"/>
                          </a:solidFill>
                        </a:rPr>
                        <a:t>Fitness is excellent for Football and is able to sustain it for the duration of the activity at high levels of intensity.</a:t>
                      </a:r>
                    </a:p>
                    <a:p>
                      <a:endParaRPr lang="en-US" sz="750" b="0" i="0" dirty="0">
                        <a:solidFill>
                          <a:schemeClr val="tx1"/>
                        </a:solidFill>
                      </a:endParaRPr>
                    </a:p>
                    <a:p>
                      <a:pPr marL="171450" indent="-171450">
                        <a:buFontTx/>
                        <a:buChar char="-"/>
                      </a:pPr>
                      <a:r>
                        <a:rPr lang="en-GB" sz="750" b="0" i="0" dirty="0">
                          <a:solidFill>
                            <a:schemeClr val="tx1"/>
                          </a:solidFill>
                        </a:rPr>
                        <a:t>Communication is effective and dominant in games.</a:t>
                      </a:r>
                    </a:p>
                    <a:p>
                      <a:endParaRPr lang="en-GB" sz="750" b="0" i="0" dirty="0">
                        <a:solidFill>
                          <a:schemeClr val="tx1"/>
                        </a:solidFill>
                      </a:endParaRPr>
                    </a:p>
                    <a:p>
                      <a:pPr marL="171450" indent="-171450">
                        <a:buFontTx/>
                        <a:buChar char="-"/>
                      </a:pPr>
                      <a:r>
                        <a:rPr lang="en-GB" sz="750" b="0" i="0" dirty="0">
                          <a:solidFill>
                            <a:schemeClr val="tx1"/>
                          </a:solidFill>
                        </a:rPr>
                        <a:t>Always  demonstrates resilience.</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1209</TotalTime>
  <Words>2270</Words>
  <Application>Microsoft Office PowerPoint</Application>
  <PresentationFormat>Widescreen</PresentationFormat>
  <Paragraphs>219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114</cp:revision>
  <cp:lastPrinted>2020-02-24T12:28:29Z</cp:lastPrinted>
  <dcterms:created xsi:type="dcterms:W3CDTF">2019-12-19T05:38:14Z</dcterms:created>
  <dcterms:modified xsi:type="dcterms:W3CDTF">2022-06-24T07:53:56Z</dcterms:modified>
</cp:coreProperties>
</file>