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4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90" d="100"/>
          <a:sy n="90" d="100"/>
        </p:scale>
        <p:origin x="60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088" cy="497047"/>
          </a:xfrm>
          <a:prstGeom prst="rect">
            <a:avLst/>
          </a:prstGeom>
        </p:spPr>
        <p:txBody>
          <a:bodyPr vert="horz" lIns="91458" tIns="45729" rIns="91458" bIns="45729" rtlCol="0"/>
          <a:lstStyle>
            <a:lvl1pPr algn="l">
              <a:defRPr sz="1200"/>
            </a:lvl1pPr>
          </a:lstStyle>
          <a:p>
            <a:endParaRPr lang="en-GB"/>
          </a:p>
        </p:txBody>
      </p:sp>
      <p:sp>
        <p:nvSpPr>
          <p:cNvPr id="3" name="Date Placeholder 2"/>
          <p:cNvSpPr>
            <a:spLocks noGrp="1"/>
          </p:cNvSpPr>
          <p:nvPr>
            <p:ph type="dt" idx="1"/>
          </p:nvPr>
        </p:nvSpPr>
        <p:spPr>
          <a:xfrm>
            <a:off x="3850587" y="0"/>
            <a:ext cx="2947088" cy="497047"/>
          </a:xfrm>
          <a:prstGeom prst="rect">
            <a:avLst/>
          </a:prstGeom>
        </p:spPr>
        <p:txBody>
          <a:bodyPr vert="horz" lIns="91458" tIns="45729" rIns="91458" bIns="45729" rtlCol="0"/>
          <a:lstStyle>
            <a:lvl1pPr algn="r">
              <a:defRPr sz="1200"/>
            </a:lvl1pPr>
          </a:lstStyle>
          <a:p>
            <a:fld id="{A42CD459-A1A8-4A00-892A-8D46BC6C89D4}" type="datetimeFigureOut">
              <a:rPr lang="en-GB" smtClean="0"/>
              <a:t>23/06/2022</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58" tIns="45729" rIns="91458" bIns="45729" rtlCol="0" anchor="ctr"/>
          <a:lstStyle/>
          <a:p>
            <a:endParaRPr lang="en-GB"/>
          </a:p>
        </p:txBody>
      </p:sp>
      <p:sp>
        <p:nvSpPr>
          <p:cNvPr id="5" name="Notes Placeholder 4"/>
          <p:cNvSpPr>
            <a:spLocks noGrp="1"/>
          </p:cNvSpPr>
          <p:nvPr>
            <p:ph type="body" sz="quarter" idx="3"/>
          </p:nvPr>
        </p:nvSpPr>
        <p:spPr>
          <a:xfrm>
            <a:off x="679609" y="4778316"/>
            <a:ext cx="5440046" cy="3909675"/>
          </a:xfrm>
          <a:prstGeom prst="rect">
            <a:avLst/>
          </a:prstGeom>
        </p:spPr>
        <p:txBody>
          <a:bodyPr vert="horz" lIns="91458" tIns="45729" rIns="91458" bIns="4572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2766"/>
            <a:ext cx="2947088" cy="497047"/>
          </a:xfrm>
          <a:prstGeom prst="rect">
            <a:avLst/>
          </a:prstGeom>
        </p:spPr>
        <p:txBody>
          <a:bodyPr vert="horz" lIns="91458" tIns="45729" rIns="91458" bIns="45729" rtlCol="0" anchor="b"/>
          <a:lstStyle>
            <a:lvl1pPr algn="l">
              <a:defRPr sz="1200"/>
            </a:lvl1pPr>
          </a:lstStyle>
          <a:p>
            <a:endParaRPr lang="en-GB"/>
          </a:p>
        </p:txBody>
      </p:sp>
      <p:sp>
        <p:nvSpPr>
          <p:cNvPr id="7" name="Slide Number Placeholder 6"/>
          <p:cNvSpPr>
            <a:spLocks noGrp="1"/>
          </p:cNvSpPr>
          <p:nvPr>
            <p:ph type="sldNum" sz="quarter" idx="5"/>
          </p:nvPr>
        </p:nvSpPr>
        <p:spPr>
          <a:xfrm>
            <a:off x="3850587" y="9432766"/>
            <a:ext cx="2947088" cy="497047"/>
          </a:xfrm>
          <a:prstGeom prst="rect">
            <a:avLst/>
          </a:prstGeom>
        </p:spPr>
        <p:txBody>
          <a:bodyPr vert="horz" lIns="91458" tIns="45729" rIns="91458" bIns="45729" rtlCol="0" anchor="b"/>
          <a:lstStyle>
            <a:lvl1pPr algn="r">
              <a:defRPr sz="1200"/>
            </a:lvl1pPr>
          </a:lstStyle>
          <a:p>
            <a:fld id="{EB88BBDC-5EE2-4676-8FE0-1FC8D99D955C}" type="slidenum">
              <a:rPr lang="en-GB" smtClean="0"/>
              <a:t>‹#›</a:t>
            </a:fld>
            <a:endParaRPr lang="en-GB"/>
          </a:p>
        </p:txBody>
      </p:sp>
    </p:spTree>
    <p:extLst>
      <p:ext uri="{BB962C8B-B14F-4D97-AF65-F5344CB8AC3E}">
        <p14:creationId xmlns:p14="http://schemas.microsoft.com/office/powerpoint/2010/main" val="1987827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23/06/2022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600207" y="0"/>
            <a:ext cx="6805516" cy="471924"/>
          </a:xfrm>
          <a:prstGeom prst="rect">
            <a:avLst/>
          </a:prstGeom>
          <a:noFill/>
        </p:spPr>
        <p:txBody>
          <a:bodyPr wrap="none" lIns="132080" tIns="66040" rIns="132080" bIns="66040">
            <a:spAutoFit/>
          </a:bodyPr>
          <a:lstStyle/>
          <a:p>
            <a:pPr algn="ctr"/>
            <a:r>
              <a:rPr lang="en-US" sz="2200" b="1" u="sng" dirty="0">
                <a:ln w="0"/>
                <a:solidFill>
                  <a:srgbClr val="002060"/>
                </a:solidFill>
                <a:effectLst>
                  <a:outerShdw blurRad="38100" dist="25400" dir="5400000" algn="ctr" rotWithShape="0">
                    <a:srgbClr val="6E747A">
                      <a:alpha val="43000"/>
                    </a:srgbClr>
                  </a:outerShdw>
                </a:effectLst>
              </a:rPr>
              <a:t>Y8 Football (Tactics &amp; Strategies):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670001962"/>
              </p:ext>
            </p:extLst>
          </p:nvPr>
        </p:nvGraphicFramePr>
        <p:xfrm>
          <a:off x="60567" y="2340038"/>
          <a:ext cx="12070866" cy="4311231"/>
        </p:xfrm>
        <a:graphic>
          <a:graphicData uri="http://schemas.openxmlformats.org/drawingml/2006/table">
            <a:tbl>
              <a:tblPr firstRow="1" bandRow="1">
                <a:tableStyleId>{5940675A-B579-460E-94D1-54222C63F5DA}</a:tableStyleId>
              </a:tblPr>
              <a:tblGrid>
                <a:gridCol w="4509589">
                  <a:extLst>
                    <a:ext uri="{9D8B030D-6E8A-4147-A177-3AD203B41FA5}">
                      <a16:colId xmlns:a16="http://schemas.microsoft.com/office/drawing/2014/main" val="3001272792"/>
                    </a:ext>
                  </a:extLst>
                </a:gridCol>
                <a:gridCol w="2156939">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2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1"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00FF00"/>
                          </a:highlight>
                        </a:rPr>
                        <a:t>‘Physical Me’</a:t>
                      </a:r>
                      <a:endParaRPr lang="en-US" sz="700" b="1" u="sng" baseline="0" dirty="0">
                        <a:solidFill>
                          <a:srgbClr val="002060"/>
                        </a:solidFill>
                      </a:endParaRPr>
                    </a:p>
                    <a:p>
                      <a:pPr marL="0" indent="0" algn="l">
                        <a:buFont typeface="Arial" panose="020B0604020202020204" pitchFamily="34" charset="0"/>
                        <a:buNone/>
                      </a:pPr>
                      <a:r>
                        <a:rPr lang="en-US" sz="700" b="1" u="none" baseline="0" dirty="0">
                          <a:solidFill>
                            <a:srgbClr val="002060"/>
                          </a:solidFill>
                        </a:rPr>
                        <a:t>Ball Control</a:t>
                      </a:r>
                      <a:r>
                        <a:rPr lang="en-US" sz="700" b="0" u="none" baseline="0" dirty="0">
                          <a:solidFill>
                            <a:srgbClr val="002060"/>
                          </a:solidFill>
                        </a:rPr>
                        <a:t> – Use head, chest, thig or inside of foot to cushion the ball upon receiving it.</a:t>
                      </a:r>
                    </a:p>
                    <a:p>
                      <a:pPr marL="0" indent="0" algn="l">
                        <a:buFont typeface="Arial" panose="020B0604020202020204" pitchFamily="34" charset="0"/>
                        <a:buNone/>
                      </a:pPr>
                      <a:r>
                        <a:rPr lang="en-US" sz="700" b="1" u="sng" baseline="0" dirty="0">
                          <a:solidFill>
                            <a:srgbClr val="002060"/>
                          </a:solidFill>
                        </a:rPr>
                        <a:t>TACTIC: </a:t>
                      </a:r>
                      <a:r>
                        <a:rPr lang="en-US" sz="700" b="0" u="none" baseline="0" dirty="0">
                          <a:solidFill>
                            <a:srgbClr val="002060"/>
                          </a:solidFill>
                        </a:rPr>
                        <a:t>Know which form of control to use depending on the situation.</a:t>
                      </a:r>
                      <a:endParaRPr lang="en-US" sz="700" b="1" u="none" baseline="0" dirty="0">
                        <a:solidFill>
                          <a:srgbClr val="002060"/>
                        </a:solidFill>
                      </a:endParaRPr>
                    </a:p>
                    <a:p>
                      <a:pPr marL="0" indent="0" algn="l">
                        <a:buFont typeface="Arial" panose="020B0604020202020204" pitchFamily="34" charset="0"/>
                        <a:buNone/>
                      </a:pPr>
                      <a:r>
                        <a:rPr lang="en-US" sz="700" b="1" u="none" baseline="0" dirty="0">
                          <a:solidFill>
                            <a:srgbClr val="002060"/>
                          </a:solidFill>
                        </a:rPr>
                        <a:t>Passing </a:t>
                      </a:r>
                      <a:r>
                        <a:rPr lang="en-US" sz="700" b="0" u="none" baseline="0" dirty="0">
                          <a:solidFill>
                            <a:srgbClr val="002060"/>
                          </a:solidFill>
                        </a:rPr>
                        <a:t>– Inside of the foot for short range, laces for long range and follow through with foot.</a:t>
                      </a:r>
                    </a:p>
                    <a:p>
                      <a:pPr marL="0" indent="0" algn="l">
                        <a:buFont typeface="Arial" panose="020B0604020202020204" pitchFamily="34" charset="0"/>
                        <a:buNone/>
                      </a:pPr>
                      <a:r>
                        <a:rPr lang="en-US" sz="700" b="1" u="sng" baseline="0" dirty="0">
                          <a:solidFill>
                            <a:srgbClr val="002060"/>
                          </a:solidFill>
                        </a:rPr>
                        <a:t>TACTIC: </a:t>
                      </a:r>
                      <a:r>
                        <a:rPr lang="en-US" sz="700" b="0" u="none" baseline="0" dirty="0">
                          <a:solidFill>
                            <a:srgbClr val="002060"/>
                          </a:solidFill>
                        </a:rPr>
                        <a:t>Know which pass to use depending on the position of the person you are passing to and which person is best to pass to when under pressure.</a:t>
                      </a:r>
                      <a:endParaRPr lang="en-US" sz="700" b="1" u="none" baseline="0" dirty="0">
                        <a:solidFill>
                          <a:srgbClr val="002060"/>
                        </a:solidFill>
                      </a:endParaRPr>
                    </a:p>
                    <a:p>
                      <a:pPr marL="0" indent="0" algn="l">
                        <a:buFont typeface="Arial" panose="020B0604020202020204" pitchFamily="34" charset="0"/>
                        <a:buNone/>
                      </a:pPr>
                      <a:r>
                        <a:rPr lang="en-US" sz="700" b="1" u="none" baseline="0" dirty="0">
                          <a:solidFill>
                            <a:srgbClr val="002060"/>
                          </a:solidFill>
                        </a:rPr>
                        <a:t>Dribbling </a:t>
                      </a:r>
                      <a:r>
                        <a:rPr lang="en-US" sz="700" b="0" u="none" baseline="0" dirty="0">
                          <a:solidFill>
                            <a:srgbClr val="002060"/>
                          </a:solidFill>
                        </a:rPr>
                        <a:t>– Small touches, use inside and outside of the foot, keep the ball close to retain control.</a:t>
                      </a:r>
                    </a:p>
                    <a:p>
                      <a:pPr marL="0" indent="0" algn="l">
                        <a:buFont typeface="Arial" panose="020B0604020202020204" pitchFamily="34" charset="0"/>
                        <a:buNone/>
                      </a:pPr>
                      <a:r>
                        <a:rPr lang="en-US" sz="700" b="1" u="sng" baseline="0" dirty="0">
                          <a:solidFill>
                            <a:srgbClr val="002060"/>
                          </a:solidFill>
                        </a:rPr>
                        <a:t>TACTIC: </a:t>
                      </a:r>
                      <a:r>
                        <a:rPr lang="en-US" sz="700" b="0" u="none" baseline="0" dirty="0">
                          <a:solidFill>
                            <a:srgbClr val="002060"/>
                          </a:solidFill>
                        </a:rPr>
                        <a:t>Keep the ball close when being pressured or slightly heavier touches when more space is available.</a:t>
                      </a:r>
                      <a:endParaRPr lang="en-GB" sz="700" b="1" u="none" baseline="0" dirty="0">
                        <a:solidFill>
                          <a:srgbClr val="002060"/>
                        </a:solidFill>
                      </a:endParaRPr>
                    </a:p>
                    <a:p>
                      <a:pPr marL="0" indent="0" algn="l">
                        <a:buFont typeface="Arial" panose="020B0604020202020204" pitchFamily="34" charset="0"/>
                        <a:buNone/>
                      </a:pPr>
                      <a:r>
                        <a:rPr lang="en-GB" sz="700" b="1" i="0" u="none" baseline="0" dirty="0">
                          <a:solidFill>
                            <a:srgbClr val="002060"/>
                          </a:solidFill>
                        </a:rPr>
                        <a:t>Disguise</a:t>
                      </a:r>
                      <a:r>
                        <a:rPr lang="en-GB" sz="700" b="0" i="1" u="none" baseline="0" dirty="0">
                          <a:solidFill>
                            <a:srgbClr val="002060"/>
                          </a:solidFill>
                        </a:rPr>
                        <a:t> </a:t>
                      </a:r>
                      <a:r>
                        <a:rPr lang="en-GB" sz="700" b="0" i="0" u="none" baseline="0" dirty="0">
                          <a:solidFill>
                            <a:srgbClr val="002060"/>
                          </a:solidFill>
                        </a:rPr>
                        <a:t>– Fake a movement and then perform something different (i.e.. Pretend to pass left, but then pass right).</a:t>
                      </a:r>
                    </a:p>
                    <a:p>
                      <a:pPr marL="0" indent="0" algn="l">
                        <a:buFont typeface="Arial" panose="020B0604020202020204" pitchFamily="34" charset="0"/>
                        <a:buNone/>
                      </a:pPr>
                      <a:r>
                        <a:rPr lang="en-GB" sz="700" b="1" i="0" u="sng" baseline="0" dirty="0">
                          <a:solidFill>
                            <a:srgbClr val="002060"/>
                          </a:solidFill>
                        </a:rPr>
                        <a:t>TACTIC: </a:t>
                      </a:r>
                      <a:r>
                        <a:rPr lang="en-GB" sz="700" b="0" i="0" u="none" baseline="0" dirty="0">
                          <a:solidFill>
                            <a:srgbClr val="002060"/>
                          </a:solidFill>
                        </a:rPr>
                        <a:t>Outwit an opponent using a disguise or ‘feint’.</a:t>
                      </a:r>
                      <a:endParaRPr lang="en-GB" sz="70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i="0" u="none" baseline="0" dirty="0">
                          <a:solidFill>
                            <a:srgbClr val="002060"/>
                          </a:solidFill>
                        </a:rPr>
                        <a:t>Placement</a:t>
                      </a:r>
                      <a:r>
                        <a:rPr lang="en-GB" sz="700" b="0" i="1" u="none" baseline="0" dirty="0">
                          <a:solidFill>
                            <a:srgbClr val="002060"/>
                          </a:solidFill>
                        </a:rPr>
                        <a:t> </a:t>
                      </a:r>
                      <a:r>
                        <a:rPr lang="en-GB" sz="700" b="0" i="0" u="none" baseline="0" dirty="0">
                          <a:solidFill>
                            <a:srgbClr val="002060"/>
                          </a:solidFill>
                        </a:rPr>
                        <a:t>– Plan where you want the ball to go (encourage corners when shooting).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i="0" u="sng" baseline="0" dirty="0">
                          <a:solidFill>
                            <a:srgbClr val="002060"/>
                          </a:solidFill>
                        </a:rPr>
                        <a:t>TACTIC: </a:t>
                      </a:r>
                      <a:r>
                        <a:rPr lang="en-GB" sz="700" b="0" i="0" u="none" baseline="0" dirty="0">
                          <a:solidFill>
                            <a:srgbClr val="002060"/>
                          </a:solidFill>
                        </a:rPr>
                        <a:t>Depending on your position or the goalkeepers, opt for placement in the corners with the side foot or power using the laces.</a:t>
                      </a:r>
                      <a:endParaRPr lang="en-GB" sz="70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b="0" i="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chemeClr val="bg1"/>
                          </a:solidFill>
                          <a:highlight>
                            <a:srgbClr val="FF0000"/>
                          </a:highlight>
                        </a:rPr>
                        <a:t>‘Thinking Me’</a:t>
                      </a:r>
                      <a:endParaRPr lang="en-GB" sz="700" b="1" u="sng" baseline="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i="0" u="none" baseline="0" dirty="0">
                          <a:solidFill>
                            <a:srgbClr val="002060"/>
                          </a:solidFill>
                        </a:rPr>
                        <a:t>-Tactics &amp; Strategies: </a:t>
                      </a:r>
                      <a:r>
                        <a:rPr lang="en-GB" sz="700" b="0" i="0" u="none" baseline="0" dirty="0">
                          <a:solidFill>
                            <a:srgbClr val="002060"/>
                          </a:solidFill>
                        </a:rPr>
                        <a:t>Pupils being able to set themselves up for scoring opportunity or defend an attack i.e. 1-2-1 with a teammate, or passing wide/into space for a cross to a player in the opposing box, formations to capitalise on the opposition, counter attacks, long ball play, possession etc…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i="0" u="none" baseline="0" dirty="0">
                          <a:solidFill>
                            <a:srgbClr val="002060"/>
                          </a:solidFill>
                        </a:rPr>
                        <a:t>ABC: </a:t>
                      </a:r>
                      <a:r>
                        <a:rPr lang="en-GB" sz="700" b="0" i="0" u="none" baseline="0" dirty="0">
                          <a:solidFill>
                            <a:srgbClr val="002060"/>
                          </a:solidFill>
                        </a:rPr>
                        <a:t>Pupils are asked relevant questions about their lesson focus by the teacher (teaching points/tactics) and other pupils are asked to A, B or C their responses.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700" b="1" i="0" u="none" baseline="0" dirty="0">
                          <a:solidFill>
                            <a:srgbClr val="002060"/>
                          </a:solidFill>
                        </a:rPr>
                        <a:t>Word-rich Focus – Principles of Training: </a:t>
                      </a:r>
                      <a:r>
                        <a:rPr lang="en-GB" sz="700" b="0" i="0" u="none" baseline="0" dirty="0">
                          <a:solidFill>
                            <a:srgbClr val="002060"/>
                          </a:solidFill>
                        </a:rPr>
                        <a:t>The elements that should be considered and addressed when preparing a training programme. These are specificity, progression, overload, reversibility, time and individual needs.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7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FF00"/>
                          </a:highlight>
                        </a:rPr>
                        <a:t>‘</a:t>
                      </a:r>
                      <a:r>
                        <a:rPr lang="en-GB" sz="7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0" u="none" baseline="0" dirty="0">
                          <a:solidFill>
                            <a:srgbClr val="002060"/>
                          </a:solidFill>
                        </a:rPr>
                        <a:t>Pupils should demonstrate the appropriate levels of fitness for football as well as mental resilience to persist with the development of weaknesses. Pupils should recognize the wider health benefits of participation in football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shot.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rgbClr val="0A0454"/>
                          </a:solidFill>
                          <a:latin typeface="Blue Ridge Heavy SF" pitchFamily="34" charset="0"/>
                        </a:rPr>
                        <a:t>Doesn’t give up when skills are challenging and regroups and evaluates well when tactics are not working successfully</a:t>
                      </a:r>
                      <a:endParaRPr lang="en-US" sz="700" b="0" i="0" u="none" baseline="0" dirty="0">
                        <a:solidFill>
                          <a:srgbClr val="0A0454"/>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 Lead others in a warm up confidently using routines for football (pulse raising activity such as jogging, stretching muscles: hamstrings, quadriceps, gastrocnemius, triceps, biceps, deltoid, trapezius).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 Passing and disguise</a:t>
                      </a:r>
                    </a:p>
                    <a:p>
                      <a:pPr marL="0" indent="0" algn="l">
                        <a:buFont typeface="Arial" panose="020B0604020202020204" pitchFamily="34" charset="0"/>
                        <a:buNone/>
                      </a:pPr>
                      <a:r>
                        <a:rPr lang="en-GB" sz="800" b="0" u="none" baseline="0" dirty="0">
                          <a:solidFill>
                            <a:srgbClr val="002060"/>
                          </a:solidFill>
                        </a:rPr>
                        <a:t>- Dribbling and footwork</a:t>
                      </a:r>
                    </a:p>
                    <a:p>
                      <a:pPr marL="0" indent="0" algn="l">
                        <a:buFont typeface="Arial" panose="020B0604020202020204" pitchFamily="34" charset="0"/>
                        <a:buNone/>
                      </a:pPr>
                      <a:r>
                        <a:rPr lang="en-GB" sz="800" b="0" u="none" baseline="0" dirty="0">
                          <a:solidFill>
                            <a:srgbClr val="002060"/>
                          </a:solidFill>
                        </a:rPr>
                        <a:t>- Shooting and placement</a:t>
                      </a:r>
                    </a:p>
                    <a:p>
                      <a:pPr marL="0" indent="0" algn="l">
                        <a:buFont typeface="Arial" panose="020B0604020202020204" pitchFamily="34" charset="0"/>
                        <a:buNone/>
                      </a:pPr>
                      <a:r>
                        <a:rPr lang="en-GB" sz="800" b="0" u="none" baseline="0" dirty="0">
                          <a:solidFill>
                            <a:srgbClr val="002060"/>
                          </a:solidFill>
                        </a:rPr>
                        <a:t>- Tactical play and formations</a:t>
                      </a:r>
                    </a:p>
                    <a:p>
                      <a:pPr marL="0" indent="0" algn="l">
                        <a:buFont typeface="Arial" panose="020B0604020202020204" pitchFamily="34" charset="0"/>
                        <a:buNone/>
                      </a:pPr>
                      <a:r>
                        <a:rPr lang="en-GB" sz="800" b="0" u="none" baseline="0" dirty="0">
                          <a:solidFill>
                            <a:srgbClr val="002060"/>
                          </a:solidFill>
                        </a:rPr>
                        <a:t>- Officiating</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Know why we cool down and explain in relevance to football – to return body to normal state, remove lactic acid, return breathing/heart rate.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football (Balance, Speed, Reaction time) and why they are important.</a:t>
                      </a: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Leadership of others (captain, coach, manager)</a:t>
                      </a:r>
                    </a:p>
                    <a:p>
                      <a:pPr marL="0" indent="0" algn="l">
                        <a:buFont typeface="Arial" panose="020B0604020202020204" pitchFamily="34" charset="0"/>
                        <a:buNone/>
                      </a:pPr>
                      <a:r>
                        <a:rPr lang="en-GB" sz="800" b="0" u="none" dirty="0">
                          <a:solidFill>
                            <a:srgbClr val="002060"/>
                          </a:solidFill>
                        </a:rPr>
                        <a:t>Extra curricular involvement (school or community)</a:t>
                      </a:r>
                    </a:p>
                    <a:p>
                      <a:pPr marL="0" indent="0" algn="l">
                        <a:buFont typeface="Arial" panose="020B0604020202020204" pitchFamily="34" charset="0"/>
                        <a:buNone/>
                      </a:pPr>
                      <a:r>
                        <a:rPr lang="en-GB" sz="800" b="0" u="none" dirty="0">
                          <a:solidFill>
                            <a:srgbClr val="002060"/>
                          </a:solidFill>
                        </a:rPr>
                        <a:t>Compare skills/techniques</a:t>
                      </a:r>
                      <a:r>
                        <a:rPr lang="en-GB" sz="800" b="0" u="none" baseline="0" dirty="0">
                          <a:solidFill>
                            <a:srgbClr val="002060"/>
                          </a:solidFill>
                        </a:rPr>
                        <a:t> of others (e.g. peers or elite performers)</a:t>
                      </a:r>
                      <a:endParaRPr lang="en-GB" sz="800" b="0" u="none" dirty="0">
                        <a:solidFill>
                          <a:srgbClr val="002060"/>
                        </a:solidFill>
                      </a:endParaRPr>
                    </a:p>
                    <a:p>
                      <a:pPr marL="0" indent="0" algn="l">
                        <a:buFont typeface="Arial" panose="020B0604020202020204" pitchFamily="34" charset="0"/>
                        <a:buNone/>
                      </a:pPr>
                      <a:r>
                        <a:rPr lang="en-GB" sz="800" b="0" u="none" dirty="0">
                          <a:solidFill>
                            <a:srgbClr val="002060"/>
                          </a:solidFill>
                        </a:rPr>
                        <a:t>How football affects health and fitness (e.g.</a:t>
                      </a:r>
                      <a:r>
                        <a:rPr lang="en-GB" sz="800" b="0" u="none" baseline="0" dirty="0">
                          <a:solidFill>
                            <a:srgbClr val="002060"/>
                          </a:solidFill>
                        </a:rPr>
                        <a:t> weight management, improvement of fitness components).</a:t>
                      </a:r>
                      <a:endParaRPr lang="en-GB" sz="800" b="0" u="none" dirty="0">
                        <a:solidFill>
                          <a:srgbClr val="002060"/>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dirty="0">
                        <a:solidFill>
                          <a:srgbClr val="002060"/>
                        </a:solidFill>
                      </a:endParaRPr>
                    </a:p>
                  </a:txBody>
                  <a:tcPr/>
                </a:tc>
                <a:tc>
                  <a:txBody>
                    <a:bodyPr/>
                    <a:lstStyle/>
                    <a:p>
                      <a:pPr algn="l"/>
                      <a:r>
                        <a:rPr lang="en-GB" sz="1200" b="1" u="sng" dirty="0">
                          <a:solidFill>
                            <a:srgbClr val="002060"/>
                          </a:solidFill>
                        </a:rPr>
                        <a:t>Literacy in PE</a:t>
                      </a:r>
                    </a:p>
                    <a:p>
                      <a:pPr algn="ctr"/>
                      <a:endParaRPr lang="en-GB" sz="8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sng" dirty="0">
                          <a:solidFill>
                            <a:srgbClr val="002060"/>
                          </a:solidFill>
                        </a:rPr>
                        <a:t>‘ABC</a:t>
                      </a:r>
                      <a:r>
                        <a:rPr lang="en-GB" sz="800" b="0" u="none" dirty="0">
                          <a:solidFill>
                            <a:srgbClr val="002060"/>
                          </a:solidFill>
                        </a:rPr>
                        <a:t>’ – Agree with/Build on/Contradict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2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Evaluate and analyse performance making suggested improvements (Y9).</a:t>
                      </a: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251899"/>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03037" y="169745"/>
            <a:ext cx="3294184" cy="1846659"/>
          </a:xfrm>
          <a:prstGeom prst="rect">
            <a:avLst/>
          </a:prstGeom>
          <a:noFill/>
        </p:spPr>
        <p:txBody>
          <a:bodyPr wrap="square" rtlCol="0">
            <a:spAutoFit/>
          </a:bodyPr>
          <a:lstStyle/>
          <a:p>
            <a:r>
              <a:rPr lang="en-GB" sz="1400" b="1" u="sng" dirty="0"/>
              <a:t>The bigger picture:</a:t>
            </a:r>
          </a:p>
          <a:p>
            <a:endParaRPr lang="en-GB" sz="10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200" i="1" dirty="0"/>
          </a:p>
          <a:p>
            <a:r>
              <a:rPr lang="en-GB" sz="1200" b="1" i="1" dirty="0"/>
              <a:t>RSE </a:t>
            </a:r>
            <a:r>
              <a:rPr lang="en-GB" sz="12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460254"/>
            <a:ext cx="7764996" cy="1785104"/>
          </a:xfrm>
          <a:prstGeom prst="rect">
            <a:avLst/>
          </a:prstGeom>
          <a:solidFill>
            <a:schemeClr val="accent5">
              <a:lumMod val="20000"/>
              <a:lumOff val="80000"/>
            </a:schemeClr>
          </a:solidFill>
          <a:ln w="3175">
            <a:noFill/>
          </a:ln>
        </p:spPr>
        <p:txBody>
          <a:bodyPr wrap="square" rtlCol="0">
            <a:spAutoFit/>
          </a:bodyPr>
          <a:lstStyle/>
          <a:p>
            <a:r>
              <a:rPr lang="en-GB" sz="1100" b="1" dirty="0"/>
              <a:t>Context and Introduction to Unit:</a:t>
            </a:r>
          </a:p>
          <a:p>
            <a:r>
              <a:rPr lang="en-GB" sz="1100" dirty="0"/>
              <a:t>In this unit pupils will learn about tactics and strategies required to outwit opponents effectively in football – Ball control, passing range, dribbling, disguise and placement of shots. They will learn about more complex rules of game play and be able to apply and link them to competitive situations demonstrating greater knowledge and understanding of the game. Pupils will learn to use their skills showing disguise, placement and adaptability to varying situations and be able to plan tactics/strategies for success with others in their team. They will be able to link these from previous units and similar sports.</a:t>
            </a:r>
          </a:p>
          <a:p>
            <a:endParaRPr lang="en-GB" sz="1100" b="1" i="1" dirty="0"/>
          </a:p>
          <a:p>
            <a:r>
              <a:rPr lang="en-GB" sz="1100" b="1" i="1" dirty="0"/>
              <a:t>Prior knowledge (Y7)</a:t>
            </a:r>
          </a:p>
          <a:p>
            <a:r>
              <a:rPr lang="en-GB" sz="1100" dirty="0"/>
              <a:t>In Y7 pupils will have learnt the basic skills for football such as passing, dribbling and shooting. They will have a basic understanding of game rules and have practiced them in competitive situations.</a:t>
            </a:r>
          </a:p>
        </p:txBody>
      </p:sp>
      <p:graphicFrame>
        <p:nvGraphicFramePr>
          <p:cNvPr id="7" name="Table 6">
            <a:extLst>
              <a:ext uri="{FF2B5EF4-FFF2-40B4-BE49-F238E27FC236}">
                <a16:creationId xmlns:a16="http://schemas.microsoft.com/office/drawing/2014/main" id="{E2E8FA0F-29B6-491C-8344-E311F7D36B9B}"/>
              </a:ext>
            </a:extLst>
          </p:cNvPr>
          <p:cNvGraphicFramePr>
            <a:graphicFrameLocks noGrp="1"/>
          </p:cNvGraphicFramePr>
          <p:nvPr>
            <p:extLst>
              <p:ext uri="{D42A27DB-BD31-4B8C-83A1-F6EECF244321}">
                <p14:modId xmlns:p14="http://schemas.microsoft.com/office/powerpoint/2010/main" val="589063571"/>
              </p:ext>
            </p:extLst>
          </p:nvPr>
        </p:nvGraphicFramePr>
        <p:xfrm>
          <a:off x="6853549" y="3667291"/>
          <a:ext cx="2928856" cy="1114612"/>
        </p:xfrm>
        <a:graphic>
          <a:graphicData uri="http://schemas.openxmlformats.org/drawingml/2006/table">
            <a:tbl>
              <a:tblPr firstRow="1" bandRow="1">
                <a:tableStyleId>{5C22544A-7EE6-4342-B048-85BDC9FD1C3A}</a:tableStyleId>
              </a:tblPr>
              <a:tblGrid>
                <a:gridCol w="2928856">
                  <a:extLst>
                    <a:ext uri="{9D8B030D-6E8A-4147-A177-3AD203B41FA5}">
                      <a16:colId xmlns:a16="http://schemas.microsoft.com/office/drawing/2014/main" val="150200981"/>
                    </a:ext>
                  </a:extLst>
                </a:gridCol>
              </a:tblGrid>
              <a:tr h="221797">
                <a:tc>
                  <a:txBody>
                    <a:bodyPr/>
                    <a:lstStyle/>
                    <a:p>
                      <a:pPr algn="ctr"/>
                      <a:r>
                        <a:rPr lang="en-US" sz="1000" dirty="0"/>
                        <a:t>Components of Fitness</a:t>
                      </a:r>
                      <a:endParaRPr lang="en-GB" sz="1000" dirty="0"/>
                    </a:p>
                  </a:txBody>
                  <a:tcPr/>
                </a:tc>
                <a:extLst>
                  <a:ext uri="{0D108BD9-81ED-4DB2-BD59-A6C34878D82A}">
                    <a16:rowId xmlns:a16="http://schemas.microsoft.com/office/drawing/2014/main" val="1916697506"/>
                  </a:ext>
                </a:extLst>
              </a:tr>
              <a:tr h="870772">
                <a:tc>
                  <a:txBody>
                    <a:bodyPr/>
                    <a:lstStyle/>
                    <a:p>
                      <a:pPr marL="0" indent="0" algn="l">
                        <a:buFont typeface="Arial" panose="020B0604020202020204" pitchFamily="34" charset="0"/>
                        <a:buNone/>
                      </a:pPr>
                      <a:r>
                        <a:rPr lang="en-GB" sz="700" b="1" u="none" baseline="0" dirty="0">
                          <a:solidFill>
                            <a:srgbClr val="002060"/>
                          </a:solidFill>
                        </a:rPr>
                        <a:t>Agility</a:t>
                      </a:r>
                      <a:r>
                        <a:rPr lang="en-GB" sz="700" b="0" u="none" baseline="0" dirty="0">
                          <a:solidFill>
                            <a:srgbClr val="002060"/>
                          </a:solidFill>
                        </a:rPr>
                        <a:t> – The ability to change direction quickly.</a:t>
                      </a:r>
                    </a:p>
                    <a:p>
                      <a:pPr marL="0" indent="0" algn="l">
                        <a:buFont typeface="Arial" panose="020B0604020202020204" pitchFamily="34" charset="0"/>
                        <a:buNone/>
                      </a:pPr>
                      <a:endParaRPr lang="en-GB" sz="700" b="0" u="none" baseline="0" dirty="0">
                        <a:solidFill>
                          <a:srgbClr val="002060"/>
                        </a:solidFill>
                      </a:endParaRPr>
                    </a:p>
                    <a:p>
                      <a:pPr marL="0" indent="0" algn="l">
                        <a:buFont typeface="Arial" panose="020B0604020202020204" pitchFamily="34" charset="0"/>
                        <a:buNone/>
                      </a:pPr>
                      <a:r>
                        <a:rPr lang="en-GB" sz="700" b="1" u="none" baseline="0" dirty="0">
                          <a:solidFill>
                            <a:srgbClr val="002060"/>
                          </a:solidFill>
                        </a:rPr>
                        <a:t>Speed</a:t>
                      </a:r>
                      <a:r>
                        <a:rPr lang="en-GB" sz="700" b="0" u="none" baseline="0" dirty="0">
                          <a:solidFill>
                            <a:srgbClr val="002060"/>
                          </a:solidFill>
                        </a:rPr>
                        <a:t> – Time it takes to cover a distance.</a:t>
                      </a:r>
                    </a:p>
                    <a:p>
                      <a:pPr marL="0" indent="0" algn="l">
                        <a:buFont typeface="Arial" panose="020B0604020202020204" pitchFamily="34" charset="0"/>
                        <a:buNone/>
                      </a:pPr>
                      <a:endParaRPr lang="en-GB" sz="700" b="0" u="none" baseline="0" dirty="0">
                        <a:solidFill>
                          <a:srgbClr val="002060"/>
                        </a:solidFill>
                      </a:endParaRPr>
                    </a:p>
                    <a:p>
                      <a:pPr marL="0" indent="0" algn="l">
                        <a:buFont typeface="Arial" panose="020B0604020202020204" pitchFamily="34" charset="0"/>
                        <a:buNone/>
                      </a:pPr>
                      <a:r>
                        <a:rPr lang="en-GB" sz="700" b="1" u="none" baseline="0" dirty="0">
                          <a:solidFill>
                            <a:srgbClr val="002060"/>
                          </a:solidFill>
                        </a:rPr>
                        <a:t>Coordination</a:t>
                      </a:r>
                      <a:r>
                        <a:rPr lang="en-GB" sz="700" b="0" u="none" baseline="0" dirty="0">
                          <a:solidFill>
                            <a:srgbClr val="002060"/>
                          </a:solidFill>
                        </a:rPr>
                        <a:t> – Using more than one part of the body at the same time.</a:t>
                      </a:r>
                    </a:p>
                    <a:p>
                      <a:pPr marL="0" indent="0" algn="l">
                        <a:buFont typeface="Arial" panose="020B0604020202020204" pitchFamily="34" charset="0"/>
                        <a:buNone/>
                      </a:pPr>
                      <a:endParaRPr lang="en-GB" sz="700" b="0" u="none" baseline="0" dirty="0">
                        <a:solidFill>
                          <a:srgbClr val="002060"/>
                        </a:solidFill>
                      </a:endParaRPr>
                    </a:p>
                    <a:p>
                      <a:pPr marL="0" indent="0" algn="l">
                        <a:buFont typeface="Arial" panose="020B0604020202020204" pitchFamily="34" charset="0"/>
                        <a:buNone/>
                      </a:pPr>
                      <a:r>
                        <a:rPr lang="en-GB" sz="700" b="1" u="none" baseline="0" dirty="0">
                          <a:solidFill>
                            <a:srgbClr val="002060"/>
                          </a:solidFill>
                        </a:rPr>
                        <a:t>Power</a:t>
                      </a:r>
                      <a:r>
                        <a:rPr lang="en-GB" sz="700" b="0" u="none" baseline="0" dirty="0">
                          <a:solidFill>
                            <a:srgbClr val="002060"/>
                          </a:solidFill>
                        </a:rPr>
                        <a:t> – Using speed quickly.</a:t>
                      </a:r>
                    </a:p>
                  </a:txBody>
                  <a:tcPr/>
                </a:tc>
                <a:extLst>
                  <a:ext uri="{0D108BD9-81ED-4DB2-BD59-A6C34878D82A}">
                    <a16:rowId xmlns:a16="http://schemas.microsoft.com/office/drawing/2014/main" val="1691710970"/>
                  </a:ext>
                </a:extLst>
              </a:tr>
            </a:tbl>
          </a:graphicData>
        </a:graphic>
      </p:graphicFrame>
      <p:pic>
        <p:nvPicPr>
          <p:cNvPr id="8" name="Picture 7">
            <a:extLst>
              <a:ext uri="{FF2B5EF4-FFF2-40B4-BE49-F238E27FC236}">
                <a16:creationId xmlns:a16="http://schemas.microsoft.com/office/drawing/2014/main" id="{475A709A-89C2-4E59-83F1-9CD17621E8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9438" y="5429174"/>
            <a:ext cx="1656011" cy="1184048"/>
          </a:xfrm>
          <a:prstGeom prst="rect">
            <a:avLst/>
          </a:prstGeom>
        </p:spPr>
      </p:pic>
      <p:graphicFrame>
        <p:nvGraphicFramePr>
          <p:cNvPr id="9" name="Table 8">
            <a:extLst>
              <a:ext uri="{FF2B5EF4-FFF2-40B4-BE49-F238E27FC236}">
                <a16:creationId xmlns:a16="http://schemas.microsoft.com/office/drawing/2014/main" id="{A68DDA51-4783-46BC-A6A6-98928F48EDC4}"/>
              </a:ext>
            </a:extLst>
          </p:cNvPr>
          <p:cNvGraphicFramePr>
            <a:graphicFrameLocks noGrp="1"/>
          </p:cNvGraphicFramePr>
          <p:nvPr>
            <p:extLst>
              <p:ext uri="{D42A27DB-BD31-4B8C-83A1-F6EECF244321}">
                <p14:modId xmlns:p14="http://schemas.microsoft.com/office/powerpoint/2010/main" val="1222275777"/>
              </p:ext>
            </p:extLst>
          </p:nvPr>
        </p:nvGraphicFramePr>
        <p:xfrm>
          <a:off x="6853549" y="4845366"/>
          <a:ext cx="2928856" cy="1742440"/>
        </p:xfrm>
        <a:graphic>
          <a:graphicData uri="http://schemas.openxmlformats.org/drawingml/2006/table">
            <a:tbl>
              <a:tblPr firstRow="1" bandRow="1">
                <a:tableStyleId>{5C22544A-7EE6-4342-B048-85BDC9FD1C3A}</a:tableStyleId>
              </a:tblPr>
              <a:tblGrid>
                <a:gridCol w="2928856">
                  <a:extLst>
                    <a:ext uri="{9D8B030D-6E8A-4147-A177-3AD203B41FA5}">
                      <a16:colId xmlns:a16="http://schemas.microsoft.com/office/drawing/2014/main" val="3048036835"/>
                    </a:ext>
                  </a:extLst>
                </a:gridCol>
              </a:tblGrid>
              <a:tr h="370840">
                <a:tc>
                  <a:txBody>
                    <a:bodyPr/>
                    <a:lstStyle/>
                    <a:p>
                      <a:pPr algn="ctr"/>
                      <a:r>
                        <a:rPr lang="en-GB" sz="900" dirty="0"/>
                        <a:t>Word-rich Focus (Autumn Term):</a:t>
                      </a:r>
                    </a:p>
                    <a:p>
                      <a:pPr algn="ctr"/>
                      <a:r>
                        <a:rPr lang="en-GB" sz="900" dirty="0"/>
                        <a:t>Principles of Training</a:t>
                      </a:r>
                    </a:p>
                  </a:txBody>
                  <a:tcPr/>
                </a:tc>
                <a:extLst>
                  <a:ext uri="{0D108BD9-81ED-4DB2-BD59-A6C34878D82A}">
                    <a16:rowId xmlns:a16="http://schemas.microsoft.com/office/drawing/2014/main" val="2582071638"/>
                  </a:ext>
                </a:extLst>
              </a:tr>
              <a:tr h="370840">
                <a:tc>
                  <a:txBody>
                    <a:bodyPr/>
                    <a:lstStyle/>
                    <a:p>
                      <a:r>
                        <a:rPr lang="en-GB" sz="700" b="1" dirty="0">
                          <a:solidFill>
                            <a:srgbClr val="002060"/>
                          </a:solidFill>
                        </a:rPr>
                        <a:t>Specificity</a:t>
                      </a:r>
                      <a:r>
                        <a:rPr lang="en-GB" sz="700" dirty="0">
                          <a:solidFill>
                            <a:srgbClr val="002060"/>
                          </a:solidFill>
                        </a:rPr>
                        <a:t> – making training specific to the sporting needs and the needs of the individual.</a:t>
                      </a:r>
                    </a:p>
                    <a:p>
                      <a:endParaRPr lang="en-GB" sz="700" dirty="0">
                        <a:solidFill>
                          <a:srgbClr val="002060"/>
                        </a:solidFill>
                      </a:endParaRPr>
                    </a:p>
                    <a:p>
                      <a:r>
                        <a:rPr lang="en-GB" sz="700" b="1" dirty="0">
                          <a:solidFill>
                            <a:srgbClr val="002060"/>
                          </a:solidFill>
                        </a:rPr>
                        <a:t>Progression</a:t>
                      </a:r>
                      <a:r>
                        <a:rPr lang="en-GB" sz="700" dirty="0">
                          <a:solidFill>
                            <a:srgbClr val="002060"/>
                          </a:solidFill>
                        </a:rPr>
                        <a:t> – gradual increase in work demands</a:t>
                      </a:r>
                    </a:p>
                    <a:p>
                      <a:endParaRPr lang="en-GB" sz="700" dirty="0">
                        <a:solidFill>
                          <a:srgbClr val="002060"/>
                        </a:solidFill>
                      </a:endParaRPr>
                    </a:p>
                    <a:p>
                      <a:r>
                        <a:rPr lang="en-GB" sz="700" b="1" dirty="0">
                          <a:solidFill>
                            <a:srgbClr val="002060"/>
                          </a:solidFill>
                        </a:rPr>
                        <a:t>Overload</a:t>
                      </a:r>
                      <a:r>
                        <a:rPr lang="en-GB" sz="700" dirty="0">
                          <a:solidFill>
                            <a:srgbClr val="002060"/>
                          </a:solidFill>
                        </a:rPr>
                        <a:t> – making the body work harder than normal by considering FITTA</a:t>
                      </a:r>
                    </a:p>
                    <a:p>
                      <a:endParaRPr lang="en-GB" sz="700" dirty="0">
                        <a:solidFill>
                          <a:srgbClr val="002060"/>
                        </a:solidFill>
                      </a:endParaRPr>
                    </a:p>
                    <a:p>
                      <a:r>
                        <a:rPr lang="en-GB" sz="700" b="1" dirty="0">
                          <a:solidFill>
                            <a:srgbClr val="002060"/>
                          </a:solidFill>
                        </a:rPr>
                        <a:t>Reversibility</a:t>
                      </a:r>
                      <a:r>
                        <a:rPr lang="en-GB" sz="700" dirty="0">
                          <a:solidFill>
                            <a:srgbClr val="002060"/>
                          </a:solidFill>
                        </a:rPr>
                        <a:t> – training improvements will reverse if training and fitness stops.</a:t>
                      </a:r>
                    </a:p>
                    <a:p>
                      <a:endParaRPr lang="en-GB" sz="700" dirty="0">
                        <a:solidFill>
                          <a:srgbClr val="002060"/>
                        </a:solidFill>
                      </a:endParaRPr>
                    </a:p>
                    <a:p>
                      <a:r>
                        <a:rPr lang="en-GB" sz="700" b="1" dirty="0">
                          <a:solidFill>
                            <a:srgbClr val="002060"/>
                          </a:solidFill>
                        </a:rPr>
                        <a:t>Individual Needs </a:t>
                      </a:r>
                      <a:r>
                        <a:rPr lang="en-GB" sz="700" dirty="0">
                          <a:solidFill>
                            <a:srgbClr val="002060"/>
                          </a:solidFill>
                        </a:rPr>
                        <a:t>– everyone has different needs within their training and training should be tailored accordingly.</a:t>
                      </a:r>
                    </a:p>
                  </a:txBody>
                  <a:tcPr/>
                </a:tc>
                <a:extLst>
                  <a:ext uri="{0D108BD9-81ED-4DB2-BD59-A6C34878D82A}">
                    <a16:rowId xmlns:a16="http://schemas.microsoft.com/office/drawing/2014/main" val="3316796313"/>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222762" y="-67668"/>
            <a:ext cx="3746475"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Year 8 Football: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3" y="279018"/>
            <a:ext cx="11750215" cy="923330"/>
          </a:xfrm>
          <a:prstGeom prst="rect">
            <a:avLst/>
          </a:prstGeom>
          <a:solidFill>
            <a:schemeClr val="accent5">
              <a:lumMod val="20000"/>
              <a:lumOff val="80000"/>
            </a:schemeClr>
          </a:solidFill>
          <a:ln w="3175">
            <a:noFill/>
          </a:ln>
        </p:spPr>
        <p:txBody>
          <a:bodyPr wrap="square" rtlCol="0">
            <a:spAutoFit/>
          </a:bodyPr>
          <a:lstStyle/>
          <a:p>
            <a:r>
              <a:rPr lang="en-US" sz="600" b="1" dirty="0"/>
              <a:t>M</a:t>
            </a:r>
            <a:r>
              <a:rPr lang="en-GB" sz="600" b="1" dirty="0"/>
              <a:t>APs </a:t>
            </a:r>
            <a:r>
              <a:rPr lang="en-GB" sz="600" dirty="0"/>
              <a:t>– Pupils will be assessed at the end of each topic via the Me in PE assessment model:</a:t>
            </a:r>
          </a:p>
          <a:p>
            <a:pPr marL="171450" indent="-171450">
              <a:buFontTx/>
              <a:buChar char="-"/>
            </a:pPr>
            <a:r>
              <a:rPr lang="en-GB" sz="600" b="1" dirty="0">
                <a:solidFill>
                  <a:srgbClr val="002060"/>
                </a:solidFill>
              </a:rPr>
              <a:t>Physical Me: </a:t>
            </a:r>
            <a:r>
              <a:rPr lang="en-GB" sz="600" dirty="0">
                <a:solidFill>
                  <a:srgbClr val="002060"/>
                </a:solidFill>
              </a:rPr>
              <a:t>Skills and application of these into a competitive situation.</a:t>
            </a:r>
          </a:p>
          <a:p>
            <a:pPr marL="171450" indent="-171450">
              <a:buFontTx/>
              <a:buChar char="-"/>
            </a:pPr>
            <a:r>
              <a:rPr lang="en-GB" sz="600" b="1" dirty="0">
                <a:solidFill>
                  <a:srgbClr val="002060"/>
                </a:solidFill>
              </a:rPr>
              <a:t>Thinking Me: </a:t>
            </a:r>
            <a:r>
              <a:rPr lang="en-GB" sz="600" dirty="0">
                <a:solidFill>
                  <a:srgbClr val="002060"/>
                </a:solidFill>
              </a:rPr>
              <a:t>ABC/Principles of Training</a:t>
            </a:r>
          </a:p>
          <a:p>
            <a:pPr marL="171450" indent="-171450">
              <a:buFontTx/>
              <a:buChar char="-"/>
            </a:pPr>
            <a:r>
              <a:rPr lang="en-GB" sz="600" b="1" dirty="0">
                <a:solidFill>
                  <a:srgbClr val="002060"/>
                </a:solidFill>
              </a:rPr>
              <a:t>Healthy Me: </a:t>
            </a:r>
            <a:r>
              <a:rPr lang="en-GB" sz="600" dirty="0">
                <a:solidFill>
                  <a:srgbClr val="002060"/>
                </a:solidFill>
              </a:rPr>
              <a:t>Physical attributes that are relevant to the activity.</a:t>
            </a:r>
          </a:p>
          <a:p>
            <a:pPr marL="171450" indent="-171450">
              <a:buFontTx/>
              <a:buChar char="-"/>
            </a:pPr>
            <a:r>
              <a:rPr lang="en-GB" sz="600" b="1" dirty="0">
                <a:solidFill>
                  <a:srgbClr val="002060"/>
                </a:solidFill>
              </a:rPr>
              <a:t>Social Me: </a:t>
            </a:r>
            <a:r>
              <a:rPr lang="en-GB" sz="600" dirty="0">
                <a:solidFill>
                  <a:srgbClr val="002060"/>
                </a:solidFill>
              </a:rPr>
              <a:t>Behaviour, attitudes and support towards other pupils.</a:t>
            </a:r>
          </a:p>
          <a:p>
            <a:pPr marL="171450" indent="-171450">
              <a:buFontTx/>
              <a:buChar char="-"/>
            </a:pPr>
            <a:r>
              <a:rPr lang="en-GB" sz="600" b="1" dirty="0">
                <a:solidFill>
                  <a:srgbClr val="002060"/>
                </a:solidFill>
              </a:rPr>
              <a:t>Resilient Me: </a:t>
            </a:r>
            <a:r>
              <a:rPr lang="en-GB" sz="600" dirty="0">
                <a:solidFill>
                  <a:srgbClr val="002060"/>
                </a:solidFill>
              </a:rPr>
              <a:t>Never giving up despite the challenge of the task that is presented to pupils.</a:t>
            </a:r>
          </a:p>
          <a:p>
            <a:endParaRPr lang="en-US" sz="600" dirty="0"/>
          </a:p>
          <a:p>
            <a:r>
              <a:rPr lang="en-US" sz="600" b="1" dirty="0"/>
              <a:t>S</a:t>
            </a:r>
            <a:r>
              <a:rPr lang="en-GB" sz="600" b="1" dirty="0" err="1"/>
              <a:t>ummative</a:t>
            </a:r>
            <a:r>
              <a:rPr lang="en-GB" sz="600" b="1" dirty="0"/>
              <a:t> assessment (Me in PE) </a:t>
            </a:r>
            <a:r>
              <a:rPr lang="en-GB" sz="600" dirty="0"/>
              <a:t>– The knowledge from this unit will be tested as part of a 1 hour P2S practical assessment at the end of the allocated half term focusing on Physical Me, Thinking Me and Healthy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061429810"/>
              </p:ext>
            </p:extLst>
          </p:nvPr>
        </p:nvGraphicFramePr>
        <p:xfrm>
          <a:off x="139432" y="1264019"/>
          <a:ext cx="11750214" cy="5624461"/>
        </p:xfrm>
        <a:graphic>
          <a:graphicData uri="http://schemas.openxmlformats.org/drawingml/2006/table">
            <a:tbl>
              <a:tblPr firstRow="1" bandRow="1">
                <a:tableStyleId>{69CF1AB2-1976-4502-BF36-3FF5EA218861}</a:tableStyleId>
              </a:tblPr>
              <a:tblGrid>
                <a:gridCol w="2652588">
                  <a:extLst>
                    <a:ext uri="{9D8B030D-6E8A-4147-A177-3AD203B41FA5}">
                      <a16:colId xmlns:a16="http://schemas.microsoft.com/office/drawing/2014/main" val="26545288"/>
                    </a:ext>
                  </a:extLst>
                </a:gridCol>
                <a:gridCol w="2839186">
                  <a:extLst>
                    <a:ext uri="{9D8B030D-6E8A-4147-A177-3AD203B41FA5}">
                      <a16:colId xmlns:a16="http://schemas.microsoft.com/office/drawing/2014/main" val="3735789182"/>
                    </a:ext>
                  </a:extLst>
                </a:gridCol>
                <a:gridCol w="3014700">
                  <a:extLst>
                    <a:ext uri="{9D8B030D-6E8A-4147-A177-3AD203B41FA5}">
                      <a16:colId xmlns:a16="http://schemas.microsoft.com/office/drawing/2014/main" val="3033360634"/>
                    </a:ext>
                  </a:extLst>
                </a:gridCol>
                <a:gridCol w="3243740">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700" b="1" i="1" dirty="0">
                          <a:solidFill>
                            <a:schemeClr val="tx1"/>
                          </a:solidFill>
                        </a:rPr>
                        <a:t>Pupils can demonstrate basic technique with little to no tactical awareness using guidance from the teacher; explain little of the teaching points; demonstrates relevant components of fitness rarely; communication requires additional support; doesn’t persist with difficult challenges regularly:</a:t>
                      </a:r>
                      <a:endParaRPr lang="en-US" sz="700" dirty="0">
                        <a:solidFill>
                          <a:schemeClr val="tx1"/>
                        </a:solidFill>
                      </a:endParaRPr>
                    </a:p>
                    <a:p>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ball control using different body parts (feet, thighs, chest, head). Unable to use </a:t>
                      </a:r>
                      <a:r>
                        <a:rPr lang="en-GB" sz="700" b="0" u="none" baseline="0" dirty="0">
                          <a:solidFill>
                            <a:schemeClr val="tx1"/>
                          </a:solidFill>
                        </a:rPr>
                        <a:t>the body to shield the ball.</a:t>
                      </a:r>
                      <a:endParaRPr lang="en-US" sz="700" b="0" i="0" dirty="0">
                        <a:solidFill>
                          <a:schemeClr val="tx1"/>
                        </a:solidFill>
                      </a:endParaRPr>
                    </a:p>
                    <a:p>
                      <a:endParaRPr lang="en-US" sz="700" b="0" i="0" dirty="0">
                        <a:solidFill>
                          <a:schemeClr val="tx1"/>
                        </a:solidFill>
                      </a:endParaRPr>
                    </a:p>
                    <a:p>
                      <a:pPr marL="171450" indent="-171450">
                        <a:buFontTx/>
                        <a:buChar char="-"/>
                      </a:pPr>
                      <a:r>
                        <a:rPr lang="en-US" sz="700" b="0" i="0" dirty="0">
                          <a:solidFill>
                            <a:schemeClr val="tx1"/>
                          </a:solidFill>
                        </a:rPr>
                        <a:t>Demonstrates some passing and disguise in isolation and under pressure but lacks accuracy and fluency in technique.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dribbling </a:t>
                      </a:r>
                      <a:r>
                        <a:rPr lang="en-US" sz="700" b="0" u="none" baseline="0" dirty="0">
                          <a:solidFill>
                            <a:schemeClr val="tx1"/>
                          </a:solidFill>
                        </a:rPr>
                        <a:t>and footwork to outwit/beat an opponent </a:t>
                      </a:r>
                      <a:r>
                        <a:rPr lang="en-US" sz="700" b="0" i="0" dirty="0">
                          <a:solidFill>
                            <a:schemeClr val="tx1"/>
                          </a:solidFill>
                        </a:rPr>
                        <a:t>in isolation and under pressure but lacks accuracy and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shooting to beat the goalkeeper </a:t>
                      </a:r>
                      <a:r>
                        <a:rPr lang="en-US" sz="700" b="0" i="0" dirty="0">
                          <a:solidFill>
                            <a:schemeClr val="tx1"/>
                          </a:solidFill>
                        </a:rPr>
                        <a:t>in isolation and under pressure but lacks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dirty="0">
                          <a:solidFill>
                            <a:schemeClr val="tx1"/>
                          </a:solidFill>
                        </a:rPr>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awareness of formation and position but is unable to sustain a role. Unable to consider which formation is more effective tactically.</a:t>
                      </a:r>
                    </a:p>
                    <a:p>
                      <a:endParaRPr lang="en-US" sz="700" b="0" i="0" dirty="0">
                        <a:solidFill>
                          <a:schemeClr val="tx1"/>
                        </a:solidFill>
                      </a:endParaRPr>
                    </a:p>
                    <a:p>
                      <a:pPr marL="171450" indent="-171450">
                        <a:buFontTx/>
                        <a:buChar char="-"/>
                      </a:pPr>
                      <a:r>
                        <a:rPr lang="en-US" sz="700" b="0" i="0" dirty="0">
                          <a:solidFill>
                            <a:schemeClr val="tx1"/>
                          </a:solidFill>
                        </a:rPr>
                        <a:t>Has a limited knowledge of refereeing using support from the teacher to enforce the rules. Can keep score.</a:t>
                      </a:r>
                    </a:p>
                    <a:p>
                      <a:endParaRPr lang="en-US" sz="700" b="0" i="0" dirty="0">
                        <a:solidFill>
                          <a:schemeClr val="tx1"/>
                        </a:solidFill>
                      </a:endParaRPr>
                    </a:p>
                    <a:p>
                      <a:pPr marL="171450" indent="-171450">
                        <a:buFontTx/>
                        <a:buChar char="-"/>
                      </a:pPr>
                      <a:r>
                        <a:rPr lang="en-US" sz="700" b="0" i="0" dirty="0">
                          <a:solidFill>
                            <a:schemeClr val="tx1"/>
                          </a:solidFill>
                        </a:rPr>
                        <a:t>Demonstrates limited awareness of football rules. </a:t>
                      </a:r>
                    </a:p>
                    <a:p>
                      <a:endParaRPr lang="en-US" sz="700" b="0" i="0" dirty="0">
                        <a:solidFill>
                          <a:schemeClr val="tx1"/>
                        </a:solidFill>
                      </a:endParaRPr>
                    </a:p>
                    <a:p>
                      <a:pPr marL="171450" indent="-171450">
                        <a:buFontTx/>
                        <a:buChar char="-"/>
                      </a:pPr>
                      <a:r>
                        <a:rPr lang="en-US" sz="700" b="0" i="0" dirty="0">
                          <a:solidFill>
                            <a:schemeClr val="tx1"/>
                          </a:solidFill>
                        </a:rPr>
                        <a:t>Fitness is limited for Football and is unable to sustain it for the duration of the activity (i.e. lacks coordination, agility, power and speed).</a:t>
                      </a:r>
                    </a:p>
                    <a:p>
                      <a:endParaRPr lang="en-US" sz="700" b="0" i="0" dirty="0">
                        <a:solidFill>
                          <a:schemeClr val="tx1"/>
                        </a:solidFill>
                      </a:endParaRPr>
                    </a:p>
                    <a:p>
                      <a:pPr marL="171450" indent="-171450">
                        <a:buFontTx/>
                        <a:buChar char="-"/>
                      </a:pPr>
                      <a:r>
                        <a:rPr lang="en-US" sz="700" dirty="0">
                          <a:solidFill>
                            <a:schemeClr val="tx1"/>
                          </a:solidFill>
                        </a:rPr>
                        <a:t>Social skills are very limited as well as communication between peers.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Unwilling to persist with difficult challenges.</a:t>
                      </a:r>
                    </a:p>
                    <a:p>
                      <a:pPr marL="171450" indent="-171450">
                        <a:buFontTx/>
                        <a:buChar cha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Articulation is very limited when explaining teaching points and how they are applied into a drill/game.</a:t>
                      </a:r>
                    </a:p>
                    <a:p>
                      <a:pPr marL="171450" indent="-171450">
                        <a:buFontTx/>
                        <a:buChar char="-"/>
                      </a:pPr>
                      <a:endParaRPr lang="en-US" sz="700" dirty="0">
                        <a:solidFill>
                          <a:schemeClr val="tx1"/>
                        </a:solidFill>
                      </a:endParaRPr>
                    </a:p>
                  </a:txBody>
                  <a:tcPr/>
                </a:tc>
                <a:tc>
                  <a:txBody>
                    <a:bodyPr/>
                    <a:lstStyle/>
                    <a:p>
                      <a:r>
                        <a:rPr lang="en-GB" sz="700" b="1" i="1" dirty="0">
                          <a:solidFill>
                            <a:schemeClr val="tx1"/>
                          </a:solidFill>
                        </a:rPr>
                        <a:t>Pupils can demonstrate basic technique with inconsistent tactical awareness using some guidance from the teacher; explains some of the teaching points; demonstrates relevant components of fitness occasionally; communication requires some  additional support; doesn’t always persist with difficult challenges:</a:t>
                      </a:r>
                    </a:p>
                    <a:p>
                      <a:endParaRPr lang="en-US" sz="7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ball control using different body parts (feet, thighs, chest, head) with some accuracy and fluency in technique. Able to use </a:t>
                      </a:r>
                      <a:r>
                        <a:rPr lang="en-GB" sz="700" b="0" u="none" baseline="0" dirty="0">
                          <a:solidFill>
                            <a:schemeClr val="tx1"/>
                          </a:solidFill>
                        </a:rPr>
                        <a:t>the body to shield the ball sometimes.</a:t>
                      </a:r>
                      <a:endParaRPr lang="en-US" sz="700" b="0" i="0" dirty="0">
                        <a:solidFill>
                          <a:schemeClr val="tx1"/>
                        </a:solidFill>
                      </a:endParaRPr>
                    </a:p>
                    <a:p>
                      <a:endParaRPr lang="en-US" sz="700" b="0" i="0" dirty="0">
                        <a:solidFill>
                          <a:schemeClr val="tx1"/>
                        </a:solidFill>
                      </a:endParaRPr>
                    </a:p>
                    <a:p>
                      <a:pPr marL="171450" indent="-171450">
                        <a:buFontTx/>
                        <a:buChar char="-"/>
                      </a:pPr>
                      <a:r>
                        <a:rPr lang="en-US" sz="700" b="0" i="0" dirty="0">
                          <a:solidFill>
                            <a:schemeClr val="tx1"/>
                          </a:solidFill>
                        </a:rPr>
                        <a:t>Demonstrates passing and disguise (e.g. </a:t>
                      </a:r>
                      <a:r>
                        <a:rPr lang="en-US" sz="700" b="0" u="none" baseline="0" dirty="0">
                          <a:solidFill>
                            <a:schemeClr val="tx1"/>
                          </a:solidFill>
                        </a:rPr>
                        <a:t>through ball, wall pass, pass into space)</a:t>
                      </a:r>
                      <a:r>
                        <a:rPr lang="en-US" sz="700" b="0" i="0" dirty="0">
                          <a:solidFill>
                            <a:schemeClr val="tx1"/>
                          </a:solidFill>
                        </a:rPr>
                        <a:t> with some accuracy and consistency in technique.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dribbling </a:t>
                      </a:r>
                      <a:r>
                        <a:rPr lang="en-US" sz="700" b="0" u="none" baseline="0" dirty="0">
                          <a:solidFill>
                            <a:schemeClr val="tx1"/>
                          </a:solidFill>
                        </a:rPr>
                        <a:t>and footwork to outwit/beat an opponent (e.g. quick feet, step overs, turns)</a:t>
                      </a:r>
                      <a:r>
                        <a:rPr lang="en-US" sz="700" b="0" i="0" dirty="0">
                          <a:solidFill>
                            <a:schemeClr val="tx1"/>
                          </a:solidFill>
                        </a:rPr>
                        <a:t>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shooting to beat the goalkeeper (i.e. placement into the corners) </a:t>
                      </a:r>
                      <a:r>
                        <a:rPr lang="en-US" sz="700" b="0" i="0" dirty="0">
                          <a:solidFill>
                            <a:schemeClr val="tx1"/>
                          </a:solidFill>
                        </a:rPr>
                        <a:t>with some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 some more advanced tactics (overlap run, man marking, long ball, high press) but these are not 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and applies some tactical elements to game play.</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good awareness of  different formation and position but is inconsistent in sustaining a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indent="-171450">
                        <a:buFontTx/>
                        <a:buChar char="-"/>
                      </a:pPr>
                      <a:r>
                        <a:rPr lang="en-US" sz="700" b="0" i="0" dirty="0">
                          <a:solidFill>
                            <a:schemeClr val="tx1"/>
                          </a:solidFill>
                        </a:rPr>
                        <a:t>Has a good knowledge of refereeing using some support from the teacher to enforce the rules. Can keep score and use some signals.</a:t>
                      </a:r>
                    </a:p>
                    <a:p>
                      <a:endParaRPr lang="en-US" sz="700" b="0" i="0" dirty="0">
                        <a:solidFill>
                          <a:schemeClr val="tx1"/>
                        </a:solidFill>
                      </a:endParaRPr>
                    </a:p>
                    <a:p>
                      <a:pPr marL="171450" indent="-171450">
                        <a:buFontTx/>
                        <a:buChar char="-"/>
                      </a:pPr>
                      <a:r>
                        <a:rPr lang="en-US" sz="700" b="0" i="0" dirty="0">
                          <a:solidFill>
                            <a:schemeClr val="tx1"/>
                          </a:solidFill>
                        </a:rPr>
                        <a:t>Demonstrates good awareness of football rules.</a:t>
                      </a:r>
                    </a:p>
                    <a:p>
                      <a:endParaRPr lang="en-US" sz="700" b="0" i="0" dirty="0">
                        <a:solidFill>
                          <a:schemeClr val="tx1"/>
                        </a:solidFill>
                      </a:endParaRPr>
                    </a:p>
                    <a:p>
                      <a:pPr marL="171450" indent="-171450">
                        <a:buFontTx/>
                        <a:buChar char="-"/>
                      </a:pPr>
                      <a:r>
                        <a:rPr lang="en-US" sz="700" b="0" i="0" dirty="0">
                          <a:solidFill>
                            <a:schemeClr val="tx1"/>
                          </a:solidFill>
                        </a:rPr>
                        <a:t>Fitness is good for Football (i.e. coordination, agility, speed, power and balance).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Gives up occasionally when faced with difficult challenges.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Articulation is limited when explaining teaching points and how they are applied into a drill/game. Sometimes uses relevant terminology and tier 3 words.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1" i="1" u="none" baseline="0" dirty="0">
                          <a:solidFill>
                            <a:schemeClr val="tx1"/>
                          </a:solidFill>
                        </a:rPr>
                        <a:t>Pupils can demonstrate good technique with decent tactical awareness using some guidance; explains most of the teaching points; demonstrates relevant components of fitness; communication with others is loud and confident; regularly persists with difficult challenges: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ball control using different body parts (feet, thighs, chest, head). Able to use </a:t>
                      </a:r>
                      <a:r>
                        <a:rPr lang="en-GB" sz="700" b="0" u="none" baseline="0" dirty="0">
                          <a:solidFill>
                            <a:schemeClr val="tx1"/>
                          </a:solidFill>
                        </a:rPr>
                        <a:t>the body to shield the ball most of the time and use both feet.</a:t>
                      </a:r>
                      <a:endParaRPr lang="en-US" sz="700" b="0" i="0" dirty="0">
                        <a:solidFill>
                          <a:schemeClr val="tx1"/>
                        </a:solidFill>
                      </a:endParaRPr>
                    </a:p>
                    <a:p>
                      <a:endParaRPr lang="en-US" sz="700" b="0" i="0" dirty="0">
                        <a:solidFill>
                          <a:schemeClr val="tx1"/>
                        </a:solidFill>
                      </a:endParaRPr>
                    </a:p>
                    <a:p>
                      <a:pPr marL="171450" indent="-171450">
                        <a:buFontTx/>
                        <a:buChar char="-"/>
                      </a:pPr>
                      <a:r>
                        <a:rPr lang="en-US" sz="700" b="0" i="0" dirty="0">
                          <a:solidFill>
                            <a:schemeClr val="tx1"/>
                          </a:solidFill>
                        </a:rPr>
                        <a:t>Demonstrates good passing and disguise (e.g. </a:t>
                      </a:r>
                      <a:r>
                        <a:rPr lang="en-US" sz="700" b="0" u="none" baseline="0" dirty="0">
                          <a:solidFill>
                            <a:schemeClr val="tx1"/>
                          </a:solidFill>
                        </a:rPr>
                        <a:t>through ball, wall pass, pass into space)</a:t>
                      </a:r>
                      <a:r>
                        <a:rPr lang="en-US" sz="700" b="0" i="0" dirty="0">
                          <a:solidFill>
                            <a:schemeClr val="tx1"/>
                          </a:solidFill>
                        </a:rPr>
                        <a:t> with accuracy and consistency in technique with both feet.</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good dribbling </a:t>
                      </a:r>
                      <a:r>
                        <a:rPr lang="en-US" sz="700" b="0" u="none" baseline="0" dirty="0">
                          <a:solidFill>
                            <a:schemeClr val="tx1"/>
                          </a:solidFill>
                        </a:rPr>
                        <a:t>and footwork to outwit/beat an opponent (e.g. quick feet, step overs, turns) </a:t>
                      </a:r>
                      <a:r>
                        <a:rPr lang="en-US" sz="700" b="0" i="0" dirty="0">
                          <a:solidFill>
                            <a:schemeClr val="tx1"/>
                          </a:solidFill>
                        </a:rPr>
                        <a:t>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a:t>
                      </a:r>
                      <a:r>
                        <a:rPr lang="en-US" sz="700" b="0" i="0" u="none" baseline="0" dirty="0">
                          <a:solidFill>
                            <a:schemeClr val="tx1"/>
                          </a:solidFill>
                        </a:rPr>
                        <a:t>p</a:t>
                      </a:r>
                      <a:r>
                        <a:rPr lang="en-US" sz="700" b="0" u="none" baseline="0" dirty="0">
                          <a:solidFill>
                            <a:schemeClr val="tx1"/>
                          </a:solidFill>
                        </a:rPr>
                        <a:t>recision shooting to beat the goalkeeper (i.e. placement into the corners)</a:t>
                      </a:r>
                      <a:r>
                        <a:rPr lang="en-US" sz="700" b="0" i="0" dirty="0">
                          <a:solidFill>
                            <a:schemeClr val="tx1"/>
                          </a:solidFill>
                        </a:rPr>
                        <a:t> with some accuracy and power from static or moving positions and with both feet.</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 some more advanced tactics (overlap run, man marking, long ball, high press) which have some effect on game play.</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very good awareness of different formation and position and can explain when you might use these systems.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indent="-171450">
                        <a:buFontTx/>
                        <a:buChar char="-"/>
                      </a:pPr>
                      <a:r>
                        <a:rPr lang="en-US" sz="700" b="0" i="0" dirty="0">
                          <a:solidFill>
                            <a:schemeClr val="tx1"/>
                          </a:solidFill>
                        </a:rPr>
                        <a:t>Has a very good knowledge of refereeing without support from the teacher to enforce the rules confidently. Can keep score and use signals whilst also explaining decisions made.</a:t>
                      </a:r>
                    </a:p>
                    <a:p>
                      <a:endParaRPr lang="en-US" sz="700" b="0" i="0" dirty="0">
                        <a:solidFill>
                          <a:schemeClr val="tx1"/>
                        </a:solidFill>
                      </a:endParaRPr>
                    </a:p>
                    <a:p>
                      <a:pPr marL="171450" indent="-171450">
                        <a:buFontTx/>
                        <a:buChar char="-"/>
                      </a:pPr>
                      <a:r>
                        <a:rPr lang="en-US" sz="700" b="0" i="0" dirty="0">
                          <a:solidFill>
                            <a:schemeClr val="tx1"/>
                          </a:solidFill>
                        </a:rPr>
                        <a:t>Demonstrates very good awareness of football rules (e.g. fouls, ball out of play, offside) and decision making is mostly accurate.</a:t>
                      </a:r>
                    </a:p>
                    <a:p>
                      <a:endParaRPr lang="en-US" sz="700" b="0" i="0" dirty="0">
                        <a:solidFill>
                          <a:schemeClr val="tx1"/>
                        </a:solidFill>
                      </a:endParaRPr>
                    </a:p>
                    <a:p>
                      <a:pPr marL="171450" indent="-171450">
                        <a:buFontTx/>
                        <a:buChar char="-"/>
                      </a:pPr>
                      <a:r>
                        <a:rPr lang="en-US" sz="700" b="0" i="0" dirty="0">
                          <a:solidFill>
                            <a:schemeClr val="tx1"/>
                          </a:solidFill>
                        </a:rPr>
                        <a:t>Fitness is very good for Football and is able to sustain it for the duration of the activity.</a:t>
                      </a:r>
                    </a:p>
                    <a:p>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Rarely gives up when faced with a difficult challenge and persists with the task at hand.</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Articulation of skills and performance is good. Pupils are able to link the relevant terminology and tier 3 words into sentences without much support from the teacher/</a:t>
                      </a:r>
                      <a:r>
                        <a:rPr lang="en-US" sz="700" b="0" i="0">
                          <a:solidFill>
                            <a:schemeClr val="tx1"/>
                          </a:solidFill>
                        </a:rPr>
                        <a:t>peers.</a:t>
                      </a:r>
                      <a:endParaRPr lang="en-US" sz="700" b="0" i="0" dirty="0">
                        <a:solidFill>
                          <a:schemeClr val="tx1"/>
                        </a:solidFill>
                      </a:endParaRPr>
                    </a:p>
                  </a:txBody>
                  <a:tcPr/>
                </a:tc>
                <a:tc>
                  <a:txBody>
                    <a:bodyPr/>
                    <a:lstStyle/>
                    <a:p>
                      <a:r>
                        <a:rPr lang="en-GB" sz="700" b="1" i="1" dirty="0">
                          <a:solidFill>
                            <a:schemeClr val="tx1"/>
                          </a:solidFill>
                        </a:rPr>
                        <a:t>Pupils can demonstrate excellent technique with strong tactical awareness independently; explains all of the teaching points; demonstrates relevant components of fitness consistently; communication with others is loud and confident; always persists with difficult challenges:</a:t>
                      </a:r>
                    </a:p>
                    <a:p>
                      <a:endParaRPr lang="en-US" sz="7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ball control using different body parts (feet, thighs, chest, head). Able to use </a:t>
                      </a:r>
                      <a:r>
                        <a:rPr lang="en-GB" sz="700" b="0" u="none" baseline="0" dirty="0">
                          <a:solidFill>
                            <a:schemeClr val="tx1"/>
                          </a:solidFill>
                        </a:rPr>
                        <a:t>the body to shield the ball</a:t>
                      </a:r>
                      <a:r>
                        <a:rPr lang="en-US" sz="700" b="0" i="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indent="-171450">
                        <a:buFontTx/>
                        <a:buChar char="-"/>
                      </a:pPr>
                      <a:r>
                        <a:rPr lang="en-US" sz="700" b="0" i="0" dirty="0">
                          <a:solidFill>
                            <a:schemeClr val="tx1"/>
                          </a:solidFill>
                        </a:rPr>
                        <a:t>Confidently demonstrates passing and disguise with both feet and in close and long range.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dribbling </a:t>
                      </a:r>
                      <a:r>
                        <a:rPr lang="en-US" sz="700" b="0" u="none" baseline="0" dirty="0">
                          <a:solidFill>
                            <a:schemeClr val="tx1"/>
                          </a:solidFill>
                        </a:rPr>
                        <a:t>and footwork to outwit/beat an opponent (e.g. quick feet, step overs, turns)</a:t>
                      </a:r>
                      <a:r>
                        <a:rPr lang="en-US" sz="700" b="0" i="0" u="none" baseline="0" dirty="0">
                          <a:solidFill>
                            <a:schemeClr val="tx1"/>
                          </a:solidFill>
                        </a:rPr>
                        <a:t>. </a:t>
                      </a:r>
                      <a:r>
                        <a:rPr lang="en-US" sz="700" b="0" i="0" dirty="0">
                          <a:solidFill>
                            <a:schemeClr val="tx1"/>
                          </a:solidFill>
                        </a:rPr>
                        <a:t>This is performed using both feet and using disguise within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precision in shooting </a:t>
                      </a:r>
                      <a:r>
                        <a:rPr lang="en-US" sz="700" b="0" u="none" baseline="0" dirty="0">
                          <a:solidFill>
                            <a:schemeClr val="tx1"/>
                          </a:solidFill>
                        </a:rPr>
                        <a:t>to beat the goalkeeper (i.e. placement into the corners)</a:t>
                      </a:r>
                      <a:r>
                        <a:rPr lang="en-US" sz="700" b="0" i="0" dirty="0">
                          <a:solidFill>
                            <a:schemeClr val="tx1"/>
                          </a:solidFill>
                        </a:rPr>
                        <a:t> from static or moving positions and with both feet. Can aim shots to the corners of the goal with precision and consistency.</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 more advanced tactics (overlap run, man marking, long ball, high press) which have a big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and applies tactical elements to game play  which have a dominant impact on the game.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excellent awareness of different formation and position and can explain when you might use these systems. Can sustain a given role in the game and evaluate the effectiveness of any tactics adopted.</a:t>
                      </a:r>
                    </a:p>
                    <a:p>
                      <a:endParaRPr lang="en-US" sz="700" b="0" i="0" dirty="0">
                        <a:solidFill>
                          <a:schemeClr val="tx1"/>
                        </a:solidFill>
                      </a:endParaRPr>
                    </a:p>
                    <a:p>
                      <a:pPr marL="171450" indent="-171450">
                        <a:buFontTx/>
                        <a:buChar char="-"/>
                      </a:pPr>
                      <a:r>
                        <a:rPr lang="en-US" sz="700" b="0" i="0" dirty="0">
                          <a:solidFill>
                            <a:schemeClr val="tx1"/>
                          </a:solidFill>
                        </a:rPr>
                        <a:t>Has excellent knowledge of refereeing  without support from the teacher to enforce the rules confidently. Can keep score and use hand signals confidently. </a:t>
                      </a:r>
                    </a:p>
                    <a:p>
                      <a:endParaRPr lang="en-US" sz="700" b="0" i="0" dirty="0">
                        <a:solidFill>
                          <a:schemeClr val="tx1"/>
                        </a:solidFill>
                      </a:endParaRPr>
                    </a:p>
                    <a:p>
                      <a:pPr marL="171450" indent="-171450">
                        <a:buFontTx/>
                        <a:buChar char="-"/>
                      </a:pPr>
                      <a:r>
                        <a:rPr lang="en-US" sz="700" b="0" i="0" dirty="0">
                          <a:solidFill>
                            <a:schemeClr val="tx1"/>
                          </a:solidFill>
                        </a:rPr>
                        <a:t>Demonstrates excellent awareness of football rules (e.g. fouls, ball out of play, offside) and decision making is almost always accurate.</a:t>
                      </a:r>
                    </a:p>
                    <a:p>
                      <a:endParaRPr lang="en-US" sz="700" b="0" i="0" dirty="0">
                        <a:solidFill>
                          <a:schemeClr val="tx1"/>
                        </a:solidFill>
                      </a:endParaRPr>
                    </a:p>
                    <a:p>
                      <a:pPr marL="171450" indent="-171450">
                        <a:buFontTx/>
                        <a:buChar char="-"/>
                      </a:pPr>
                      <a:r>
                        <a:rPr lang="en-US" sz="700" b="0" i="0" dirty="0">
                          <a:solidFill>
                            <a:schemeClr val="tx1"/>
                          </a:solidFill>
                        </a:rPr>
                        <a:t>Fitness is excellent for Football and is able to sustain it for the duration of the activity at high levels of intensity.</a:t>
                      </a:r>
                    </a:p>
                    <a:p>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Articulation of skills and performance is clear, concise and developed. Pupils are able to link the relevant terminology and tier 3 words into sentences unsupported.</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1098</TotalTime>
  <Words>2594</Words>
  <Application>Microsoft Office PowerPoint</Application>
  <PresentationFormat>Widescreen</PresentationFormat>
  <Paragraphs>220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Clarke, Stuart</cp:lastModifiedBy>
  <cp:revision>109</cp:revision>
  <cp:lastPrinted>2022-06-23T10:40:05Z</cp:lastPrinted>
  <dcterms:created xsi:type="dcterms:W3CDTF">2019-12-19T05:38:14Z</dcterms:created>
  <dcterms:modified xsi:type="dcterms:W3CDTF">2022-06-23T15:22:44Z</dcterms:modified>
</cp:coreProperties>
</file>