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90" d="100"/>
          <a:sy n="90" d="100"/>
        </p:scale>
        <p:origin x="1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897F7BE-D25C-41DD-83FD-BF33566B6900}" type="datetimeFigureOut">
              <a:rPr lang="en-GB" smtClean="0"/>
              <a:t>23/06/2022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7757D33-5F7C-443D-8717-91AC3FC434A1}" type="slidenum">
              <a:rPr lang="en-GB" smtClean="0"/>
              <a:t>‹#›</a:t>
            </a:fld>
            <a:endParaRPr lang="en-GB"/>
          </a:p>
        </p:txBody>
      </p:sp>
    </p:spTree>
    <p:extLst>
      <p:ext uri="{BB962C8B-B14F-4D97-AF65-F5344CB8AC3E}">
        <p14:creationId xmlns:p14="http://schemas.microsoft.com/office/powerpoint/2010/main" val="3643712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23/06/2022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0"/>
            <a:ext cx="8153315" cy="502702"/>
          </a:xfrm>
          <a:prstGeom prst="rect">
            <a:avLst/>
          </a:prstGeom>
          <a:noFill/>
        </p:spPr>
        <p:txBody>
          <a:bodyPr wrap="squar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Y9 Football (Analysis &amp; Feedback):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742994839"/>
              </p:ext>
            </p:extLst>
          </p:nvPr>
        </p:nvGraphicFramePr>
        <p:xfrm>
          <a:off x="121134" y="2118529"/>
          <a:ext cx="12070866" cy="4642998"/>
        </p:xfrm>
        <a:graphic>
          <a:graphicData uri="http://schemas.openxmlformats.org/drawingml/2006/table">
            <a:tbl>
              <a:tblPr firstRow="1" bandRow="1">
                <a:tableStyleId>{5940675A-B579-460E-94D1-54222C63F5DA}</a:tableStyleId>
              </a:tblPr>
              <a:tblGrid>
                <a:gridCol w="4148862">
                  <a:extLst>
                    <a:ext uri="{9D8B030D-6E8A-4147-A177-3AD203B41FA5}">
                      <a16:colId xmlns:a16="http://schemas.microsoft.com/office/drawing/2014/main" val="3001272792"/>
                    </a:ext>
                  </a:extLst>
                </a:gridCol>
                <a:gridCol w="2517666">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642998">
                <a:tc>
                  <a:txBody>
                    <a:bodyPr/>
                    <a:lstStyle/>
                    <a:p>
                      <a:pPr marL="0" indent="0" algn="l">
                        <a:buFont typeface="Arial" panose="020B0604020202020204" pitchFamily="34" charset="0"/>
                        <a:buNone/>
                      </a:pPr>
                      <a:r>
                        <a:rPr lang="en-GB" sz="1200" b="1" u="sng" baseline="0" dirty="0">
                          <a:solidFill>
                            <a:srgbClr val="002060"/>
                          </a:solidFill>
                        </a:rPr>
                        <a:t>CORE KNOWLEDGE (Me in PE)</a:t>
                      </a:r>
                    </a:p>
                    <a:p>
                      <a:pPr marL="0" indent="0" algn="l">
                        <a:buFont typeface="Arial" panose="020B0604020202020204" pitchFamily="34" charset="0"/>
                        <a:buNone/>
                      </a:pPr>
                      <a:endParaRPr lang="en-GB" sz="750" b="1" u="sng" baseline="0" dirty="0">
                        <a:solidFill>
                          <a:srgbClr val="002060"/>
                        </a:solidFill>
                      </a:endParaRPr>
                    </a:p>
                    <a:p>
                      <a:pPr marL="0" indent="0" algn="l">
                        <a:buFont typeface="Arial" panose="020B0604020202020204" pitchFamily="34" charset="0"/>
                        <a:buNone/>
                      </a:pPr>
                      <a:r>
                        <a:rPr lang="en-US" sz="750" b="1" u="sng" baseline="0" dirty="0">
                          <a:solidFill>
                            <a:srgbClr val="002060"/>
                          </a:solidFill>
                          <a:highlight>
                            <a:srgbClr val="00FF00"/>
                          </a:highlight>
                        </a:rPr>
                        <a:t>‘Physical Me</a:t>
                      </a:r>
                    </a:p>
                    <a:p>
                      <a:pPr marL="171450" indent="-171450" algn="l">
                        <a:buFontTx/>
                        <a:buChar char="-"/>
                      </a:pPr>
                      <a:r>
                        <a:rPr lang="en-GB" sz="750" b="1" u="sng" baseline="0" dirty="0">
                          <a:solidFill>
                            <a:srgbClr val="002060"/>
                          </a:solidFill>
                        </a:rPr>
                        <a:t>Dribbling Analysis </a:t>
                      </a:r>
                      <a:r>
                        <a:rPr lang="en-GB" sz="750" b="0" u="none" baseline="0" dirty="0">
                          <a:solidFill>
                            <a:srgbClr val="002060"/>
                          </a:solidFill>
                        </a:rPr>
                        <a:t>– keep head up, take lots of little touches of the ball with all parts of your feet (inside, outside, underneath), keep the ball close, use agility to change direction quickly, use arms for balance.</a:t>
                      </a:r>
                    </a:p>
                    <a:p>
                      <a:pPr marL="171450" indent="-171450" algn="l">
                        <a:buFontTx/>
                        <a:buChar char="-"/>
                      </a:pPr>
                      <a:r>
                        <a:rPr lang="en-GB" sz="750" b="1" u="sng" baseline="0" dirty="0">
                          <a:solidFill>
                            <a:srgbClr val="002060"/>
                          </a:solidFill>
                        </a:rPr>
                        <a:t>Passing Analysis</a:t>
                      </a:r>
                      <a:r>
                        <a:rPr lang="en-GB" sz="750" b="0" u="none" baseline="0" dirty="0">
                          <a:solidFill>
                            <a:srgbClr val="002060"/>
                          </a:solidFill>
                        </a:rPr>
                        <a:t> – look at the ball and then the target, use the side foot when close, place non kicking foot at the side of the ball, kick through just over the centre of the ball, use arms for balance, follow through with leg towards target.</a:t>
                      </a:r>
                    </a:p>
                    <a:p>
                      <a:pPr marL="171450" indent="-171450" algn="l">
                        <a:buFontTx/>
                        <a:buChar char="-"/>
                      </a:pPr>
                      <a:r>
                        <a:rPr lang="en-GB" sz="750" b="1" u="sng" baseline="0" dirty="0">
                          <a:solidFill>
                            <a:srgbClr val="002060"/>
                          </a:solidFill>
                        </a:rPr>
                        <a:t>Shooting Analysis</a:t>
                      </a:r>
                      <a:r>
                        <a:rPr lang="en-GB" sz="750" b="0" u="none" baseline="0" dirty="0">
                          <a:solidFill>
                            <a:srgbClr val="002060"/>
                          </a:solidFill>
                        </a:rPr>
                        <a:t> – strike the ball with your laces for power, non kicking foot is placed at the side of the ball, follow through with your leg in direction of the goal, use arms for balance.</a:t>
                      </a:r>
                    </a:p>
                    <a:p>
                      <a:pPr marL="171450" indent="-171450" algn="l">
                        <a:buFontTx/>
                        <a:buChar char="-"/>
                      </a:pPr>
                      <a:r>
                        <a:rPr lang="en-GB" sz="750" b="1" u="sng" baseline="0" dirty="0">
                          <a:solidFill>
                            <a:srgbClr val="002060"/>
                          </a:solidFill>
                        </a:rPr>
                        <a:t>Ball control (Feet) Analysis </a:t>
                      </a:r>
                      <a:r>
                        <a:rPr lang="en-GB" sz="750" b="0" u="none" baseline="0" dirty="0">
                          <a:solidFill>
                            <a:srgbClr val="002060"/>
                          </a:solidFill>
                        </a:rPr>
                        <a:t>-  watch the ball into your feet, use the side foot to cushion the ball.</a:t>
                      </a:r>
                      <a:endParaRPr lang="en-GB" sz="750" b="1" u="sng" baseline="0" dirty="0">
                        <a:solidFill>
                          <a:srgbClr val="002060"/>
                        </a:solidFill>
                      </a:endParaRPr>
                    </a:p>
                    <a:p>
                      <a:pPr marL="0" indent="0" algn="l">
                        <a:buFont typeface="Arial" panose="020B0604020202020204" pitchFamily="34" charset="0"/>
                        <a:buNone/>
                      </a:pPr>
                      <a:endParaRPr lang="en-GB" sz="75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1" u="sng" baseline="0" dirty="0">
                          <a:solidFill>
                            <a:srgbClr val="002060"/>
                          </a:solidFill>
                          <a:highlight>
                            <a:srgbClr val="FF0000"/>
                          </a:highlight>
                        </a:rPr>
                        <a:t>‘Thinking Me’</a:t>
                      </a:r>
                    </a:p>
                    <a:p>
                      <a:pPr marL="171450" indent="-171450" algn="l">
                        <a:buFontTx/>
                        <a:buChar char="-"/>
                      </a:pPr>
                      <a:r>
                        <a:rPr lang="en-US" sz="750" b="1" u="none" baseline="0" dirty="0">
                          <a:solidFill>
                            <a:srgbClr val="002060"/>
                          </a:solidFill>
                        </a:rPr>
                        <a:t>Analysis &amp; Feedback: </a:t>
                      </a:r>
                      <a:r>
                        <a:rPr lang="en-US" sz="750" b="0" u="none" baseline="0" dirty="0">
                          <a:solidFill>
                            <a:srgbClr val="002060"/>
                          </a:solidFill>
                        </a:rPr>
                        <a:t>Pupils being able to analyse their own/peers performances against the professional model and feedback in a supportive and constructive manner.</a:t>
                      </a:r>
                    </a:p>
                    <a:p>
                      <a:pPr marL="171450" indent="-171450" algn="l">
                        <a:buFontTx/>
                        <a:buChar char="-"/>
                      </a:pPr>
                      <a:r>
                        <a:rPr lang="en-US" sz="750" b="1" u="none" baseline="0" dirty="0">
                          <a:solidFill>
                            <a:srgbClr val="002060"/>
                          </a:solidFill>
                        </a:rPr>
                        <a:t>ABC: </a:t>
                      </a:r>
                      <a:r>
                        <a:rPr lang="en-US" sz="750" b="0" u="none" baseline="0" dirty="0">
                          <a:solidFill>
                            <a:srgbClr val="002060"/>
                          </a:solidFill>
                        </a:rPr>
                        <a:t>Pupils are asked relevant questions about their lesson focus by the teacher (teaching points/tactics) and other pupils are asked to A, B or C their responses.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750" b="1" i="0" u="none" baseline="0" dirty="0">
                          <a:solidFill>
                            <a:srgbClr val="002060"/>
                          </a:solidFill>
                        </a:rPr>
                        <a:t>Word-rich Focus – Nutrition: </a:t>
                      </a:r>
                      <a:r>
                        <a:rPr lang="en-GB" sz="750" b="0" i="0" u="none" baseline="0" dirty="0">
                          <a:solidFill>
                            <a:srgbClr val="002060"/>
                          </a:solidFill>
                        </a:rPr>
                        <a:t>The elements that should be considered within a balanced diet. These are carbohydrates, fats, proteins (macro nutrients) and vitamins, minerals, fibre, water (micro nutrients).</a:t>
                      </a:r>
                    </a:p>
                    <a:p>
                      <a:pPr marL="0" indent="0" algn="l">
                        <a:buFont typeface="Arial" panose="020B0604020202020204" pitchFamily="34" charset="0"/>
                        <a:buNone/>
                      </a:pPr>
                      <a:endParaRPr lang="en-GB" sz="75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50" b="1" u="sng" baseline="0" dirty="0">
                          <a:solidFill>
                            <a:srgbClr val="002060"/>
                          </a:solidFill>
                          <a:highlight>
                            <a:srgbClr val="FFFF00"/>
                          </a:highlight>
                        </a:rPr>
                        <a:t>‘</a:t>
                      </a:r>
                      <a:r>
                        <a:rPr lang="en-GB" sz="750" b="1" u="sng" baseline="0" dirty="0">
                          <a:solidFill>
                            <a:srgbClr val="002060"/>
                          </a:solidFill>
                          <a:highlight>
                            <a:srgbClr val="FFFF00"/>
                          </a:highlight>
                        </a:rPr>
                        <a:t>Healthy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u="none" baseline="0" dirty="0">
                          <a:solidFill>
                            <a:srgbClr val="002060"/>
                          </a:solidFill>
                        </a:rPr>
                        <a:t>Pupils should demonstrate the appropriate levels of fitness for football as well as mental resilience to persist with the development of weaknesses whilst working alongside others as a performer or a coach. Pupils should recognize the wider health benefits of participation in football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5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skill.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accent1">
                              <a:lumMod val="50000"/>
                            </a:schemeClr>
                          </a:solidFill>
                          <a:latin typeface="Blue Ridge Heavy SF" pitchFamily="34" charset="0"/>
                        </a:rPr>
                        <a:t>Doesn’t give up when skills are challenging and regroups and evaluates well when tactics are not working successfully.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800" b="0" u="none" baseline="0" dirty="0">
                          <a:solidFill>
                            <a:srgbClr val="002060"/>
                          </a:solidFill>
                        </a:rPr>
                        <a:t>Lead others in warm up routines for football (pulse raising activity such as jogging, stretching muscles: hamstrings, quadriceps, gastrocnemius, triceps, biceps, deltoid, trapezius)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b="0" u="none"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u="none" baseline="0" dirty="0">
                          <a:solidFill>
                            <a:srgbClr val="002060"/>
                          </a:solidFill>
                        </a:rPr>
                        <a:t>Demonstration and application of the following skills:</a:t>
                      </a:r>
                    </a:p>
                    <a:p>
                      <a:pPr marL="171450" indent="-171450" algn="l">
                        <a:buFontTx/>
                        <a:buChar char="-"/>
                      </a:pPr>
                      <a:r>
                        <a:rPr lang="en-GB" sz="800" b="0" u="none" baseline="0" dirty="0">
                          <a:solidFill>
                            <a:srgbClr val="002060"/>
                          </a:solidFill>
                        </a:rPr>
                        <a:t>Observation (Looking for strengths and weaknesses)</a:t>
                      </a:r>
                    </a:p>
                    <a:p>
                      <a:pPr marL="171450" indent="-171450" algn="l">
                        <a:buFontTx/>
                        <a:buChar char="-"/>
                      </a:pPr>
                      <a:r>
                        <a:rPr lang="en-GB" sz="800" b="0" u="none" baseline="0" dirty="0">
                          <a:solidFill>
                            <a:srgbClr val="002060"/>
                          </a:solidFill>
                        </a:rPr>
                        <a:t>Assessment &amp; Feedback (Make valid judgements on others performance and suggest improvements)</a:t>
                      </a:r>
                    </a:p>
                    <a:p>
                      <a:pPr marL="171450" indent="-171450" algn="l">
                        <a:buFontTx/>
                        <a:buChar char="-"/>
                      </a:pPr>
                      <a:r>
                        <a:rPr lang="en-GB" sz="800" b="0" u="none" baseline="0" dirty="0">
                          <a:solidFill>
                            <a:srgbClr val="002060"/>
                          </a:solidFill>
                        </a:rPr>
                        <a:t>Recording accurately (record on paper results)</a:t>
                      </a:r>
                    </a:p>
                    <a:p>
                      <a:pPr marL="171450" indent="-171450" algn="l">
                        <a:buFontTx/>
                        <a:buChar char="-"/>
                      </a:pPr>
                      <a:r>
                        <a:rPr lang="en-GB" sz="800" b="0" u="none" baseline="0" dirty="0">
                          <a:solidFill>
                            <a:srgbClr val="002060"/>
                          </a:solidFill>
                        </a:rPr>
                        <a:t>Measurement (keeping track of achievements)</a:t>
                      </a:r>
                    </a:p>
                    <a:p>
                      <a:pPr marL="171450" indent="-171450" algn="l">
                        <a:buFontTx/>
                        <a:buChar char="-"/>
                      </a:pPr>
                      <a:r>
                        <a:rPr lang="en-GB" sz="800" b="0" u="none" baseline="0" dirty="0">
                          <a:solidFill>
                            <a:srgbClr val="002060"/>
                          </a:solidFill>
                        </a:rPr>
                        <a:t>Review (Revisit and adjust techniques where necessary)</a:t>
                      </a:r>
                    </a:p>
                    <a:p>
                      <a:pPr marL="171450" indent="-171450" algn="l">
                        <a:buFontTx/>
                        <a:buChar char="-"/>
                      </a:pPr>
                      <a:r>
                        <a:rPr lang="en-GB" sz="800" b="0" u="none" baseline="0" dirty="0">
                          <a:solidFill>
                            <a:srgbClr val="002060"/>
                          </a:solidFill>
                        </a:rPr>
                        <a:t>Communication (Articulate strengths and weaknesses clearly and accurately using appropriate vocabulary)</a:t>
                      </a:r>
                    </a:p>
                    <a:p>
                      <a:pPr marL="171450" indent="-171450" algn="l">
                        <a:buFontTx/>
                        <a:buChar char="-"/>
                      </a:pPr>
                      <a:r>
                        <a:rPr lang="en-GB" sz="800" b="0" u="none" baseline="0" dirty="0">
                          <a:solidFill>
                            <a:srgbClr val="002060"/>
                          </a:solidFill>
                        </a:rPr>
                        <a:t>Acting on advice from others (Listen to criticism and act on suggestions)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0" indent="0" algn="l">
                        <a:buFont typeface="Arial" panose="020B0604020202020204" pitchFamily="34" charset="0"/>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Articulate knowledge of tactics and strategies orally to others as well as coach a partner/team upon analysis of live play.</a:t>
                      </a:r>
                    </a:p>
                    <a:p>
                      <a:pPr marL="0" indent="0" algn="l">
                        <a:buFont typeface="Arial" panose="020B0604020202020204" pitchFamily="34" charset="0"/>
                        <a:buNone/>
                      </a:pPr>
                      <a:endParaRPr lang="en-US" sz="800" b="1" u="sng"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171450" indent="-171450" algn="l">
                        <a:buFontTx/>
                        <a:buChar char="-"/>
                      </a:pPr>
                      <a:r>
                        <a:rPr lang="en-GB" sz="800" b="0" u="none" dirty="0">
                          <a:solidFill>
                            <a:srgbClr val="002060"/>
                          </a:solidFill>
                        </a:rPr>
                        <a:t>Coach others to improve their performance upon reflection.</a:t>
                      </a:r>
                    </a:p>
                    <a:p>
                      <a:pPr marL="171450" indent="-171450" algn="l">
                        <a:buFontTx/>
                        <a:buChar char="-"/>
                      </a:pPr>
                      <a:r>
                        <a:rPr lang="en-GB" sz="800" b="0" u="none" dirty="0">
                          <a:solidFill>
                            <a:srgbClr val="002060"/>
                          </a:solidFill>
                        </a:rPr>
                        <a:t>Model correct technique to peers (demonstration/explanation).</a:t>
                      </a:r>
                    </a:p>
                    <a:p>
                      <a:pPr marL="171450" indent="-171450" algn="l">
                        <a:buFontTx/>
                        <a:buChar char="-"/>
                      </a:pPr>
                      <a:r>
                        <a:rPr lang="en-US" sz="800" b="0" u="none" dirty="0">
                          <a:solidFill>
                            <a:srgbClr val="002060"/>
                          </a:solidFill>
                        </a:rPr>
                        <a:t>C</a:t>
                      </a:r>
                      <a:r>
                        <a:rPr lang="en-GB" sz="800" b="0" u="none" dirty="0">
                          <a:solidFill>
                            <a:srgbClr val="002060"/>
                          </a:solidFill>
                        </a:rPr>
                        <a:t>ritique a live game and provide constructive feedback to both teams.</a:t>
                      </a:r>
                      <a:endParaRPr lang="en-GB" sz="800" b="1" u="sng" dirty="0">
                        <a:solidFill>
                          <a:srgbClr val="002060"/>
                        </a:solidFill>
                      </a:endParaRPr>
                    </a:p>
                    <a:p>
                      <a:pPr marL="0" indent="0" algn="l">
                        <a:buFontTx/>
                        <a:buNone/>
                      </a:pPr>
                      <a:endParaRPr lang="en-GB" sz="12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US" sz="800" b="0" u="none" dirty="0">
                        <a:solidFill>
                          <a:srgbClr val="002060"/>
                        </a:solidFill>
                      </a:endParaRPr>
                    </a:p>
                    <a:p>
                      <a:pPr marL="0" indent="0" algn="l">
                        <a:buFont typeface="Arial" panose="020B0604020202020204" pitchFamily="34" charset="0"/>
                        <a:buNone/>
                      </a:pPr>
                      <a:endParaRPr lang="en-US" sz="800" b="0" u="none" dirty="0">
                        <a:solidFill>
                          <a:srgbClr val="002060"/>
                        </a:solidFill>
                      </a:endParaRP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US" sz="800" b="0" u="none" dirty="0">
                        <a:solidFill>
                          <a:srgbClr val="002060"/>
                        </a:solidFill>
                      </a:endParaRPr>
                    </a:p>
                    <a:p>
                      <a:pPr marL="0" indent="0" algn="l">
                        <a:buFont typeface="Arial" panose="020B0604020202020204" pitchFamily="34" charset="0"/>
                        <a:buNone/>
                      </a:pPr>
                      <a:endParaRPr lang="en-GB" sz="800" b="0" u="none" dirty="0">
                        <a:solidFill>
                          <a:srgbClr val="002060"/>
                        </a:solidFill>
                      </a:endParaRPr>
                    </a:p>
                  </a:txBody>
                  <a:tcPr/>
                </a:tc>
                <a:tc>
                  <a:txBody>
                    <a:bodyPr/>
                    <a:lstStyle/>
                    <a:p>
                      <a:pPr algn="l"/>
                      <a:r>
                        <a:rPr lang="en-GB" sz="1200" b="1" u="sng" dirty="0">
                          <a:solidFill>
                            <a:srgbClr val="002060"/>
                          </a:solidFill>
                        </a:rPr>
                        <a:t>Literacy in PE</a:t>
                      </a:r>
                    </a:p>
                    <a:p>
                      <a:pPr algn="ctr"/>
                      <a:endParaRPr lang="en-GB" sz="8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2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Pupils</a:t>
                      </a:r>
                      <a:r>
                        <a:rPr lang="en-GB" sz="800" b="0" u="none" baseline="0" dirty="0">
                          <a:solidFill>
                            <a:srgbClr val="002060"/>
                          </a:solidFill>
                        </a:rPr>
                        <a:t> demonstrate these skills in the ‘developing sports skills’ unit of Cambridge National: Sport Studies (Level 2).</a:t>
                      </a:r>
                      <a:endParaRPr lang="en-GB" sz="800" b="0" u="none"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08241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54326"/>
          </a:xfrm>
          <a:prstGeom prst="rect">
            <a:avLst/>
          </a:prstGeom>
          <a:noFill/>
        </p:spPr>
        <p:txBody>
          <a:bodyPr wrap="square" rtlCol="0">
            <a:spAutoFit/>
          </a:bodyPr>
          <a:lstStyle/>
          <a:p>
            <a:r>
              <a:rPr lang="en-GB" sz="1200" b="1" u="sng" dirty="0"/>
              <a:t>The bigger picture:</a:t>
            </a:r>
          </a:p>
          <a:p>
            <a:endParaRPr lang="en-GB" sz="1200" b="1" u="sng" dirty="0"/>
          </a:p>
          <a:p>
            <a:r>
              <a:rPr lang="en-GB" sz="1050" b="1" i="1" dirty="0"/>
              <a:t>Personal development opportunities </a:t>
            </a:r>
            <a:r>
              <a:rPr lang="en-GB" sz="1050" i="1" dirty="0"/>
              <a:t>– Social skills including team work, organisation and planning.</a:t>
            </a:r>
          </a:p>
          <a:p>
            <a:endParaRPr lang="en-GB" sz="1050" i="1" dirty="0"/>
          </a:p>
          <a:p>
            <a:r>
              <a:rPr lang="en-GB" sz="1050" b="1" i="1" dirty="0"/>
              <a:t>Career links </a:t>
            </a:r>
            <a:r>
              <a:rPr lang="en-GB" sz="1050" i="1" dirty="0"/>
              <a:t>– PE teacher, physiotherapist, sports journalist, outdoor education instructor, coach, professional athlete, personal trainer</a:t>
            </a:r>
          </a:p>
          <a:p>
            <a:endParaRPr lang="en-GB" sz="1050" i="1" dirty="0"/>
          </a:p>
          <a:p>
            <a:r>
              <a:rPr lang="en-GB" sz="1050" b="1" i="1" dirty="0"/>
              <a:t>RSE </a:t>
            </a:r>
            <a:r>
              <a:rPr lang="en-GB" sz="105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51197"/>
            <a:ext cx="7857592" cy="1631216"/>
          </a:xfrm>
          <a:prstGeom prst="rect">
            <a:avLst/>
          </a:prstGeom>
          <a:solidFill>
            <a:schemeClr val="accent5">
              <a:lumMod val="20000"/>
              <a:lumOff val="80000"/>
            </a:schemeClr>
          </a:solidFill>
          <a:ln w="3175">
            <a:noFill/>
          </a:ln>
        </p:spPr>
        <p:txBody>
          <a:bodyPr wrap="square" rtlCol="0">
            <a:spAutoFit/>
          </a:bodyPr>
          <a:lstStyle/>
          <a:p>
            <a:r>
              <a:rPr lang="en-GB" sz="1000" b="1" dirty="0"/>
              <a:t>Context and Introduction to Unit</a:t>
            </a:r>
          </a:p>
          <a:p>
            <a:r>
              <a:rPr lang="en-GB" sz="1000" dirty="0"/>
              <a:t>In this unit pupils will learn about the evaluation and analysis of performance in football. They will learn how to observe other’s performance and highlight strengths and areas for improvement. They will also learn how to communicate their opinions effectively and sensitively. They will link the previous techniques learnt to their observations and be able to skilfully suggest ways in which improvement can be made; equally they will learn to evaluate the impact this has. </a:t>
            </a:r>
          </a:p>
          <a:p>
            <a:endParaRPr lang="en-GB" sz="1000" b="1" i="1" dirty="0"/>
          </a:p>
          <a:p>
            <a:r>
              <a:rPr lang="en-GB" sz="1000" b="1" i="1" dirty="0"/>
              <a:t>Prior knowledge (KS2/KS3)</a:t>
            </a:r>
          </a:p>
          <a:p>
            <a:r>
              <a:rPr lang="en-GB" sz="1000" dirty="0"/>
              <a:t>In Y8 pupils will have learnt a range of tactics and strategies required to outwit opponents effectively in football. The will have knowledge of the game rules and a range of skills including passing dribbling and shooting. They will also be able to plan tactics/strategies for success and also demonstrate disguise, placement and adaptability to game play.</a:t>
            </a:r>
          </a:p>
        </p:txBody>
      </p:sp>
      <p:graphicFrame>
        <p:nvGraphicFramePr>
          <p:cNvPr id="8" name="Table 7">
            <a:extLst>
              <a:ext uri="{FF2B5EF4-FFF2-40B4-BE49-F238E27FC236}">
                <a16:creationId xmlns:a16="http://schemas.microsoft.com/office/drawing/2014/main" id="{03C99CB9-3877-4702-A4BB-E897523E1B1B}"/>
              </a:ext>
            </a:extLst>
          </p:cNvPr>
          <p:cNvGraphicFramePr>
            <a:graphicFrameLocks noGrp="1"/>
          </p:cNvGraphicFramePr>
          <p:nvPr>
            <p:extLst>
              <p:ext uri="{D42A27DB-BD31-4B8C-83A1-F6EECF244321}">
                <p14:modId xmlns:p14="http://schemas.microsoft.com/office/powerpoint/2010/main" val="3221528478"/>
              </p:ext>
            </p:extLst>
          </p:nvPr>
        </p:nvGraphicFramePr>
        <p:xfrm>
          <a:off x="6838073" y="5672991"/>
          <a:ext cx="3103096" cy="737159"/>
        </p:xfrm>
        <a:graphic>
          <a:graphicData uri="http://schemas.openxmlformats.org/drawingml/2006/table">
            <a:tbl>
              <a:tblPr firstRow="1" bandRow="1">
                <a:tableStyleId>{5C22544A-7EE6-4342-B048-85BDC9FD1C3A}</a:tableStyleId>
              </a:tblPr>
              <a:tblGrid>
                <a:gridCol w="3103096">
                  <a:extLst>
                    <a:ext uri="{9D8B030D-6E8A-4147-A177-3AD203B41FA5}">
                      <a16:colId xmlns:a16="http://schemas.microsoft.com/office/drawing/2014/main" val="451784165"/>
                    </a:ext>
                  </a:extLst>
                </a:gridCol>
              </a:tblGrid>
              <a:tr h="210085">
                <a:tc>
                  <a:txBody>
                    <a:bodyPr/>
                    <a:lstStyle/>
                    <a:p>
                      <a:pPr algn="ctr"/>
                      <a:r>
                        <a:rPr lang="en-US" sz="1000" dirty="0"/>
                        <a:t>Analysis &amp; Feedback</a:t>
                      </a:r>
                      <a:endParaRPr lang="en-GB" sz="1000" dirty="0"/>
                    </a:p>
                  </a:txBody>
                  <a:tcPr/>
                </a:tc>
                <a:extLst>
                  <a:ext uri="{0D108BD9-81ED-4DB2-BD59-A6C34878D82A}">
                    <a16:rowId xmlns:a16="http://schemas.microsoft.com/office/drawing/2014/main" val="3560303123"/>
                  </a:ext>
                </a:extLst>
              </a:tr>
              <a:tr h="49331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dirty="0">
                          <a:solidFill>
                            <a:srgbClr val="002060"/>
                          </a:solidFill>
                        </a:rPr>
                        <a:t>Evaluation		Review</a:t>
                      </a:r>
                    </a:p>
                    <a:p>
                      <a:pPr marL="0" indent="0" algn="l">
                        <a:buFont typeface="Arial" panose="020B0604020202020204" pitchFamily="34" charset="0"/>
                        <a:buNone/>
                      </a:pPr>
                      <a:r>
                        <a:rPr lang="en-GB" sz="800" b="0" u="none" dirty="0">
                          <a:solidFill>
                            <a:srgbClr val="002060"/>
                          </a:solidFill>
                        </a:rPr>
                        <a:t>Analysis                     	                                         Improvement	</a:t>
                      </a:r>
                    </a:p>
                    <a:p>
                      <a:pPr marL="0" indent="0" algn="l">
                        <a:buFont typeface="Arial" panose="020B0604020202020204" pitchFamily="34" charset="0"/>
                        <a:buNone/>
                      </a:pPr>
                      <a:r>
                        <a:rPr lang="en-GB" sz="800" b="0" u="none" dirty="0">
                          <a:solidFill>
                            <a:srgbClr val="002060"/>
                          </a:solidFill>
                        </a:rPr>
                        <a:t>Observation		Critique	</a:t>
                      </a:r>
                    </a:p>
                  </a:txBody>
                  <a:tcPr/>
                </a:tc>
                <a:extLst>
                  <a:ext uri="{0D108BD9-81ED-4DB2-BD59-A6C34878D82A}">
                    <a16:rowId xmlns:a16="http://schemas.microsoft.com/office/drawing/2014/main" val="616921927"/>
                  </a:ext>
                </a:extLst>
              </a:tr>
            </a:tbl>
          </a:graphicData>
        </a:graphic>
      </p:graphicFrame>
      <p:pic>
        <p:nvPicPr>
          <p:cNvPr id="9" name="Picture 8">
            <a:extLst>
              <a:ext uri="{FF2B5EF4-FFF2-40B4-BE49-F238E27FC236}">
                <a16:creationId xmlns:a16="http://schemas.microsoft.com/office/drawing/2014/main" id="{475A709A-89C2-4E59-83F1-9CD17621E8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8579" y="5422601"/>
            <a:ext cx="1656011" cy="1184048"/>
          </a:xfrm>
          <a:prstGeom prst="rect">
            <a:avLst/>
          </a:prstGeom>
        </p:spPr>
      </p:pic>
      <p:graphicFrame>
        <p:nvGraphicFramePr>
          <p:cNvPr id="11" name="Table 10">
            <a:extLst>
              <a:ext uri="{FF2B5EF4-FFF2-40B4-BE49-F238E27FC236}">
                <a16:creationId xmlns:a16="http://schemas.microsoft.com/office/drawing/2014/main" id="{9B2BF364-D4C3-471E-82F5-5FE766FC5B68}"/>
              </a:ext>
            </a:extLst>
          </p:cNvPr>
          <p:cNvGraphicFramePr>
            <a:graphicFrameLocks noGrp="1"/>
          </p:cNvGraphicFramePr>
          <p:nvPr>
            <p:extLst>
              <p:ext uri="{D42A27DB-BD31-4B8C-83A1-F6EECF244321}">
                <p14:modId xmlns:p14="http://schemas.microsoft.com/office/powerpoint/2010/main" val="1996773962"/>
              </p:ext>
            </p:extLst>
          </p:nvPr>
        </p:nvGraphicFramePr>
        <p:xfrm>
          <a:off x="6838073" y="3429000"/>
          <a:ext cx="3103095" cy="2164080"/>
        </p:xfrm>
        <a:graphic>
          <a:graphicData uri="http://schemas.openxmlformats.org/drawingml/2006/table">
            <a:tbl>
              <a:tblPr firstRow="1" bandRow="1">
                <a:tableStyleId>{5C22544A-7EE6-4342-B048-85BDC9FD1C3A}</a:tableStyleId>
              </a:tblPr>
              <a:tblGrid>
                <a:gridCol w="1547565">
                  <a:extLst>
                    <a:ext uri="{9D8B030D-6E8A-4147-A177-3AD203B41FA5}">
                      <a16:colId xmlns:a16="http://schemas.microsoft.com/office/drawing/2014/main" val="3828878806"/>
                    </a:ext>
                  </a:extLst>
                </a:gridCol>
                <a:gridCol w="1555530">
                  <a:extLst>
                    <a:ext uri="{9D8B030D-6E8A-4147-A177-3AD203B41FA5}">
                      <a16:colId xmlns:a16="http://schemas.microsoft.com/office/drawing/2014/main" val="3120363121"/>
                    </a:ext>
                  </a:extLst>
                </a:gridCol>
              </a:tblGrid>
              <a:tr h="214028">
                <a:tc gridSpan="2">
                  <a:txBody>
                    <a:bodyPr/>
                    <a:lstStyle/>
                    <a:p>
                      <a:pPr algn="ctr"/>
                      <a:r>
                        <a:rPr lang="en-GB" sz="1000" dirty="0"/>
                        <a:t>Word-rich Focus – Autumn Term:</a:t>
                      </a:r>
                    </a:p>
                    <a:p>
                      <a:pPr algn="ctr"/>
                      <a:r>
                        <a:rPr lang="en-GB" sz="1000" dirty="0"/>
                        <a:t>Nutrition </a:t>
                      </a:r>
                    </a:p>
                  </a:txBody>
                  <a:tcPr/>
                </a:tc>
                <a:tc hMerge="1">
                  <a:txBody>
                    <a:bodyPr/>
                    <a:lstStyle/>
                    <a:p>
                      <a:endParaRPr lang="en-GB" dirty="0"/>
                    </a:p>
                  </a:txBody>
                  <a:tcPr/>
                </a:tc>
                <a:extLst>
                  <a:ext uri="{0D108BD9-81ED-4DB2-BD59-A6C34878D82A}">
                    <a16:rowId xmlns:a16="http://schemas.microsoft.com/office/drawing/2014/main" val="3078072109"/>
                  </a:ext>
                </a:extLst>
              </a:tr>
              <a:tr h="349895">
                <a:tc>
                  <a:txBody>
                    <a:bodyPr/>
                    <a:lstStyle/>
                    <a:p>
                      <a:r>
                        <a:rPr lang="en-US" sz="800" b="1" kern="1200" dirty="0">
                          <a:solidFill>
                            <a:srgbClr val="002060"/>
                          </a:solidFill>
                          <a:effectLst/>
                          <a:latin typeface="+mn-lt"/>
                          <a:ea typeface="+mn-ea"/>
                          <a:cs typeface="+mn-cs"/>
                        </a:rPr>
                        <a:t>Macronutrients </a:t>
                      </a:r>
                      <a:r>
                        <a:rPr lang="en-US" sz="800" kern="1200" dirty="0">
                          <a:solidFill>
                            <a:srgbClr val="002060"/>
                          </a:solidFill>
                          <a:effectLst/>
                          <a:latin typeface="+mn-lt"/>
                          <a:ea typeface="+mn-ea"/>
                          <a:cs typeface="+mn-cs"/>
                        </a:rPr>
                        <a:t>– main nutrients required in greater quantities (carbohydrates, fats, proteins)</a:t>
                      </a:r>
                      <a:endParaRPr lang="en-GB" sz="800" kern="1200" dirty="0">
                        <a:solidFill>
                          <a:srgbClr val="002060"/>
                        </a:solidFill>
                        <a:effectLst/>
                        <a:latin typeface="+mn-lt"/>
                        <a:ea typeface="+mn-ea"/>
                        <a:cs typeface="+mn-cs"/>
                      </a:endParaRPr>
                    </a:p>
                  </a:txBody>
                  <a:tcPr/>
                </a:tc>
                <a:tc>
                  <a:txBody>
                    <a:bodyPr/>
                    <a:lstStyle/>
                    <a:p>
                      <a:r>
                        <a:rPr lang="en-US" sz="800" b="1" kern="1200" dirty="0">
                          <a:solidFill>
                            <a:srgbClr val="002060"/>
                          </a:solidFill>
                          <a:effectLst/>
                          <a:latin typeface="+mn-lt"/>
                          <a:ea typeface="+mn-ea"/>
                          <a:cs typeface="+mn-cs"/>
                        </a:rPr>
                        <a:t>Micronutrients </a:t>
                      </a:r>
                      <a:r>
                        <a:rPr lang="en-US" sz="800" kern="1200" dirty="0">
                          <a:solidFill>
                            <a:srgbClr val="002060"/>
                          </a:solidFill>
                          <a:effectLst/>
                          <a:latin typeface="+mn-lt"/>
                          <a:ea typeface="+mn-ea"/>
                          <a:cs typeface="+mn-cs"/>
                        </a:rPr>
                        <a:t>(vitamins, minerals, fibre, water)</a:t>
                      </a:r>
                      <a:endParaRPr lang="en-GB" sz="800" kern="1200" dirty="0">
                        <a:solidFill>
                          <a:srgbClr val="002060"/>
                        </a:solidFill>
                        <a:effectLst/>
                        <a:latin typeface="+mn-lt"/>
                        <a:ea typeface="+mn-ea"/>
                        <a:cs typeface="+mn-cs"/>
                      </a:endParaRPr>
                    </a:p>
                    <a:p>
                      <a:endParaRPr lang="en-GB" sz="800" dirty="0">
                        <a:solidFill>
                          <a:srgbClr val="002060"/>
                        </a:solidFill>
                      </a:endParaRPr>
                    </a:p>
                  </a:txBody>
                  <a:tcPr/>
                </a:tc>
                <a:extLst>
                  <a:ext uri="{0D108BD9-81ED-4DB2-BD59-A6C34878D82A}">
                    <a16:rowId xmlns:a16="http://schemas.microsoft.com/office/drawing/2014/main" val="4055717530"/>
                  </a:ext>
                </a:extLst>
              </a:tr>
              <a:tr h="1096338">
                <a:tc>
                  <a:txBody>
                    <a:bodyPr/>
                    <a:lstStyle/>
                    <a:p>
                      <a:r>
                        <a:rPr lang="en-US" sz="800" b="1" kern="1200" dirty="0">
                          <a:solidFill>
                            <a:srgbClr val="002060"/>
                          </a:solidFill>
                          <a:effectLst/>
                          <a:latin typeface="+mn-lt"/>
                          <a:ea typeface="+mn-ea"/>
                          <a:cs typeface="+mn-cs"/>
                        </a:rPr>
                        <a:t>Carbohydrates </a:t>
                      </a:r>
                      <a:r>
                        <a:rPr lang="en-US" sz="800" kern="1200" dirty="0">
                          <a:solidFill>
                            <a:srgbClr val="002060"/>
                          </a:solidFill>
                          <a:effectLst/>
                          <a:latin typeface="+mn-lt"/>
                          <a:ea typeface="+mn-ea"/>
                          <a:cs typeface="+mn-cs"/>
                        </a:rPr>
                        <a:t>– main energy source</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Protein </a:t>
                      </a:r>
                      <a:r>
                        <a:rPr lang="en-US" sz="800" kern="1200" dirty="0">
                          <a:solidFill>
                            <a:srgbClr val="002060"/>
                          </a:solidFill>
                          <a:effectLst/>
                          <a:latin typeface="+mn-lt"/>
                          <a:ea typeface="+mn-ea"/>
                          <a:cs typeface="+mn-cs"/>
                        </a:rPr>
                        <a:t>– muscle growth and repair</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Fats </a:t>
                      </a:r>
                      <a:r>
                        <a:rPr lang="en-US" sz="800" kern="1200" dirty="0">
                          <a:solidFill>
                            <a:srgbClr val="002060"/>
                          </a:solidFill>
                          <a:effectLst/>
                          <a:latin typeface="+mn-lt"/>
                          <a:ea typeface="+mn-ea"/>
                          <a:cs typeface="+mn-cs"/>
                        </a:rPr>
                        <a:t>– slow release of energy/insulate the body</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r>
                        <a:rPr lang="en-US" sz="800"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rgbClr val="002060"/>
                          </a:solidFill>
                          <a:effectLst/>
                          <a:latin typeface="+mn-lt"/>
                          <a:ea typeface="+mn-ea"/>
                          <a:cs typeface="+mn-cs"/>
                        </a:rPr>
                        <a:t>Water </a:t>
                      </a:r>
                      <a:r>
                        <a:rPr lang="en-US" sz="800" kern="1200" dirty="0">
                          <a:solidFill>
                            <a:srgbClr val="002060"/>
                          </a:solidFill>
                          <a:effectLst/>
                          <a:latin typeface="+mn-lt"/>
                          <a:ea typeface="+mn-ea"/>
                          <a:cs typeface="+mn-cs"/>
                        </a:rPr>
                        <a:t>– hydrates the body</a:t>
                      </a:r>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txBody>
                  <a:tcPr/>
                </a:tc>
                <a:tc>
                  <a:txBody>
                    <a:bodyPr/>
                    <a:lstStyle/>
                    <a:p>
                      <a:r>
                        <a:rPr lang="en-US" sz="800" b="1" kern="1200" dirty="0">
                          <a:solidFill>
                            <a:srgbClr val="002060"/>
                          </a:solidFill>
                          <a:effectLst/>
                          <a:latin typeface="+mn-lt"/>
                          <a:ea typeface="+mn-ea"/>
                          <a:cs typeface="+mn-cs"/>
                        </a:rPr>
                        <a:t>Vitamins </a:t>
                      </a:r>
                      <a:r>
                        <a:rPr lang="en-US" sz="800" kern="1200" dirty="0">
                          <a:solidFill>
                            <a:srgbClr val="002060"/>
                          </a:solidFill>
                          <a:effectLst/>
                          <a:latin typeface="+mn-lt"/>
                          <a:ea typeface="+mn-ea"/>
                          <a:cs typeface="+mn-cs"/>
                        </a:rPr>
                        <a:t>– general health and wellbeing maintenance (e.g. A, B, C, D)</a:t>
                      </a:r>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r>
                        <a:rPr lang="en-US" sz="800" b="1" kern="1200" dirty="0">
                          <a:solidFill>
                            <a:srgbClr val="002060"/>
                          </a:solidFill>
                          <a:effectLst/>
                          <a:latin typeface="+mn-lt"/>
                          <a:ea typeface="+mn-ea"/>
                          <a:cs typeface="+mn-cs"/>
                        </a:rPr>
                        <a:t> </a:t>
                      </a:r>
                      <a:endParaRPr lang="en-GB" sz="800" kern="1200" dirty="0">
                        <a:solidFill>
                          <a:srgbClr val="002060"/>
                        </a:solidFill>
                        <a:effectLst/>
                        <a:latin typeface="+mn-lt"/>
                        <a:ea typeface="+mn-ea"/>
                        <a:cs typeface="+mn-cs"/>
                      </a:endParaRPr>
                    </a:p>
                    <a:p>
                      <a:r>
                        <a:rPr lang="en-US" sz="800" b="1" kern="1200" dirty="0">
                          <a:solidFill>
                            <a:srgbClr val="002060"/>
                          </a:solidFill>
                          <a:effectLst/>
                          <a:latin typeface="+mn-lt"/>
                          <a:ea typeface="+mn-ea"/>
                          <a:cs typeface="+mn-cs"/>
                        </a:rPr>
                        <a:t>Minerals </a:t>
                      </a:r>
                      <a:r>
                        <a:rPr lang="en-US" sz="800" kern="1200" dirty="0">
                          <a:solidFill>
                            <a:srgbClr val="002060"/>
                          </a:solidFill>
                          <a:effectLst/>
                          <a:latin typeface="+mn-lt"/>
                          <a:ea typeface="+mn-ea"/>
                          <a:cs typeface="+mn-cs"/>
                        </a:rPr>
                        <a:t>- e.g. calcium (bone growth, iron (blood cell production)</a:t>
                      </a:r>
                      <a:endParaRPr lang="en-GB" sz="800" kern="1200" dirty="0">
                        <a:solidFill>
                          <a:srgbClr val="002060"/>
                        </a:solidFill>
                        <a:effectLst/>
                        <a:latin typeface="+mn-lt"/>
                        <a:ea typeface="+mn-ea"/>
                        <a:cs typeface="+mn-cs"/>
                      </a:endParaRPr>
                    </a:p>
                    <a:p>
                      <a:r>
                        <a:rPr lang="en-GB" sz="800" kern="1200" dirty="0">
                          <a:solidFill>
                            <a:srgbClr val="002060"/>
                          </a:solidFill>
                          <a:effectLst/>
                          <a:latin typeface="+mn-lt"/>
                          <a:ea typeface="+mn-ea"/>
                          <a:cs typeface="+mn-cs"/>
                        </a:rPr>
                        <a:t> </a:t>
                      </a:r>
                    </a:p>
                    <a:p>
                      <a:r>
                        <a:rPr lang="en-US" sz="800" b="1" kern="1200" dirty="0">
                          <a:solidFill>
                            <a:srgbClr val="002060"/>
                          </a:solidFill>
                          <a:effectLst/>
                          <a:latin typeface="+mn-lt"/>
                          <a:ea typeface="+mn-ea"/>
                          <a:cs typeface="+mn-cs"/>
                        </a:rPr>
                        <a:t>Fibre </a:t>
                      </a:r>
                      <a:r>
                        <a:rPr lang="en-US" sz="800" kern="1200" dirty="0">
                          <a:solidFill>
                            <a:srgbClr val="002060"/>
                          </a:solidFill>
                          <a:effectLst/>
                          <a:latin typeface="+mn-lt"/>
                          <a:ea typeface="+mn-ea"/>
                          <a:cs typeface="+mn-cs"/>
                        </a:rPr>
                        <a:t>– supports digestion</a:t>
                      </a:r>
                      <a:endParaRPr lang="en-GB" sz="800" kern="1200" dirty="0">
                        <a:solidFill>
                          <a:srgbClr val="002060"/>
                        </a:solidFill>
                        <a:effectLst/>
                        <a:latin typeface="+mn-lt"/>
                        <a:ea typeface="+mn-ea"/>
                        <a:cs typeface="+mn-cs"/>
                      </a:endParaRPr>
                    </a:p>
                  </a:txBody>
                  <a:tcPr/>
                </a:tc>
                <a:extLst>
                  <a:ext uri="{0D108BD9-81ED-4DB2-BD59-A6C34878D82A}">
                    <a16:rowId xmlns:a16="http://schemas.microsoft.com/office/drawing/2014/main" val="755815523"/>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046945" y="-53480"/>
            <a:ext cx="4098110" cy="471924"/>
          </a:xfrm>
          <a:prstGeom prst="rect">
            <a:avLst/>
          </a:prstGeom>
          <a:noFill/>
        </p:spPr>
        <p:txBody>
          <a:bodyPr wrap="none" lIns="132080" tIns="66040" rIns="132080" bIns="66040">
            <a:spAutoFit/>
          </a:bodyPr>
          <a:lstStyle/>
          <a:p>
            <a:pPr algn="ctr"/>
            <a:r>
              <a:rPr lang="en-US" sz="2200" b="1" u="sng" dirty="0">
                <a:ln w="0"/>
                <a:solidFill>
                  <a:srgbClr val="002060"/>
                </a:solidFill>
                <a:effectLst>
                  <a:outerShdw blurRad="38100" dist="25400" dir="5400000" algn="ctr" rotWithShape="0">
                    <a:srgbClr val="6E747A">
                      <a:alpha val="43000"/>
                    </a:srgbClr>
                  </a:outerShdw>
                </a:effectLst>
              </a:rPr>
              <a:t>Year 9 Football: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395292"/>
            <a:ext cx="11923815" cy="1338828"/>
          </a:xfrm>
          <a:prstGeom prst="rect">
            <a:avLst/>
          </a:prstGeom>
          <a:solidFill>
            <a:schemeClr val="accent5">
              <a:lumMod val="20000"/>
              <a:lumOff val="80000"/>
            </a:schemeClr>
          </a:solidFill>
          <a:ln w="3175">
            <a:noFill/>
          </a:ln>
        </p:spPr>
        <p:txBody>
          <a:bodyPr wrap="square" rtlCol="0">
            <a:spAutoFit/>
          </a:bodyPr>
          <a:lstStyle/>
          <a:p>
            <a:r>
              <a:rPr lang="en-US" sz="900" b="1" dirty="0"/>
              <a:t>M</a:t>
            </a:r>
            <a:r>
              <a:rPr lang="en-GB" sz="900" b="1" dirty="0"/>
              <a:t>APs </a:t>
            </a:r>
            <a:r>
              <a:rPr lang="en-GB" sz="900" dirty="0"/>
              <a:t>– Pupils will be assessed at the end of each topic via the Me in PE assessment model:</a:t>
            </a:r>
          </a:p>
          <a:p>
            <a:pPr marL="171450" indent="-171450">
              <a:buFontTx/>
              <a:buChar char="-"/>
            </a:pPr>
            <a:r>
              <a:rPr lang="en-GB" sz="900" b="1" dirty="0">
                <a:solidFill>
                  <a:srgbClr val="002060"/>
                </a:solidFill>
              </a:rPr>
              <a:t>Physical Me: </a:t>
            </a:r>
            <a:r>
              <a:rPr lang="en-GB" sz="900" dirty="0">
                <a:solidFill>
                  <a:srgbClr val="002060"/>
                </a:solidFill>
              </a:rPr>
              <a:t>Skills and application of these into a competitive situation.</a:t>
            </a:r>
          </a:p>
          <a:p>
            <a:pPr marL="171450" indent="-171450">
              <a:buFontTx/>
              <a:buChar char="-"/>
            </a:pPr>
            <a:r>
              <a:rPr lang="en-GB" sz="900" b="1" dirty="0">
                <a:solidFill>
                  <a:srgbClr val="002060"/>
                </a:solidFill>
              </a:rPr>
              <a:t>Thinking Me: </a:t>
            </a:r>
            <a:r>
              <a:rPr lang="en-GB" sz="900" dirty="0">
                <a:solidFill>
                  <a:srgbClr val="002060"/>
                </a:solidFill>
              </a:rPr>
              <a:t>ABC/Nutrition</a:t>
            </a:r>
          </a:p>
          <a:p>
            <a:pPr marL="171450" indent="-171450">
              <a:buFontTx/>
              <a:buChar char="-"/>
            </a:pPr>
            <a:r>
              <a:rPr lang="en-GB" sz="900" b="1" dirty="0">
                <a:solidFill>
                  <a:srgbClr val="002060"/>
                </a:solidFill>
              </a:rPr>
              <a:t>Healthy Me: </a:t>
            </a:r>
            <a:r>
              <a:rPr lang="en-GB" sz="900" dirty="0">
                <a:solidFill>
                  <a:srgbClr val="002060"/>
                </a:solidFill>
              </a:rPr>
              <a:t>Physical attributes that are relevant to the activity.</a:t>
            </a:r>
          </a:p>
          <a:p>
            <a:pPr marL="171450" indent="-171450">
              <a:buFontTx/>
              <a:buChar char="-"/>
            </a:pPr>
            <a:r>
              <a:rPr lang="en-GB" sz="900" b="1" dirty="0">
                <a:solidFill>
                  <a:srgbClr val="002060"/>
                </a:solidFill>
              </a:rPr>
              <a:t>Social Me: </a:t>
            </a:r>
            <a:r>
              <a:rPr lang="en-GB" sz="900" dirty="0">
                <a:solidFill>
                  <a:srgbClr val="002060"/>
                </a:solidFill>
              </a:rPr>
              <a:t>Behaviour, attitudes and support towards other pupils.</a:t>
            </a:r>
          </a:p>
          <a:p>
            <a:pPr marL="171450" indent="-171450">
              <a:buFontTx/>
              <a:buChar char="-"/>
            </a:pPr>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US" sz="900" dirty="0"/>
          </a:p>
          <a:p>
            <a:r>
              <a:rPr lang="en-US" sz="900" b="1" dirty="0"/>
              <a:t>S</a:t>
            </a:r>
            <a:r>
              <a:rPr lang="en-GB" sz="900" b="1" dirty="0"/>
              <a:t>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108247845"/>
              </p:ext>
            </p:extLst>
          </p:nvPr>
        </p:nvGraphicFramePr>
        <p:xfrm>
          <a:off x="128750" y="1819181"/>
          <a:ext cx="11934500" cy="4946281"/>
        </p:xfrm>
        <a:graphic>
          <a:graphicData uri="http://schemas.openxmlformats.org/drawingml/2006/table">
            <a:tbl>
              <a:tblPr firstRow="1" bandRow="1">
                <a:tableStyleId>{69CF1AB2-1976-4502-BF36-3FF5EA218861}</a:tableStyleId>
              </a:tblPr>
              <a:tblGrid>
                <a:gridCol w="2155352">
                  <a:extLst>
                    <a:ext uri="{9D8B030D-6E8A-4147-A177-3AD203B41FA5}">
                      <a16:colId xmlns:a16="http://schemas.microsoft.com/office/drawing/2014/main" val="26545288"/>
                    </a:ext>
                  </a:extLst>
                </a:gridCol>
                <a:gridCol w="2306972">
                  <a:extLst>
                    <a:ext uri="{9D8B030D-6E8A-4147-A177-3AD203B41FA5}">
                      <a16:colId xmlns:a16="http://schemas.microsoft.com/office/drawing/2014/main" val="3735789182"/>
                    </a:ext>
                  </a:extLst>
                </a:gridCol>
                <a:gridCol w="2449585">
                  <a:extLst>
                    <a:ext uri="{9D8B030D-6E8A-4147-A177-3AD203B41FA5}">
                      <a16:colId xmlns:a16="http://schemas.microsoft.com/office/drawing/2014/main" val="3033360634"/>
                    </a:ext>
                  </a:extLst>
                </a:gridCol>
                <a:gridCol w="2635691">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US" sz="1100" b="1" dirty="0">
                          <a:solidFill>
                            <a:schemeClr val="tx1"/>
                          </a:solidFill>
                        </a:rPr>
                        <a:t>Excelling (Above and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basic technique of passing/control, dribbling and shooting skills. Analysis and feedback is limited and requires guidance from the teacher.  </a:t>
                      </a:r>
                    </a:p>
                    <a:p>
                      <a:endParaRPr lang="en-US" sz="750" dirty="0">
                        <a:solidFill>
                          <a:schemeClr val="tx1"/>
                        </a:solidFill>
                      </a:endParaRPr>
                    </a:p>
                    <a:p>
                      <a:pPr marL="171450" indent="-171450">
                        <a:buFontTx/>
                        <a:buChar char="-"/>
                      </a:pPr>
                      <a:r>
                        <a:rPr lang="en-US" sz="750" dirty="0">
                          <a:solidFill>
                            <a:schemeClr val="tx1"/>
                          </a:solidFill>
                        </a:rPr>
                        <a:t>Requires leadership from teacher/peers in identifying each stage of the relevant skill.</a:t>
                      </a:r>
                    </a:p>
                    <a:p>
                      <a:pPr marL="0" indent="0">
                        <a:buFontTx/>
                        <a:buNone/>
                      </a:pPr>
                      <a:endParaRPr lang="en-US" sz="750" dirty="0">
                        <a:solidFill>
                          <a:schemeClr val="tx1"/>
                        </a:solidFill>
                      </a:endParaRPr>
                    </a:p>
                    <a:p>
                      <a:pPr marL="171450" indent="-171450">
                        <a:buFontTx/>
                        <a:buChar char="-"/>
                      </a:pPr>
                      <a:r>
                        <a:rPr lang="en-US" sz="750" dirty="0">
                          <a:solidFill>
                            <a:schemeClr val="tx1"/>
                          </a:solidFill>
                        </a:rPr>
                        <a:t>Requires assistance when identifying weaknesses and communicating this to peers.</a:t>
                      </a:r>
                    </a:p>
                    <a:p>
                      <a:pPr marL="171450" indent="-171450">
                        <a:buFontTx/>
                        <a:buChar cha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limited knowledge of refereeing using support from the teacher to enforce the rules. Can keep score.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 few nutrients accurately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Cannot identify macro and micro nutrients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limited for Football and is unable to sustain it for the duration of the activity (i.e. lacks coordination, agility, power and speed).</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Social skills are very limited as well as communication between peers.</a:t>
                      </a:r>
                    </a:p>
                    <a:p>
                      <a:pPr marL="171450" indent="-171450">
                        <a:buFontTx/>
                        <a:buChar char="-"/>
                      </a:pPr>
                      <a:endParaRPr lang="en-US" sz="750" dirty="0">
                        <a:solidFill>
                          <a:schemeClr val="tx1"/>
                        </a:solidFill>
                      </a:endParaRPr>
                    </a:p>
                    <a:p>
                      <a:pPr marL="171450" indent="-171450">
                        <a:buFontTx/>
                        <a:buChar char="-"/>
                      </a:pPr>
                      <a:r>
                        <a:rPr lang="en-US" sz="750" dirty="0">
                          <a:solidFill>
                            <a:schemeClr val="tx1"/>
                          </a:solidFill>
                        </a:rPr>
                        <a:t>Unwilling to persist with difficult challenges.</a:t>
                      </a:r>
                    </a:p>
                    <a:p>
                      <a:pPr marL="171450" indent="-171450">
                        <a:buFontTx/>
                        <a:buChar char="-"/>
                      </a:pPr>
                      <a:endParaRPr lang="en-US" sz="7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50" b="1" i="1" dirty="0">
                          <a:solidFill>
                            <a:schemeClr val="tx1"/>
                          </a:solidFill>
                        </a:rPr>
                        <a:t>Pupils can demonstrate fair technique of passing/control, dribbling and shooting skills. Analysis and feedback is limited but requires some guidance from the teacher.  </a:t>
                      </a:r>
                    </a:p>
                    <a:p>
                      <a:endParaRPr lang="en-US" sz="750" b="1" i="1" dirty="0">
                        <a:solidFill>
                          <a:schemeClr val="tx1"/>
                        </a:solidFill>
                      </a:endParaRPr>
                    </a:p>
                    <a:p>
                      <a:pPr marL="171450" indent="-171450">
                        <a:buFontTx/>
                        <a:buChar char="-"/>
                      </a:pPr>
                      <a:r>
                        <a:rPr lang="en-US" sz="750" b="0" i="0" dirty="0">
                          <a:solidFill>
                            <a:schemeClr val="tx1"/>
                          </a:solidFill>
                        </a:rPr>
                        <a:t>Can identify most strengths in performance but requires assistance when identifying weaknesses.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feedback to peers unassisted but struggles to identify ways forward.</a:t>
                      </a:r>
                    </a:p>
                    <a:p>
                      <a:pPr marL="0" indent="0">
                        <a:buFontTx/>
                        <a:buNone/>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some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good knowledge of refereeing  using some support from the teacher to enforce the rules. Can keep score and use some signals.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 few nutrients accurately and relate to how they support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some macro and micro nutrients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good for Football and is able to sustain it for the duration of the activity (i.e. coordination, agility, speed, power and balance).</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Gives up occasionally when faced with difficult challenges.</a:t>
                      </a:r>
                    </a:p>
                    <a:p>
                      <a:pPr marL="171450" indent="-171450">
                        <a:buFontTx/>
                        <a:buChar char="-"/>
                      </a:pPr>
                      <a:endParaRPr lang="en-US" sz="750" b="0" i="0" dirty="0">
                        <a:solidFill>
                          <a:schemeClr val="tx1"/>
                        </a:solidFill>
                      </a:endParaRPr>
                    </a:p>
                  </a:txBody>
                  <a:tcPr/>
                </a:tc>
                <a:tc>
                  <a:txBody>
                    <a:bodyPr/>
                    <a:lstStyle/>
                    <a:p>
                      <a:r>
                        <a:rPr lang="en-US" sz="750" b="1" i="1" dirty="0">
                          <a:solidFill>
                            <a:schemeClr val="tx1"/>
                          </a:solidFill>
                        </a:rPr>
                        <a:t>Pupils must be able to perform all skills within the unit with consistently good technique and analysis and feedback is clear and precise.</a:t>
                      </a:r>
                    </a:p>
                    <a:p>
                      <a:r>
                        <a:rPr lang="en-US" sz="750" b="1" i="1" dirty="0">
                          <a:solidFill>
                            <a:schemeClr val="tx1"/>
                          </a:solidFill>
                        </a:rPr>
                        <a:t> </a:t>
                      </a:r>
                    </a:p>
                    <a:p>
                      <a:pPr marL="171450" indent="-171450">
                        <a:buFontTx/>
                        <a:buChar char="-"/>
                      </a:pPr>
                      <a:r>
                        <a:rPr lang="en-US" sz="750" b="0" u="none" baseline="0" dirty="0">
                          <a:solidFill>
                            <a:schemeClr val="tx1"/>
                          </a:solidFill>
                        </a:rPr>
                        <a:t>Can identify most strengths and weaknesses in performance whilst describing ways to improve.</a:t>
                      </a:r>
                    </a:p>
                    <a:p>
                      <a:endParaRPr lang="en-US" sz="750" b="0" u="none" baseline="0" dirty="0">
                        <a:solidFill>
                          <a:schemeClr val="tx1"/>
                        </a:solidFill>
                      </a:endParaRPr>
                    </a:p>
                    <a:p>
                      <a:pPr marL="171450" indent="-171450">
                        <a:buFontTx/>
                        <a:buChar char="-"/>
                      </a:pPr>
                      <a:r>
                        <a:rPr lang="en-US" sz="750" b="0" u="none" baseline="0" dirty="0">
                          <a:solidFill>
                            <a:schemeClr val="tx1"/>
                          </a:solidFill>
                        </a:rPr>
                        <a:t>Can provide feedback to peers unassisted with at least two clear points made.</a:t>
                      </a:r>
                    </a:p>
                    <a:p>
                      <a:pPr marL="0" indent="0">
                        <a:buFontTx/>
                        <a:buNone/>
                      </a:pPr>
                      <a:endParaRPr lang="en-US" sz="75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tactical elements to game play which are 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a very good knowledge of refereeing  without support from the teacher to enforce the rules confidently. Can keep score and use signals whilst also explaining decisions made.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 range of nutrients accurately and relate to how they support the body.</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macro and micro nutrients and knows which foods they are found 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very good for Football and is able to sustain it for the duration of the activity (i.e. coordination, agility, speed, power and balance).</a:t>
                      </a:r>
                    </a:p>
                    <a:p>
                      <a:pPr marL="171450" indent="-171450">
                        <a:buFontTx/>
                        <a:buChar char="-"/>
                      </a:pPr>
                      <a:endParaRPr lang="en-US" sz="750" b="0" u="none" baseline="0" dirty="0">
                        <a:solidFill>
                          <a:schemeClr val="tx1"/>
                        </a:solidFill>
                      </a:endParaRPr>
                    </a:p>
                    <a:p>
                      <a:pPr marL="171450" indent="-171450">
                        <a:buFontTx/>
                        <a:buChar char="-"/>
                      </a:pPr>
                      <a:r>
                        <a:rPr lang="en-US" sz="75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Rarely gives up when faced with a difficult challenge and persists with the task at hand.</a:t>
                      </a:r>
                    </a:p>
                    <a:p>
                      <a:pPr marL="171450" indent="-171450">
                        <a:buFontTx/>
                        <a:buChar char="-"/>
                      </a:pPr>
                      <a:endParaRPr lang="en-US" sz="750" b="0" u="none" baseline="0" dirty="0">
                        <a:solidFill>
                          <a:schemeClr val="tx1"/>
                        </a:solidFill>
                      </a:endParaRPr>
                    </a:p>
                  </a:txBody>
                  <a:tcPr/>
                </a:tc>
                <a:tc>
                  <a:txBody>
                    <a:bodyPr/>
                    <a:lstStyle/>
                    <a:p>
                      <a:r>
                        <a:rPr lang="en-US" sz="750" b="1" i="1" dirty="0">
                          <a:solidFill>
                            <a:schemeClr val="tx1"/>
                          </a:solidFill>
                        </a:rPr>
                        <a:t>Pupils should be able to recall all the content in the knowledge journey and demonstrate clear and precise feedback through peer and self analysis.</a:t>
                      </a:r>
                    </a:p>
                    <a:p>
                      <a:endParaRPr lang="en-US" sz="750" b="1" i="1" dirty="0">
                        <a:solidFill>
                          <a:schemeClr val="tx1"/>
                        </a:solidFill>
                      </a:endParaRPr>
                    </a:p>
                    <a:p>
                      <a:pPr marL="171450" indent="-171450">
                        <a:buFontTx/>
                        <a:buChar char="-"/>
                      </a:pPr>
                      <a:r>
                        <a:rPr lang="en-US" sz="750" b="0" i="0" dirty="0">
                          <a:solidFill>
                            <a:schemeClr val="tx1"/>
                          </a:solidFill>
                        </a:rPr>
                        <a:t>Can identify all strengths and weaknesses in their own performance and others.</a:t>
                      </a:r>
                    </a:p>
                    <a:p>
                      <a:pPr marL="0" indent="0">
                        <a:buFontTx/>
                        <a:buNone/>
                      </a:pPr>
                      <a:endParaRPr lang="en-US" sz="750" b="0" i="0" dirty="0">
                        <a:solidFill>
                          <a:schemeClr val="tx1"/>
                        </a:solidFill>
                      </a:endParaRPr>
                    </a:p>
                    <a:p>
                      <a:pPr marL="171450" indent="-171450">
                        <a:buFontTx/>
                        <a:buChar char="-"/>
                      </a:pPr>
                      <a:r>
                        <a:rPr lang="en-US" sz="750" b="0" i="0" dirty="0">
                          <a:solidFill>
                            <a:schemeClr val="tx1"/>
                          </a:solidFill>
                        </a:rPr>
                        <a:t>Can provide clear and coherent feedback on their own performance and a partners by identifying clear ways forward and modelling correct technique.</a:t>
                      </a:r>
                    </a:p>
                    <a:p>
                      <a:pPr marL="171450" indent="-171450">
                        <a:buFontTx/>
                        <a:buChar cha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play a small sided game and applies tactical elements to game play  which have a dominant impact on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 wide range of nutrients accurately and relate to how they support the body in relation to sport.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the macro and micro nutrients  and a wide range of food examples for 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excellent for Football and is able to sustain it for the duration of the activity at high levels of intensity (i.e. coordination, agility, speed, power and balance).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and can lead small groups during drills.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Never gives up when faced with a difficult challenge and enjoys these circumstances.</a:t>
                      </a:r>
                    </a:p>
                    <a:p>
                      <a:pPr marL="0" indent="0">
                        <a:buFontTx/>
                        <a:buNone/>
                      </a:pPr>
                      <a:endParaRPr lang="en-US" sz="750" b="0" i="0" dirty="0">
                        <a:solidFill>
                          <a:schemeClr val="tx1"/>
                        </a:solidFill>
                      </a:endParaRPr>
                    </a:p>
                  </a:txBody>
                  <a:tcPr/>
                </a:tc>
                <a:tc>
                  <a:txBody>
                    <a:bodyPr/>
                    <a:lstStyle/>
                    <a:p>
                      <a:r>
                        <a:rPr lang="en-US" sz="750" b="1" i="1" dirty="0">
                          <a:solidFill>
                            <a:schemeClr val="tx1"/>
                          </a:solidFill>
                        </a:rPr>
                        <a:t>Pupils should be able to recall all the content in the knowledge journey and demonstrate excellent feedback through peer and self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dirty="0">
                          <a:solidFill>
                            <a:schemeClr val="tx1"/>
                          </a:solidFill>
                        </a:rPr>
                        <a:t>Can identify all strengths and weaknesses in their own performance and others, including game play and refereeing.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provide clear and coherent feedback on their own performance and a partners by identifying clear ways forward and modelling correct technique, including refereeing.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Has excellent knowledge of refereeing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nutrients accurately and relate to sporting movements. Can suggest the best nutrients required for differing sports.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Can identify all the macro and micro nutrients  and a wide range of food examples for each. This is considered in their own diet plan in order to maximize personal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50" b="0" i="0" dirty="0">
                          <a:solidFill>
                            <a:schemeClr val="tx1"/>
                          </a:solidFill>
                        </a:rPr>
                        <a:t>Fitness is excellent for Football and is able to sustain it for the duration of the activity at high levels of intensity (i.e. coordination, agility, speed, power and balance).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50" b="0" i="0" dirty="0">
                        <a:solidFill>
                          <a:schemeClr val="tx1"/>
                        </a:solidFill>
                      </a:endParaRPr>
                    </a:p>
                    <a:p>
                      <a:pPr marL="171450" indent="-171450">
                        <a:buFontTx/>
                        <a:buChar char="-"/>
                      </a:pPr>
                      <a:r>
                        <a:rPr lang="en-US" sz="750" b="0" i="0" dirty="0">
                          <a:solidFill>
                            <a:schemeClr val="tx1"/>
                          </a:solidFill>
                        </a:rPr>
                        <a:t>Displays confidence in their social skills and can lead small groups during drills.</a:t>
                      </a:r>
                    </a:p>
                    <a:p>
                      <a:pPr marL="171450" indent="-171450">
                        <a:buFontTx/>
                        <a:buChar char="-"/>
                      </a:pPr>
                      <a:endParaRPr lang="en-US" sz="750" b="0" i="0" dirty="0">
                        <a:solidFill>
                          <a:schemeClr val="tx1"/>
                        </a:solidFill>
                      </a:endParaRPr>
                    </a:p>
                    <a:p>
                      <a:pPr marL="171450" indent="-171450">
                        <a:buFontTx/>
                        <a:buChar char="-"/>
                      </a:pPr>
                      <a:r>
                        <a:rPr lang="en-US" sz="75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710</TotalTime>
  <Words>2220</Words>
  <Application>Microsoft Office PowerPoint</Application>
  <PresentationFormat>Widescreen</PresentationFormat>
  <Paragraphs>203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99</cp:revision>
  <cp:lastPrinted>2020-02-24T11:31:23Z</cp:lastPrinted>
  <dcterms:created xsi:type="dcterms:W3CDTF">2019-12-19T05:38:14Z</dcterms:created>
  <dcterms:modified xsi:type="dcterms:W3CDTF">2022-06-23T15:43:24Z</dcterms:modified>
</cp:coreProperties>
</file>