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
  </p:notesMasterIdLst>
  <p:sldIdLst>
    <p:sldId id="260" r:id="rId2"/>
    <p:sldId id="262" r:id="rId3"/>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69" d="100"/>
          <a:sy n="69" d="100"/>
        </p:scale>
        <p:origin x="9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97E1FB6D-B2C4-4C1A-A30A-7D3C0AC1BD3E}" type="datetimeFigureOut">
              <a:rPr lang="en-GB" smtClean="0"/>
              <a:t>29/07/2022</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82823CB9-DFD7-4902-9E04-52D52FCA45F1}" type="slidenum">
              <a:rPr lang="en-GB" smtClean="0"/>
              <a:t>‹#›</a:t>
            </a:fld>
            <a:endParaRPr lang="en-GB"/>
          </a:p>
        </p:txBody>
      </p:sp>
    </p:spTree>
    <p:extLst>
      <p:ext uri="{BB962C8B-B14F-4D97-AF65-F5344CB8AC3E}">
        <p14:creationId xmlns:p14="http://schemas.microsoft.com/office/powerpoint/2010/main" val="2074560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2A894AE-061A-684E-AB07-38A14DF36FF1}" type="slidenum">
              <a:rPr lang="en-US" smtClean="0"/>
              <a:t>2</a:t>
            </a:fld>
            <a:endParaRPr lang="en-US"/>
          </a:p>
        </p:txBody>
      </p:sp>
    </p:spTree>
    <p:extLst>
      <p:ext uri="{BB962C8B-B14F-4D97-AF65-F5344CB8AC3E}">
        <p14:creationId xmlns:p14="http://schemas.microsoft.com/office/powerpoint/2010/main" val="1516758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79B1226-9A2E-4157-8AC4-B569B567B764}" type="datetimeFigureOut">
              <a:rPr lang="en-GB" smtClean="0"/>
              <a:t>29/07/2022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705758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9B1226-9A2E-4157-8AC4-B569B567B764}" type="datetimeFigureOut">
              <a:rPr lang="en-GB" smtClean="0"/>
              <a:t>29/07/2022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1231975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9B1226-9A2E-4157-8AC4-B569B567B764}" type="datetimeFigureOut">
              <a:rPr lang="en-GB" smtClean="0"/>
              <a:t>29/07/2022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504485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9B1226-9A2E-4157-8AC4-B569B567B764}" type="datetimeFigureOut">
              <a:rPr lang="en-GB" smtClean="0"/>
              <a:t>29/07/2022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1069093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9B1226-9A2E-4157-8AC4-B569B567B764}" type="datetimeFigureOut">
              <a:rPr lang="en-GB" smtClean="0"/>
              <a:t>29/07/2022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2799031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79B1226-9A2E-4157-8AC4-B569B567B764}" type="datetimeFigureOut">
              <a:rPr lang="en-GB" smtClean="0"/>
              <a:t>29/07/2022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621673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79B1226-9A2E-4157-8AC4-B569B567B764}" type="datetimeFigureOut">
              <a:rPr lang="en-GB" smtClean="0"/>
              <a:t>29/07/2022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3598350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9B1226-9A2E-4157-8AC4-B569B567B764}" type="datetimeFigureOut">
              <a:rPr lang="en-GB" smtClean="0"/>
              <a:t>29/07/2022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333217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9B1226-9A2E-4157-8AC4-B569B567B764}" type="datetimeFigureOut">
              <a:rPr lang="en-GB" smtClean="0"/>
              <a:t>29/07/2022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2431272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9B1226-9A2E-4157-8AC4-B569B567B764}" type="datetimeFigureOut">
              <a:rPr lang="en-GB" smtClean="0"/>
              <a:t>29/07/2022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2040185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9B1226-9A2E-4157-8AC4-B569B567B764}" type="datetimeFigureOut">
              <a:rPr lang="en-GB" smtClean="0"/>
              <a:t>29/07/2022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1121381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9B1226-9A2E-4157-8AC4-B569B567B764}" type="datetimeFigureOut">
              <a:rPr lang="en-GB" smtClean="0"/>
              <a:t>29/07/2022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5355FB-7249-462E-A59C-AD7456B9ABCF}" type="slidenum">
              <a:rPr lang="en-GB" smtClean="0"/>
              <a:t>‹#›</a:t>
            </a:fld>
            <a:endParaRPr lang="en-GB"/>
          </a:p>
        </p:txBody>
      </p:sp>
    </p:spTree>
    <p:extLst>
      <p:ext uri="{BB962C8B-B14F-4D97-AF65-F5344CB8AC3E}">
        <p14:creationId xmlns:p14="http://schemas.microsoft.com/office/powerpoint/2010/main" val="33117046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AFAD1CB-A943-4AA4-98D0-ACDEB906C165}"/>
              </a:ext>
            </a:extLst>
          </p:cNvPr>
          <p:cNvSpPr/>
          <p:nvPr/>
        </p:nvSpPr>
        <p:spPr>
          <a:xfrm>
            <a:off x="58490" y="0"/>
            <a:ext cx="7474098" cy="502702"/>
          </a:xfrm>
          <a:prstGeom prst="rect">
            <a:avLst/>
          </a:prstGeom>
          <a:noFill/>
        </p:spPr>
        <p:txBody>
          <a:bodyPr wrap="none" lIns="132080" tIns="66040" rIns="132080" bIns="66040">
            <a:spAutoFit/>
          </a:bodyPr>
          <a:lstStyle/>
          <a:p>
            <a:pPr algn="ctr"/>
            <a:r>
              <a:rPr lang="en-US" sz="2400" b="1" u="sng" dirty="0">
                <a:ln w="0"/>
                <a:solidFill>
                  <a:srgbClr val="002060"/>
                </a:solidFill>
                <a:effectLst>
                  <a:outerShdw blurRad="38100" dist="25400" dir="5400000" algn="ctr" rotWithShape="0">
                    <a:srgbClr val="6E747A">
                      <a:alpha val="43000"/>
                    </a:srgbClr>
                  </a:outerShdw>
                </a:effectLst>
              </a:rPr>
              <a:t>Y7 Handball </a:t>
            </a:r>
            <a:r>
              <a:rPr lang="en-US" sz="2400" b="1" u="sng">
                <a:ln w="0"/>
                <a:solidFill>
                  <a:srgbClr val="002060"/>
                </a:solidFill>
                <a:effectLst>
                  <a:outerShdw blurRad="38100" dist="25400" dir="5400000" algn="ctr" rotWithShape="0">
                    <a:srgbClr val="6E747A">
                      <a:alpha val="43000"/>
                    </a:srgbClr>
                  </a:outerShdw>
                </a:effectLst>
              </a:rPr>
              <a:t>(Skill </a:t>
            </a:r>
            <a:r>
              <a:rPr lang="en-US" sz="2400" b="1" u="sng" dirty="0">
                <a:ln w="0"/>
                <a:solidFill>
                  <a:srgbClr val="002060"/>
                </a:solidFill>
                <a:effectLst>
                  <a:outerShdw blurRad="38100" dist="25400" dir="5400000" algn="ctr" rotWithShape="0">
                    <a:srgbClr val="6E747A">
                      <a:alpha val="43000"/>
                    </a:srgbClr>
                  </a:outerShdw>
                </a:effectLst>
              </a:rPr>
              <a:t>Development): Journey of Knowledge</a:t>
            </a:r>
          </a:p>
        </p:txBody>
      </p:sp>
      <p:graphicFrame>
        <p:nvGraphicFramePr>
          <p:cNvPr id="6" name="Table 6">
            <a:extLst>
              <a:ext uri="{FF2B5EF4-FFF2-40B4-BE49-F238E27FC236}">
                <a16:creationId xmlns:a16="http://schemas.microsoft.com/office/drawing/2014/main" id="{BEA7F948-0AE4-44BF-A804-D96AF7A9AAD2}"/>
              </a:ext>
            </a:extLst>
          </p:cNvPr>
          <p:cNvGraphicFramePr>
            <a:graphicFrameLocks noGrp="1"/>
          </p:cNvGraphicFramePr>
          <p:nvPr>
            <p:extLst>
              <p:ext uri="{D42A27DB-BD31-4B8C-83A1-F6EECF244321}">
                <p14:modId xmlns:p14="http://schemas.microsoft.com/office/powerpoint/2010/main" val="1129345480"/>
              </p:ext>
            </p:extLst>
          </p:nvPr>
        </p:nvGraphicFramePr>
        <p:xfrm>
          <a:off x="58490" y="2434749"/>
          <a:ext cx="12070866" cy="4533900"/>
        </p:xfrm>
        <a:graphic>
          <a:graphicData uri="http://schemas.openxmlformats.org/drawingml/2006/table">
            <a:tbl>
              <a:tblPr firstRow="1" bandRow="1">
                <a:tableStyleId>{5940675A-B579-460E-94D1-54222C63F5DA}</a:tableStyleId>
              </a:tblPr>
              <a:tblGrid>
                <a:gridCol w="3231666">
                  <a:extLst>
                    <a:ext uri="{9D8B030D-6E8A-4147-A177-3AD203B41FA5}">
                      <a16:colId xmlns:a16="http://schemas.microsoft.com/office/drawing/2014/main" val="3001272792"/>
                    </a:ext>
                  </a:extLst>
                </a:gridCol>
                <a:gridCol w="3434862">
                  <a:extLst>
                    <a:ext uri="{9D8B030D-6E8A-4147-A177-3AD203B41FA5}">
                      <a16:colId xmlns:a16="http://schemas.microsoft.com/office/drawing/2014/main" val="1320432718"/>
                    </a:ext>
                  </a:extLst>
                </a:gridCol>
                <a:gridCol w="3229366">
                  <a:extLst>
                    <a:ext uri="{9D8B030D-6E8A-4147-A177-3AD203B41FA5}">
                      <a16:colId xmlns:a16="http://schemas.microsoft.com/office/drawing/2014/main" val="1897910160"/>
                    </a:ext>
                  </a:extLst>
                </a:gridCol>
                <a:gridCol w="2174972">
                  <a:extLst>
                    <a:ext uri="{9D8B030D-6E8A-4147-A177-3AD203B41FA5}">
                      <a16:colId xmlns:a16="http://schemas.microsoft.com/office/drawing/2014/main" val="3498275268"/>
                    </a:ext>
                  </a:extLst>
                </a:gridCol>
              </a:tblGrid>
              <a:tr h="4329466">
                <a:tc>
                  <a:txBody>
                    <a:bodyPr/>
                    <a:lstStyle/>
                    <a:p>
                      <a:pPr marL="0" indent="0" algn="l">
                        <a:buFont typeface="Arial" panose="020B0604020202020204" pitchFamily="34" charset="0"/>
                        <a:buNone/>
                      </a:pPr>
                      <a:r>
                        <a:rPr lang="en-GB" sz="1100" b="1" u="sng" baseline="0" dirty="0">
                          <a:solidFill>
                            <a:srgbClr val="002060"/>
                          </a:solidFill>
                        </a:rPr>
                        <a:t>CORE KNOWLEDGE</a:t>
                      </a:r>
                    </a:p>
                    <a:p>
                      <a:pPr marL="0" indent="0" algn="l">
                        <a:buFont typeface="Arial" panose="020B0604020202020204" pitchFamily="34" charset="0"/>
                        <a:buNone/>
                      </a:pPr>
                      <a:endParaRPr lang="en-GB" sz="900" b="0" u="none" baseline="0" dirty="0">
                        <a:solidFill>
                          <a:srgbClr val="002060"/>
                        </a:solidFill>
                      </a:endParaRPr>
                    </a:p>
                    <a:p>
                      <a:pPr marL="0" indent="0" algn="l">
                        <a:buFont typeface="Arial" panose="020B0604020202020204" pitchFamily="34" charset="0"/>
                        <a:buNone/>
                      </a:pPr>
                      <a:r>
                        <a:rPr lang="en-US" sz="750" b="1" u="sng" baseline="0" dirty="0">
                          <a:solidFill>
                            <a:srgbClr val="002060"/>
                          </a:solidFill>
                          <a:highlight>
                            <a:srgbClr val="00FF00"/>
                          </a:highlight>
                        </a:rPr>
                        <a:t>Physical Me’</a:t>
                      </a:r>
                    </a:p>
                    <a:p>
                      <a:pPr marL="0" indent="0" algn="l">
                        <a:buFont typeface="Arial" panose="020B0604020202020204" pitchFamily="34" charset="0"/>
                        <a:buNone/>
                      </a:pPr>
                      <a:r>
                        <a:rPr lang="en-GB" sz="750" b="1" i="1" u="none" baseline="0" dirty="0">
                          <a:solidFill>
                            <a:srgbClr val="002060"/>
                          </a:solidFill>
                        </a:rPr>
                        <a:t>Passing</a:t>
                      </a:r>
                      <a:r>
                        <a:rPr lang="en-GB" sz="750" b="0" u="none" baseline="0" dirty="0">
                          <a:solidFill>
                            <a:srgbClr val="002060"/>
                          </a:solidFill>
                        </a:rPr>
                        <a:t> – elbow high (above head), grip ball with fingers spread using 1 hand, opposite foot forward when throwing, eyes on the target (wait for a signal), flick the wrist when releasing the ball</a:t>
                      </a:r>
                    </a:p>
                    <a:p>
                      <a:pPr marL="0" indent="0" algn="l">
                        <a:buFont typeface="Arial" panose="020B0604020202020204" pitchFamily="34" charset="0"/>
                        <a:buNone/>
                      </a:pPr>
                      <a:r>
                        <a:rPr lang="en-GB" sz="750" b="1" i="1" u="none" baseline="0" dirty="0">
                          <a:solidFill>
                            <a:srgbClr val="002060"/>
                          </a:solidFill>
                        </a:rPr>
                        <a:t>Catching</a:t>
                      </a:r>
                      <a:r>
                        <a:rPr lang="en-GB" sz="750" b="0" u="none" baseline="0" dirty="0">
                          <a:solidFill>
                            <a:srgbClr val="002060"/>
                          </a:solidFill>
                        </a:rPr>
                        <a:t> – catch with 2 hands, fingers spread across the ball, watch the ball into your hands, trap the ball with your hands</a:t>
                      </a:r>
                    </a:p>
                    <a:p>
                      <a:pPr marL="0" indent="0" algn="l">
                        <a:buFont typeface="Arial" panose="020B0604020202020204" pitchFamily="34" charset="0"/>
                        <a:buNone/>
                      </a:pPr>
                      <a:r>
                        <a:rPr lang="en-GB" sz="750" b="1" i="1" u="none" baseline="0" dirty="0">
                          <a:solidFill>
                            <a:srgbClr val="002060"/>
                          </a:solidFill>
                        </a:rPr>
                        <a:t>Dribbling</a:t>
                      </a:r>
                      <a:r>
                        <a:rPr lang="en-GB" sz="750" b="0" u="none" baseline="0" dirty="0">
                          <a:solidFill>
                            <a:srgbClr val="002060"/>
                          </a:solidFill>
                        </a:rPr>
                        <a:t> – 1 bounce to 3 steps (try to discourage repeated bouncing like in basketball), push the ball towards the floor in front of you, the ball should return to waist height</a:t>
                      </a:r>
                      <a:endParaRPr lang="en-GB" sz="750" b="0" i="0" u="none" baseline="0" dirty="0">
                        <a:solidFill>
                          <a:srgbClr val="002060"/>
                        </a:solidFill>
                      </a:endParaRPr>
                    </a:p>
                    <a:p>
                      <a:pPr marL="0" indent="0" algn="l">
                        <a:buFont typeface="Arial" panose="020B0604020202020204" pitchFamily="34" charset="0"/>
                        <a:buNone/>
                      </a:pPr>
                      <a:r>
                        <a:rPr lang="en-GB" sz="750" b="1" i="1" u="none" baseline="0" dirty="0">
                          <a:solidFill>
                            <a:srgbClr val="002060"/>
                          </a:solidFill>
                        </a:rPr>
                        <a:t>Shooting</a:t>
                      </a:r>
                      <a:r>
                        <a:rPr lang="en-GB" sz="750" b="0" u="none" baseline="0" dirty="0">
                          <a:solidFill>
                            <a:srgbClr val="002060"/>
                          </a:solidFill>
                        </a:rPr>
                        <a:t> - elbow high (above head), opposite foot forward when throwing, take aim (to a corner ideally), use the steps and a jump prior to the shot release</a:t>
                      </a:r>
                    </a:p>
                    <a:p>
                      <a:pPr marL="0" indent="0" algn="l">
                        <a:buFont typeface="Arial" panose="020B0604020202020204" pitchFamily="34" charset="0"/>
                        <a:buNone/>
                      </a:pPr>
                      <a:endParaRPr lang="en-US" sz="750" b="0" u="none" baseline="0" dirty="0">
                        <a:solidFill>
                          <a:srgbClr val="002060"/>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750" b="1" u="sng" baseline="0" dirty="0">
                          <a:solidFill>
                            <a:srgbClr val="002060"/>
                          </a:solidFill>
                          <a:highlight>
                            <a:srgbClr val="FF0000"/>
                          </a:highlight>
                        </a:rPr>
                        <a:t>‘Thinking Me’</a:t>
                      </a:r>
                      <a:endParaRPr lang="en-US" sz="750" b="0" u="none" baseline="0" dirty="0">
                        <a:solidFill>
                          <a:srgbClr val="002060"/>
                        </a:solidFill>
                      </a:endParaRPr>
                    </a:p>
                    <a:p>
                      <a:pPr marL="0" indent="0" algn="l">
                        <a:buFontTx/>
                        <a:buNone/>
                      </a:pPr>
                      <a:r>
                        <a:rPr lang="en-GB" sz="750" b="1" u="none" baseline="0" dirty="0">
                          <a:solidFill>
                            <a:srgbClr val="002060"/>
                          </a:solidFill>
                        </a:rPr>
                        <a:t>ABC: </a:t>
                      </a:r>
                      <a:r>
                        <a:rPr lang="en-GB" sz="750" b="0" u="none" baseline="0" dirty="0">
                          <a:solidFill>
                            <a:srgbClr val="002060"/>
                          </a:solidFill>
                        </a:rPr>
                        <a:t>Pupils are asked relevant questions about their lesson focus by the teacher (teaching points/tactics) and other pupils are asked to A, B or C their responses.</a:t>
                      </a:r>
                    </a:p>
                    <a:p>
                      <a:pPr marL="0" indent="0" algn="l">
                        <a:buFontTx/>
                        <a:buNone/>
                      </a:pPr>
                      <a:r>
                        <a:rPr lang="en-GB" sz="750" b="1" u="none" baseline="0" dirty="0">
                          <a:solidFill>
                            <a:srgbClr val="002060"/>
                          </a:solidFill>
                        </a:rPr>
                        <a:t>Muscles: </a:t>
                      </a:r>
                      <a:r>
                        <a:rPr lang="en-GB" sz="750" b="0" u="none" baseline="0" dirty="0">
                          <a:solidFill>
                            <a:srgbClr val="002060"/>
                          </a:solidFill>
                        </a:rPr>
                        <a:t>The main muscles of the body that are relevant to the movement in sporting activity such as handball (See muscles box in the vocabulary section). </a:t>
                      </a:r>
                    </a:p>
                    <a:p>
                      <a:pPr marL="0" indent="0" algn="l">
                        <a:buFontTx/>
                        <a:buNone/>
                      </a:pPr>
                      <a:endParaRPr lang="en-GB" sz="750" b="0" u="none" baseline="0" dirty="0">
                        <a:solidFill>
                          <a:srgbClr val="002060"/>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750" b="1" u="sng" baseline="0" dirty="0">
                          <a:solidFill>
                            <a:srgbClr val="002060"/>
                          </a:solidFill>
                          <a:highlight>
                            <a:srgbClr val="FFFF00"/>
                          </a:highlight>
                        </a:rPr>
                        <a:t>‘</a:t>
                      </a:r>
                      <a:r>
                        <a:rPr lang="en-GB" sz="750" b="1" u="sng" baseline="0" dirty="0">
                          <a:solidFill>
                            <a:srgbClr val="002060"/>
                          </a:solidFill>
                          <a:highlight>
                            <a:srgbClr val="FFFF00"/>
                          </a:highlight>
                        </a:rPr>
                        <a:t>Healthy Me’</a:t>
                      </a:r>
                      <a:endParaRPr lang="en-GB" sz="750" b="0" u="none" baseline="0" dirty="0">
                        <a:solidFill>
                          <a:srgbClr val="002060"/>
                        </a:solidFill>
                      </a:endParaRPr>
                    </a:p>
                    <a:p>
                      <a:pPr marL="0" indent="0" algn="l">
                        <a:buFont typeface="Arial" panose="020B0604020202020204" pitchFamily="34" charset="0"/>
                        <a:buNone/>
                      </a:pPr>
                      <a:r>
                        <a:rPr lang="en-US" sz="750" b="0" u="none" baseline="0" dirty="0">
                          <a:solidFill>
                            <a:srgbClr val="002060"/>
                          </a:solidFill>
                        </a:rPr>
                        <a:t>Pupils should demonstrate the appropriate levels of fitness for handball as well as mental resilience to persist with the development of weaknesses. Pupils should recognize the wider health benefits of participation in handball (Nutrition, positive body image, stress relief, preventing loneliness, new friendship,  positive mindset).</a:t>
                      </a:r>
                      <a:endParaRPr lang="en-GB" sz="750" b="0" u="none" baseline="0" dirty="0">
                        <a:solidFill>
                          <a:srgbClr val="002060"/>
                        </a:solidFill>
                      </a:endParaRPr>
                    </a:p>
                    <a:p>
                      <a:pPr marL="0" indent="0" algn="l">
                        <a:buFont typeface="Arial" panose="020B0604020202020204" pitchFamily="34" charset="0"/>
                        <a:buNone/>
                      </a:pPr>
                      <a:endParaRPr lang="en-GB" sz="750" b="0" u="none" baseline="0" dirty="0">
                        <a:solidFill>
                          <a:srgbClr val="002060"/>
                        </a:solidFill>
                      </a:endParaRPr>
                    </a:p>
                    <a:p>
                      <a:pPr marL="0" indent="0" algn="l">
                        <a:buFontTx/>
                        <a:buNone/>
                      </a:pPr>
                      <a:r>
                        <a:rPr lang="en-GB" sz="750" b="1" u="none" baseline="0" dirty="0">
                          <a:solidFill>
                            <a:srgbClr val="002060"/>
                          </a:solidFill>
                          <a:highlight>
                            <a:srgbClr val="00FFFF"/>
                          </a:highlight>
                        </a:rPr>
                        <a:t>Social Me</a:t>
                      </a:r>
                    </a:p>
                    <a:p>
                      <a:pPr marL="0" indent="0" algn="l">
                        <a:buFontTx/>
                        <a:buNone/>
                      </a:pPr>
                      <a:r>
                        <a:rPr lang="en-GB" sz="750" b="0" u="none" baseline="0" dirty="0">
                          <a:solidFill>
                            <a:srgbClr val="002060"/>
                          </a:solidFill>
                        </a:rPr>
                        <a:t>This takes into account the behaviour/attitude of pupils as well as their ability to support each other and work together as a team. Also when explaining teaching points to each other to assist in each others development.</a:t>
                      </a:r>
                    </a:p>
                    <a:p>
                      <a:pPr marL="0" indent="0" algn="l">
                        <a:buFontTx/>
                        <a:buNone/>
                      </a:pPr>
                      <a:endParaRPr lang="en-GB" sz="750" b="0" u="none" baseline="0" dirty="0">
                        <a:solidFill>
                          <a:srgbClr val="002060"/>
                        </a:solidFill>
                      </a:endParaRPr>
                    </a:p>
                    <a:p>
                      <a:pPr marL="0" indent="0" algn="l">
                        <a:buFontTx/>
                        <a:buNone/>
                      </a:pPr>
                      <a:r>
                        <a:rPr lang="en-GB" sz="750" b="1" u="none" baseline="0" dirty="0">
                          <a:solidFill>
                            <a:schemeClr val="bg1"/>
                          </a:solidFill>
                          <a:highlight>
                            <a:srgbClr val="FF00FF"/>
                          </a:highlight>
                        </a:rPr>
                        <a:t>Resilient Me</a:t>
                      </a:r>
                    </a:p>
                    <a:p>
                      <a:pPr marL="0" indent="0" algn="l">
                        <a:buFontTx/>
                        <a:buNone/>
                      </a:pPr>
                      <a:r>
                        <a:rPr lang="en-GB" sz="750" b="0" u="none" baseline="0" dirty="0">
                          <a:solidFill>
                            <a:srgbClr val="002060"/>
                          </a:solidFill>
                        </a:rPr>
                        <a:t>Doesn’t give up when skills are challenging and regroups and evaluates well when tactics are not working successfully</a:t>
                      </a:r>
                    </a:p>
                    <a:p>
                      <a:pPr marL="0" indent="0" algn="l">
                        <a:buFont typeface="Arial" panose="020B0604020202020204" pitchFamily="34" charset="0"/>
                        <a:buNone/>
                      </a:pPr>
                      <a:endParaRPr lang="en-GB" sz="900" b="0" u="none" baseline="0" dirty="0">
                        <a:solidFill>
                          <a:srgbClr val="002060"/>
                        </a:solidFill>
                      </a:endParaRPr>
                    </a:p>
                  </a:txBody>
                  <a:tcPr/>
                </a:tc>
                <a:tc>
                  <a:txBody>
                    <a:bodyPr/>
                    <a:lstStyle/>
                    <a:p>
                      <a:pPr marL="0" indent="0" algn="l">
                        <a:buFont typeface="Arial" panose="020B0604020202020204" pitchFamily="34" charset="0"/>
                        <a:buNone/>
                      </a:pPr>
                      <a:r>
                        <a:rPr lang="en-GB" sz="1100" b="1" u="sng" baseline="0" dirty="0">
                          <a:solidFill>
                            <a:srgbClr val="002060"/>
                          </a:solidFill>
                        </a:rPr>
                        <a:t>CORE SKILLS</a:t>
                      </a:r>
                    </a:p>
                    <a:p>
                      <a:pPr marL="0" indent="0" algn="l">
                        <a:buFont typeface="Arial" panose="020B0604020202020204" pitchFamily="34" charset="0"/>
                        <a:buNone/>
                      </a:pPr>
                      <a:endParaRPr lang="en-GB" sz="1100" b="1" u="sng" baseline="0" dirty="0">
                        <a:solidFill>
                          <a:srgbClr val="002060"/>
                        </a:solidFill>
                      </a:endParaRPr>
                    </a:p>
                    <a:p>
                      <a:pPr marL="0" indent="0" algn="l">
                        <a:buFont typeface="Arial" panose="020B0604020202020204" pitchFamily="34" charset="0"/>
                        <a:buNone/>
                      </a:pPr>
                      <a:r>
                        <a:rPr lang="en-GB" sz="1100" b="0" u="none" baseline="0" dirty="0">
                          <a:solidFill>
                            <a:srgbClr val="002060"/>
                          </a:solidFill>
                        </a:rPr>
                        <a:t>Demonstrate warm up routines for handball (pulse raising activity such as jogging, stretching muscles: hamstrings, quadriceps, gastrocnemius, triceps, biceps)</a:t>
                      </a:r>
                    </a:p>
                    <a:p>
                      <a:pPr marL="0" indent="0" algn="l">
                        <a:buFont typeface="Arial" panose="020B0604020202020204" pitchFamily="34" charset="0"/>
                        <a:buNone/>
                      </a:pPr>
                      <a:endParaRPr lang="en-GB" sz="1100" b="0" u="none" baseline="0" dirty="0">
                        <a:solidFill>
                          <a:srgbClr val="002060"/>
                        </a:solidFill>
                      </a:endParaRPr>
                    </a:p>
                    <a:p>
                      <a:pPr marL="0" indent="0" algn="l">
                        <a:buFont typeface="Arial" panose="020B0604020202020204" pitchFamily="34" charset="0"/>
                        <a:buNone/>
                      </a:pPr>
                      <a:r>
                        <a:rPr lang="en-GB" sz="1100" b="0" u="none" baseline="0" dirty="0">
                          <a:solidFill>
                            <a:srgbClr val="002060"/>
                          </a:solidFill>
                        </a:rPr>
                        <a:t>Demonstration and application of the following skills;</a:t>
                      </a:r>
                    </a:p>
                    <a:p>
                      <a:pPr marL="0" indent="0" algn="l">
                        <a:buFont typeface="Arial" panose="020B0604020202020204" pitchFamily="34" charset="0"/>
                        <a:buNone/>
                      </a:pPr>
                      <a:endParaRPr lang="en-GB" sz="1100" b="0" u="none" baseline="0" dirty="0">
                        <a:solidFill>
                          <a:srgbClr val="002060"/>
                        </a:solidFill>
                      </a:endParaRPr>
                    </a:p>
                    <a:p>
                      <a:pPr marL="0" indent="0" algn="l">
                        <a:buFont typeface="Arial" panose="020B0604020202020204" pitchFamily="34" charset="0"/>
                        <a:buNone/>
                      </a:pPr>
                      <a:r>
                        <a:rPr lang="en-GB" sz="1100" b="0" u="none" baseline="0" dirty="0">
                          <a:solidFill>
                            <a:srgbClr val="002060"/>
                          </a:solidFill>
                        </a:rPr>
                        <a:t>Dribbling</a:t>
                      </a:r>
                    </a:p>
                    <a:p>
                      <a:pPr marL="0" indent="0" algn="l">
                        <a:buFont typeface="Arial" panose="020B0604020202020204" pitchFamily="34" charset="0"/>
                        <a:buNone/>
                      </a:pPr>
                      <a:r>
                        <a:rPr lang="en-GB" sz="1100" b="0" u="none" baseline="0" dirty="0">
                          <a:solidFill>
                            <a:srgbClr val="002060"/>
                          </a:solidFill>
                        </a:rPr>
                        <a:t>Passing</a:t>
                      </a:r>
                    </a:p>
                    <a:p>
                      <a:pPr marL="0" indent="0" algn="l">
                        <a:buFont typeface="Arial" panose="020B0604020202020204" pitchFamily="34" charset="0"/>
                        <a:buNone/>
                      </a:pPr>
                      <a:r>
                        <a:rPr lang="en-GB" sz="1100" b="0" u="none" baseline="0" dirty="0">
                          <a:solidFill>
                            <a:srgbClr val="002060"/>
                          </a:solidFill>
                        </a:rPr>
                        <a:t>Catching </a:t>
                      </a:r>
                    </a:p>
                    <a:p>
                      <a:pPr marL="0" indent="0" algn="l">
                        <a:buFont typeface="Arial" panose="020B0604020202020204" pitchFamily="34" charset="0"/>
                        <a:buNone/>
                      </a:pPr>
                      <a:r>
                        <a:rPr lang="en-GB" sz="1100" b="0" u="none" baseline="0" dirty="0">
                          <a:solidFill>
                            <a:srgbClr val="002060"/>
                          </a:solidFill>
                        </a:rPr>
                        <a:t>Shooting</a:t>
                      </a:r>
                    </a:p>
                    <a:p>
                      <a:pPr marL="0" indent="0" algn="l">
                        <a:buFont typeface="Arial" panose="020B0604020202020204" pitchFamily="34" charset="0"/>
                        <a:buNone/>
                      </a:pPr>
                      <a:endParaRPr lang="en-GB" sz="1100" b="0" u="none" baseline="0" dirty="0">
                        <a:solidFill>
                          <a:srgbClr val="002060"/>
                        </a:solidFill>
                      </a:endParaRPr>
                    </a:p>
                    <a:p>
                      <a:pPr marL="0" indent="0" algn="l">
                        <a:buFont typeface="Arial" panose="020B0604020202020204" pitchFamily="34" charset="0"/>
                        <a:buNone/>
                      </a:pPr>
                      <a:r>
                        <a:rPr lang="en-GB" sz="1100" b="0" u="none" baseline="0" dirty="0">
                          <a:solidFill>
                            <a:srgbClr val="002060"/>
                          </a:solidFill>
                        </a:rPr>
                        <a:t>Identify areas of strength and weakness in a peers performance (Assessment)</a:t>
                      </a:r>
                    </a:p>
                    <a:p>
                      <a:pPr marL="0" indent="0" algn="l">
                        <a:buFont typeface="Arial" panose="020B0604020202020204" pitchFamily="34" charset="0"/>
                        <a:buNone/>
                      </a:pPr>
                      <a:endParaRPr lang="en-GB" sz="1100" b="0" u="none" baseline="0" dirty="0">
                        <a:solidFill>
                          <a:srgbClr val="002060"/>
                        </a:solidFill>
                      </a:endParaRPr>
                    </a:p>
                    <a:p>
                      <a:pPr marL="0" indent="0" algn="l">
                        <a:buFont typeface="Arial" panose="020B0604020202020204" pitchFamily="34" charset="0"/>
                        <a:buNone/>
                      </a:pPr>
                      <a:r>
                        <a:rPr lang="en-GB" sz="1100" b="0" u="none" baseline="0" dirty="0">
                          <a:solidFill>
                            <a:srgbClr val="002060"/>
                          </a:solidFill>
                        </a:rPr>
                        <a:t>Articulate knowledge of skills technique orally</a:t>
                      </a:r>
                    </a:p>
                    <a:p>
                      <a:pPr marL="0" indent="0" algn="l">
                        <a:buFont typeface="Arial" panose="020B0604020202020204" pitchFamily="34" charset="0"/>
                        <a:buNone/>
                      </a:pPr>
                      <a:endParaRPr lang="en-GB" sz="1100" b="0" u="none" baseline="0" dirty="0">
                        <a:solidFill>
                          <a:srgbClr val="002060"/>
                        </a:solidFill>
                      </a:endParaRPr>
                    </a:p>
                    <a:p>
                      <a:pPr marL="0" indent="0" algn="l">
                        <a:buFont typeface="Arial" panose="020B0604020202020204" pitchFamily="34" charset="0"/>
                        <a:buNone/>
                      </a:pPr>
                      <a:r>
                        <a:rPr lang="en-US" sz="1100" b="1" u="sng" baseline="0" dirty="0">
                          <a:solidFill>
                            <a:srgbClr val="002060"/>
                          </a:solidFill>
                        </a:rPr>
                        <a:t>Health/Fitness</a:t>
                      </a:r>
                      <a:endParaRPr lang="en-GB" sz="1100" b="1" u="sng" baseline="0" dirty="0">
                        <a:solidFill>
                          <a:srgbClr val="002060"/>
                        </a:solidFill>
                      </a:endParaRPr>
                    </a:p>
                    <a:p>
                      <a:pPr marL="0" indent="0" algn="l">
                        <a:buFont typeface="Arial" panose="020B0604020202020204" pitchFamily="34" charset="0"/>
                        <a:buNone/>
                      </a:pPr>
                      <a:r>
                        <a:rPr lang="en-GB" sz="1100" b="0" u="none" baseline="0" dirty="0">
                          <a:solidFill>
                            <a:srgbClr val="002060"/>
                          </a:solidFill>
                        </a:rPr>
                        <a:t>Apply knowledge of warm ups including knowing why we warm up  - to prevent injury, mobilise joints, raise body temperature</a:t>
                      </a:r>
                    </a:p>
                    <a:p>
                      <a:pPr marL="0" indent="0" algn="l">
                        <a:buFont typeface="Arial" panose="020B0604020202020204" pitchFamily="34" charset="0"/>
                        <a:buNone/>
                      </a:pPr>
                      <a:endParaRPr lang="en-GB" sz="1100" b="0" u="none" baseline="0" dirty="0">
                        <a:solidFill>
                          <a:srgbClr val="002060"/>
                        </a:solidFill>
                      </a:endParaRPr>
                    </a:p>
                    <a:p>
                      <a:pPr marL="0" indent="0" algn="l">
                        <a:buFont typeface="Arial" panose="020B0604020202020204" pitchFamily="34" charset="0"/>
                        <a:buNone/>
                      </a:pPr>
                      <a:r>
                        <a:rPr lang="en-GB" sz="1100" b="0" u="none" baseline="0" dirty="0">
                          <a:solidFill>
                            <a:srgbClr val="002060"/>
                          </a:solidFill>
                        </a:rPr>
                        <a:t>Define key fitness components in relation to handball (coordination, agility, power)</a:t>
                      </a:r>
                    </a:p>
                    <a:p>
                      <a:pPr marL="0" indent="0" algn="l">
                        <a:buFont typeface="Arial" panose="020B0604020202020204" pitchFamily="34" charset="0"/>
                        <a:buNone/>
                      </a:pPr>
                      <a:endParaRPr lang="en-GB" sz="1100" b="0" u="none" baseline="0" dirty="0">
                        <a:solidFill>
                          <a:srgbClr val="002060"/>
                        </a:solidFill>
                      </a:endParaRPr>
                    </a:p>
                  </a:txBody>
                  <a:tcPr/>
                </a:tc>
                <a:tc>
                  <a:txBody>
                    <a:bodyPr/>
                    <a:lstStyle/>
                    <a:p>
                      <a:pPr marL="0" indent="0" algn="l">
                        <a:buFont typeface="Arial" panose="020B0604020202020204" pitchFamily="34" charset="0"/>
                        <a:buNone/>
                      </a:pPr>
                      <a:r>
                        <a:rPr lang="en-GB" sz="1100" b="1" u="sng" dirty="0">
                          <a:solidFill>
                            <a:srgbClr val="002060"/>
                          </a:solidFill>
                        </a:rPr>
                        <a:t>ABOVE AND BEYOND</a:t>
                      </a:r>
                    </a:p>
                    <a:p>
                      <a:pPr marL="0" indent="0" algn="l">
                        <a:buFont typeface="Arial" panose="020B0604020202020204" pitchFamily="34" charset="0"/>
                        <a:buNone/>
                      </a:pPr>
                      <a:endParaRPr lang="en-GB" sz="1100" b="1" u="sng" dirty="0">
                        <a:solidFill>
                          <a:srgbClr val="002060"/>
                        </a:solidFill>
                      </a:endParaRPr>
                    </a:p>
                    <a:p>
                      <a:pPr marL="0" indent="0" algn="l">
                        <a:buFont typeface="Arial" panose="020B0604020202020204" pitchFamily="34" charset="0"/>
                        <a:buNone/>
                      </a:pPr>
                      <a:r>
                        <a:rPr lang="en-GB" sz="1100" b="0" u="none" dirty="0">
                          <a:solidFill>
                            <a:srgbClr val="002060"/>
                          </a:solidFill>
                        </a:rPr>
                        <a:t>Leadership of others (captain, coach, manager)</a:t>
                      </a:r>
                    </a:p>
                    <a:p>
                      <a:pPr marL="0" indent="0" algn="l">
                        <a:buFont typeface="Arial" panose="020B0604020202020204" pitchFamily="34" charset="0"/>
                        <a:buNone/>
                      </a:pPr>
                      <a:r>
                        <a:rPr lang="en-GB" sz="1100" b="0" u="none" dirty="0">
                          <a:solidFill>
                            <a:srgbClr val="002060"/>
                          </a:solidFill>
                        </a:rPr>
                        <a:t>Extra curricular involvement (school or community)</a:t>
                      </a:r>
                    </a:p>
                    <a:p>
                      <a:pPr marL="0" indent="0" algn="l">
                        <a:buFont typeface="Arial" panose="020B0604020202020204" pitchFamily="34" charset="0"/>
                        <a:buNone/>
                      </a:pPr>
                      <a:endParaRPr lang="en-GB" sz="1100" b="1" u="sng" dirty="0">
                        <a:solidFill>
                          <a:srgbClr val="002060"/>
                        </a:solidFill>
                      </a:endParaRPr>
                    </a:p>
                    <a:p>
                      <a:pPr marL="0" indent="0" algn="l">
                        <a:buFont typeface="Arial" panose="020B0604020202020204" pitchFamily="34" charset="0"/>
                        <a:buNone/>
                      </a:pPr>
                      <a:r>
                        <a:rPr lang="en-GB" sz="1100" b="1" u="sng" dirty="0">
                          <a:solidFill>
                            <a:srgbClr val="002060"/>
                          </a:solidFill>
                        </a:rPr>
                        <a:t>VOCABULARY</a:t>
                      </a:r>
                    </a:p>
                    <a:p>
                      <a:pPr marL="0" indent="0" algn="l">
                        <a:buFont typeface="Arial" panose="020B0604020202020204" pitchFamily="34" charset="0"/>
                        <a:buNone/>
                      </a:pPr>
                      <a:endParaRPr lang="en-US" sz="1100" b="0" u="none" baseline="0" dirty="0">
                        <a:solidFill>
                          <a:srgbClr val="002060"/>
                        </a:solidFill>
                      </a:endParaRPr>
                    </a:p>
                    <a:p>
                      <a:pPr marL="0" indent="0" algn="l">
                        <a:buFont typeface="Arial" panose="020B0604020202020204" pitchFamily="34" charset="0"/>
                        <a:buNone/>
                      </a:pPr>
                      <a:endParaRPr lang="en-GB" sz="1100" b="0" u="none" baseline="0" dirty="0">
                        <a:solidFill>
                          <a:srgbClr val="002060"/>
                        </a:solidFill>
                      </a:endParaRPr>
                    </a:p>
                    <a:p>
                      <a:pPr marL="0" indent="0" algn="l">
                        <a:buFont typeface="Arial" panose="020B0604020202020204" pitchFamily="34" charset="0"/>
                        <a:buNone/>
                      </a:pPr>
                      <a:endParaRPr lang="en-GB" sz="1100" b="0" u="none" baseline="0" dirty="0">
                        <a:solidFill>
                          <a:srgbClr val="002060"/>
                        </a:solidFill>
                      </a:endParaRPr>
                    </a:p>
                    <a:p>
                      <a:pPr marL="0" indent="0" algn="l">
                        <a:buFont typeface="Arial" panose="020B0604020202020204" pitchFamily="34" charset="0"/>
                        <a:buNone/>
                      </a:pPr>
                      <a:endParaRPr lang="en-GB" sz="1100" b="0" u="none" baseline="0" dirty="0">
                        <a:solidFill>
                          <a:srgbClr val="002060"/>
                        </a:solidFill>
                      </a:endParaRPr>
                    </a:p>
                    <a:p>
                      <a:pPr marL="0" indent="0" algn="l">
                        <a:buFont typeface="Arial" panose="020B0604020202020204" pitchFamily="34" charset="0"/>
                        <a:buNone/>
                      </a:pPr>
                      <a:endParaRPr lang="en-GB" sz="1100" b="0" u="none" baseline="0" dirty="0">
                        <a:solidFill>
                          <a:srgbClr val="002060"/>
                        </a:solidFill>
                      </a:endParaRPr>
                    </a:p>
                    <a:p>
                      <a:pPr marL="0" indent="0" algn="l">
                        <a:buFont typeface="Arial" panose="020B0604020202020204" pitchFamily="34" charset="0"/>
                        <a:buNone/>
                      </a:pPr>
                      <a:endParaRPr lang="en-GB" sz="1100" b="0" u="none" baseline="0" dirty="0">
                        <a:solidFill>
                          <a:srgbClr val="002060"/>
                        </a:solidFill>
                      </a:endParaRPr>
                    </a:p>
                    <a:p>
                      <a:pPr marL="0" indent="0" algn="l">
                        <a:buFont typeface="Arial" panose="020B0604020202020204" pitchFamily="34" charset="0"/>
                        <a:buNone/>
                      </a:pPr>
                      <a:endParaRPr lang="en-GB" sz="1100" b="0" u="none" baseline="0" dirty="0">
                        <a:solidFill>
                          <a:srgbClr val="002060"/>
                        </a:solidFill>
                      </a:endParaRPr>
                    </a:p>
                    <a:p>
                      <a:pPr marL="0" indent="0" algn="l">
                        <a:buFont typeface="Arial" panose="020B0604020202020204" pitchFamily="34" charset="0"/>
                        <a:buNone/>
                      </a:pPr>
                      <a:endParaRPr lang="en-GB" sz="1100" b="0" u="none" baseline="0" dirty="0">
                        <a:solidFill>
                          <a:srgbClr val="002060"/>
                        </a:solidFill>
                      </a:endParaRPr>
                    </a:p>
                    <a:p>
                      <a:pPr marL="0" indent="0" algn="l">
                        <a:buFont typeface="Arial" panose="020B0604020202020204" pitchFamily="34" charset="0"/>
                        <a:buNone/>
                      </a:pPr>
                      <a:endParaRPr lang="en-GB" sz="1100" b="0" u="none" baseline="0" dirty="0">
                        <a:solidFill>
                          <a:srgbClr val="002060"/>
                        </a:solidFill>
                      </a:endParaRPr>
                    </a:p>
                    <a:p>
                      <a:pPr marL="0" indent="0" algn="l">
                        <a:buFont typeface="Arial" panose="020B0604020202020204" pitchFamily="34" charset="0"/>
                        <a:buNone/>
                      </a:pPr>
                      <a:endParaRPr lang="en-GB" sz="1100" b="0" u="none" baseline="0" dirty="0">
                        <a:solidFill>
                          <a:srgbClr val="002060"/>
                        </a:solidFill>
                      </a:endParaRPr>
                    </a:p>
                    <a:p>
                      <a:pPr marL="0" indent="0" algn="l">
                        <a:buFont typeface="Arial" panose="020B0604020202020204" pitchFamily="34" charset="0"/>
                        <a:buNone/>
                      </a:pPr>
                      <a:endParaRPr lang="en-GB" sz="1100" b="0" u="none" baseline="0" dirty="0">
                        <a:solidFill>
                          <a:srgbClr val="002060"/>
                        </a:solidFill>
                      </a:endParaRPr>
                    </a:p>
                    <a:p>
                      <a:pPr marL="0" indent="0" algn="l">
                        <a:buFont typeface="Arial" panose="020B0604020202020204" pitchFamily="34" charset="0"/>
                        <a:buNone/>
                      </a:pPr>
                      <a:endParaRPr lang="en-GB" sz="1100" b="0" u="none" baseline="0" dirty="0">
                        <a:solidFill>
                          <a:srgbClr val="002060"/>
                        </a:solidFill>
                      </a:endParaRPr>
                    </a:p>
                  </a:txBody>
                  <a:tcPr/>
                </a:tc>
                <a:tc>
                  <a:txBody>
                    <a:bodyPr/>
                    <a:lstStyle/>
                    <a:p>
                      <a:pPr algn="l"/>
                      <a:r>
                        <a:rPr lang="en-GB" sz="1100" b="1" u="sng" dirty="0">
                          <a:solidFill>
                            <a:srgbClr val="002060"/>
                          </a:solidFill>
                        </a:rPr>
                        <a:t>Literacy in PE</a:t>
                      </a:r>
                    </a:p>
                    <a:p>
                      <a:pPr algn="ctr"/>
                      <a:endParaRPr lang="en-GB" sz="1100" b="1" u="sng" dirty="0">
                        <a:solidFill>
                          <a:srgbClr val="002060"/>
                        </a:solidFill>
                      </a:endParaRPr>
                    </a:p>
                    <a:p>
                      <a:pPr algn="l"/>
                      <a:r>
                        <a:rPr lang="en-GB" sz="1100" b="1" u="sng" dirty="0">
                          <a:solidFill>
                            <a:srgbClr val="002060"/>
                          </a:solidFill>
                        </a:rPr>
                        <a:t>‘ABC’ </a:t>
                      </a:r>
                      <a:r>
                        <a:rPr lang="en-GB" sz="1100" b="0" u="none" dirty="0">
                          <a:solidFill>
                            <a:srgbClr val="002060"/>
                          </a:solidFill>
                        </a:rPr>
                        <a:t>– Agree with/Build on/Contradict</a:t>
                      </a:r>
                    </a:p>
                    <a:p>
                      <a:pPr algn="l"/>
                      <a:endParaRPr lang="en-GB" sz="1100" b="0" u="none" dirty="0">
                        <a:solidFill>
                          <a:srgbClr val="002060"/>
                        </a:solidFill>
                      </a:endParaRPr>
                    </a:p>
                    <a:p>
                      <a:pPr algn="l"/>
                      <a:r>
                        <a:rPr lang="en-GB" sz="1100" b="0" u="none" dirty="0">
                          <a:solidFill>
                            <a:srgbClr val="002060"/>
                          </a:solidFill>
                        </a:rPr>
                        <a:t>This is our literacy focus in PE which is a form of ‘academic talk’. Pupils are asked to state why they either agree with something their peers have said, state how they can build upon this point, or how can they contradict what their peer has said to challenge the thought process. This can be related to performance, form, skill selection etc.</a:t>
                      </a:r>
                    </a:p>
                    <a:p>
                      <a:pPr algn="ctr"/>
                      <a:endParaRPr lang="en-GB" sz="1100" b="1" u="sng" dirty="0">
                        <a:solidFill>
                          <a:srgbClr val="002060"/>
                        </a:solidFill>
                      </a:endParaRPr>
                    </a:p>
                    <a:p>
                      <a:pPr algn="l"/>
                      <a:r>
                        <a:rPr lang="en-GB" sz="1100" b="1" u="sng" dirty="0">
                          <a:solidFill>
                            <a:srgbClr val="002060"/>
                          </a:solidFill>
                        </a:rPr>
                        <a:t>WHERE NEXT?</a:t>
                      </a:r>
                    </a:p>
                    <a:p>
                      <a:pPr algn="ctr"/>
                      <a:endParaRPr lang="en-GB" sz="1100" b="1" u="sng" dirty="0">
                        <a:solidFill>
                          <a:srgbClr val="002060"/>
                        </a:solidFill>
                      </a:endParaRPr>
                    </a:p>
                    <a:p>
                      <a:pPr algn="l"/>
                      <a:r>
                        <a:rPr lang="en-GB" sz="1100" b="0" u="none" dirty="0">
                          <a:solidFill>
                            <a:srgbClr val="002060"/>
                          </a:solidFill>
                        </a:rPr>
                        <a:t>Tactics and strategies for handball (Y8)</a:t>
                      </a:r>
                    </a:p>
                    <a:p>
                      <a:pPr algn="ctr"/>
                      <a:endParaRPr lang="en-GB" sz="1100" b="1" u="sng" dirty="0">
                        <a:solidFill>
                          <a:srgbClr val="002060"/>
                        </a:solidFill>
                      </a:endParaRPr>
                    </a:p>
                    <a:p>
                      <a:pPr algn="ctr"/>
                      <a:endParaRPr lang="en-GB" sz="1100" b="1" u="sng" dirty="0">
                        <a:solidFill>
                          <a:srgbClr val="002060"/>
                        </a:solidFill>
                      </a:endParaRPr>
                    </a:p>
                    <a:p>
                      <a:pPr algn="ctr"/>
                      <a:endParaRPr lang="en-GB" sz="1100" b="1" u="sng" dirty="0">
                        <a:solidFill>
                          <a:srgbClr val="002060"/>
                        </a:solidFill>
                      </a:endParaRPr>
                    </a:p>
                    <a:p>
                      <a:pPr algn="ctr"/>
                      <a:endParaRPr lang="en-GB" sz="1100" b="1" u="sng" dirty="0">
                        <a:solidFill>
                          <a:srgbClr val="002060"/>
                        </a:solidFill>
                      </a:endParaRPr>
                    </a:p>
                    <a:p>
                      <a:pPr algn="ctr"/>
                      <a:endParaRPr lang="en-GB" sz="1100" b="1" u="sng" dirty="0">
                        <a:solidFill>
                          <a:srgbClr val="002060"/>
                        </a:solidFill>
                      </a:endParaRPr>
                    </a:p>
                  </a:txBody>
                  <a:tcPr/>
                </a:tc>
                <a:extLst>
                  <a:ext uri="{0D108BD9-81ED-4DB2-BD59-A6C34878D82A}">
                    <a16:rowId xmlns:a16="http://schemas.microsoft.com/office/drawing/2014/main" val="1196057531"/>
                  </a:ext>
                </a:extLst>
              </a:tr>
            </a:tbl>
          </a:graphicData>
        </a:graphic>
      </p:graphicFrame>
      <p:pic>
        <p:nvPicPr>
          <p:cNvPr id="2" name="Picture 1">
            <a:extLst>
              <a:ext uri="{FF2B5EF4-FFF2-40B4-BE49-F238E27FC236}">
                <a16:creationId xmlns:a16="http://schemas.microsoft.com/office/drawing/2014/main" id="{26BD886F-BFA3-4C08-B1F4-AEEF3149A16B}"/>
              </a:ext>
            </a:extLst>
          </p:cNvPr>
          <p:cNvPicPr>
            <a:picLocks noChangeAspect="1"/>
          </p:cNvPicPr>
          <p:nvPr/>
        </p:nvPicPr>
        <p:blipFill rotWithShape="1">
          <a:blip r:embed="rId2"/>
          <a:srcRect l="12198" t="10947" r="11997" b="12411"/>
          <a:stretch/>
        </p:blipFill>
        <p:spPr>
          <a:xfrm>
            <a:off x="8002012" y="0"/>
            <a:ext cx="4189988" cy="2341463"/>
          </a:xfrm>
          <a:prstGeom prst="rect">
            <a:avLst/>
          </a:prstGeom>
        </p:spPr>
      </p:pic>
      <p:sp>
        <p:nvSpPr>
          <p:cNvPr id="3" name="TextBox 2">
            <a:extLst>
              <a:ext uri="{FF2B5EF4-FFF2-40B4-BE49-F238E27FC236}">
                <a16:creationId xmlns:a16="http://schemas.microsoft.com/office/drawing/2014/main" id="{DAF1A2B9-78B7-485C-8FE3-4C6AFC205AEA}"/>
              </a:ext>
            </a:extLst>
          </p:cNvPr>
          <p:cNvSpPr txBox="1"/>
          <p:nvPr/>
        </p:nvSpPr>
        <p:spPr>
          <a:xfrm>
            <a:off x="8438271" y="251351"/>
            <a:ext cx="3294184" cy="1877437"/>
          </a:xfrm>
          <a:prstGeom prst="rect">
            <a:avLst/>
          </a:prstGeom>
          <a:noFill/>
        </p:spPr>
        <p:txBody>
          <a:bodyPr wrap="square" rtlCol="0">
            <a:spAutoFit/>
          </a:bodyPr>
          <a:lstStyle/>
          <a:p>
            <a:r>
              <a:rPr lang="en-GB" sz="1400" b="1" u="sng" dirty="0"/>
              <a:t>The bigger picture:</a:t>
            </a:r>
          </a:p>
          <a:p>
            <a:endParaRPr lang="en-GB" sz="1400" b="1" u="sng" dirty="0"/>
          </a:p>
          <a:p>
            <a:r>
              <a:rPr lang="en-GB" sz="1100" b="1" dirty="0"/>
              <a:t>Personal development opportunities – </a:t>
            </a:r>
            <a:r>
              <a:rPr lang="en-GB" sz="1100" dirty="0"/>
              <a:t>Social skills including team work, organisation and planning.</a:t>
            </a:r>
          </a:p>
          <a:p>
            <a:endParaRPr lang="en-GB" sz="1100" b="1" dirty="0"/>
          </a:p>
          <a:p>
            <a:r>
              <a:rPr lang="en-GB" sz="1100" b="1" dirty="0"/>
              <a:t>Career links – </a:t>
            </a:r>
            <a:r>
              <a:rPr lang="en-GB" sz="1100" dirty="0"/>
              <a:t>PE teacher, physiotherapist, sports journalist, outdoor education instructor, coach, professional athlete, personal trainer.</a:t>
            </a:r>
          </a:p>
          <a:p>
            <a:endParaRPr lang="en-GB" sz="1100" b="1" dirty="0"/>
          </a:p>
          <a:p>
            <a:r>
              <a:rPr lang="en-GB" sz="1100" b="1" dirty="0"/>
              <a:t>RSE – </a:t>
            </a:r>
            <a:r>
              <a:rPr lang="en-GB" sz="1100" dirty="0"/>
              <a:t>ethics, compassion.</a:t>
            </a:r>
          </a:p>
        </p:txBody>
      </p:sp>
      <p:sp>
        <p:nvSpPr>
          <p:cNvPr id="5" name="TextBox 4">
            <a:extLst>
              <a:ext uri="{FF2B5EF4-FFF2-40B4-BE49-F238E27FC236}">
                <a16:creationId xmlns:a16="http://schemas.microsoft.com/office/drawing/2014/main" id="{31CB9A6E-E90D-41E8-AD2D-6A0C767F502F}"/>
              </a:ext>
            </a:extLst>
          </p:cNvPr>
          <p:cNvSpPr txBox="1"/>
          <p:nvPr/>
        </p:nvSpPr>
        <p:spPr>
          <a:xfrm>
            <a:off x="58490" y="502702"/>
            <a:ext cx="7862282" cy="1869743"/>
          </a:xfrm>
          <a:prstGeom prst="rect">
            <a:avLst/>
          </a:prstGeom>
          <a:solidFill>
            <a:schemeClr val="accent5">
              <a:lumMod val="20000"/>
              <a:lumOff val="80000"/>
            </a:schemeClr>
          </a:solidFill>
          <a:ln w="3175">
            <a:noFill/>
          </a:ln>
        </p:spPr>
        <p:txBody>
          <a:bodyPr wrap="square" rtlCol="0">
            <a:spAutoFit/>
          </a:bodyPr>
          <a:lstStyle/>
          <a:p>
            <a:r>
              <a:rPr lang="en-GB" sz="1050" b="1" dirty="0"/>
              <a:t>Context and Introduction to Unit</a:t>
            </a:r>
          </a:p>
          <a:p>
            <a:r>
              <a:rPr lang="en-GB" sz="1050" dirty="0"/>
              <a:t>In this unit pupils will learn about the skills and abilities required to perform in handball effectively. They will learn about the rules of game play and be able to apply and link them to competitive situations demonstrating both control and accuracy. Pupils will learn specific skills including, passing, dribbling, shooting, footwork, movement and also officiating. They will learn to use these skills to outwit opponents in challenging game based environments and will be able to link skills from previous units and similar sports. For word-rich, pupils will learn the names of various muscles in the body and link them to handball.</a:t>
            </a:r>
          </a:p>
          <a:p>
            <a:endParaRPr lang="en-GB" sz="1050" b="1" i="1" dirty="0"/>
          </a:p>
          <a:p>
            <a:r>
              <a:rPr lang="en-GB" sz="1050" b="1" i="1" dirty="0"/>
              <a:t>Prior knowledge (KS2/KS3)</a:t>
            </a:r>
          </a:p>
          <a:p>
            <a:r>
              <a:rPr lang="en-GB" sz="1050" dirty="0"/>
              <a:t>Pupils should be able to play competitive games, modified where appropriate and apply basic principles suitable for attacking and defending. This includes basic throwing and catching principles and awareness of space and movement. They may also have prior knowledge of basic rules for handball.</a:t>
            </a:r>
          </a:p>
        </p:txBody>
      </p:sp>
      <p:pic>
        <p:nvPicPr>
          <p:cNvPr id="7" name="Picture 6">
            <a:extLst>
              <a:ext uri="{FF2B5EF4-FFF2-40B4-BE49-F238E27FC236}">
                <a16:creationId xmlns:a16="http://schemas.microsoft.com/office/drawing/2014/main" id="{6AC8D104-BACE-44B0-B4B3-9A3155D864B3}"/>
              </a:ext>
            </a:extLst>
          </p:cNvPr>
          <p:cNvPicPr>
            <a:picLocks noChangeAspect="1"/>
          </p:cNvPicPr>
          <p:nvPr/>
        </p:nvPicPr>
        <p:blipFill>
          <a:blip r:embed="rId3"/>
          <a:stretch>
            <a:fillRect/>
          </a:stretch>
        </p:blipFill>
        <p:spPr>
          <a:xfrm>
            <a:off x="6792830" y="3556806"/>
            <a:ext cx="3074181" cy="1633870"/>
          </a:xfrm>
          <a:prstGeom prst="rect">
            <a:avLst/>
          </a:prstGeom>
        </p:spPr>
      </p:pic>
      <p:graphicFrame>
        <p:nvGraphicFramePr>
          <p:cNvPr id="8" name="Table 7">
            <a:extLst>
              <a:ext uri="{FF2B5EF4-FFF2-40B4-BE49-F238E27FC236}">
                <a16:creationId xmlns:a16="http://schemas.microsoft.com/office/drawing/2014/main" id="{68C43015-3F58-4F39-9FF5-7AD78805107F}"/>
              </a:ext>
            </a:extLst>
          </p:cNvPr>
          <p:cNvGraphicFramePr>
            <a:graphicFrameLocks noGrp="1"/>
          </p:cNvGraphicFramePr>
          <p:nvPr>
            <p:extLst>
              <p:ext uri="{D42A27DB-BD31-4B8C-83A1-F6EECF244321}">
                <p14:modId xmlns:p14="http://schemas.microsoft.com/office/powerpoint/2010/main" val="3525660381"/>
              </p:ext>
            </p:extLst>
          </p:nvPr>
        </p:nvGraphicFramePr>
        <p:xfrm>
          <a:off x="6792830" y="5283962"/>
          <a:ext cx="3074182" cy="1341120"/>
        </p:xfrm>
        <a:graphic>
          <a:graphicData uri="http://schemas.openxmlformats.org/drawingml/2006/table">
            <a:tbl>
              <a:tblPr firstRow="1" bandRow="1">
                <a:tableStyleId>{5C22544A-7EE6-4342-B048-85BDC9FD1C3A}</a:tableStyleId>
              </a:tblPr>
              <a:tblGrid>
                <a:gridCol w="1537091">
                  <a:extLst>
                    <a:ext uri="{9D8B030D-6E8A-4147-A177-3AD203B41FA5}">
                      <a16:colId xmlns:a16="http://schemas.microsoft.com/office/drawing/2014/main" val="2965228369"/>
                    </a:ext>
                  </a:extLst>
                </a:gridCol>
                <a:gridCol w="1537091">
                  <a:extLst>
                    <a:ext uri="{9D8B030D-6E8A-4147-A177-3AD203B41FA5}">
                      <a16:colId xmlns:a16="http://schemas.microsoft.com/office/drawing/2014/main" val="742119429"/>
                    </a:ext>
                  </a:extLst>
                </a:gridCol>
              </a:tblGrid>
              <a:tr h="393824">
                <a:tc gridSpan="2">
                  <a:txBody>
                    <a:bodyPr/>
                    <a:lstStyle/>
                    <a:p>
                      <a:pPr algn="ctr"/>
                      <a:r>
                        <a:rPr lang="en-GB" sz="1050" dirty="0"/>
                        <a:t>Word-rich Focus (Spring Term):</a:t>
                      </a:r>
                    </a:p>
                    <a:p>
                      <a:pPr algn="ctr"/>
                      <a:r>
                        <a:rPr lang="en-GB" sz="1050" dirty="0"/>
                        <a:t>Muscular System</a:t>
                      </a:r>
                    </a:p>
                  </a:txBody>
                  <a:tcPr/>
                </a:tc>
                <a:tc hMerge="1">
                  <a:txBody>
                    <a:bodyPr/>
                    <a:lstStyle/>
                    <a:p>
                      <a:endParaRPr lang="en-GB" dirty="0"/>
                    </a:p>
                  </a:txBody>
                  <a:tcPr/>
                </a:tc>
                <a:extLst>
                  <a:ext uri="{0D108BD9-81ED-4DB2-BD59-A6C34878D82A}">
                    <a16:rowId xmlns:a16="http://schemas.microsoft.com/office/drawing/2014/main" val="59528817"/>
                  </a:ext>
                </a:extLst>
              </a:tr>
              <a:tr h="398895">
                <a:tc>
                  <a:txBody>
                    <a:bodyPr/>
                    <a:lstStyle/>
                    <a:p>
                      <a:r>
                        <a:rPr lang="en-US" sz="1100" b="0" dirty="0">
                          <a:solidFill>
                            <a:srgbClr val="002060"/>
                          </a:solidFill>
                        </a:rPr>
                        <a:t>Biceps</a:t>
                      </a:r>
                    </a:p>
                    <a:p>
                      <a:r>
                        <a:rPr lang="en-US" sz="1100" b="0" dirty="0">
                          <a:solidFill>
                            <a:srgbClr val="002060"/>
                          </a:solidFill>
                        </a:rPr>
                        <a:t>Triceps</a:t>
                      </a:r>
                    </a:p>
                    <a:p>
                      <a:r>
                        <a:rPr lang="en-US" sz="1100" b="0" dirty="0">
                          <a:solidFill>
                            <a:srgbClr val="002060"/>
                          </a:solidFill>
                        </a:rPr>
                        <a:t>Deltoid</a:t>
                      </a:r>
                    </a:p>
                    <a:p>
                      <a:r>
                        <a:rPr lang="en-US" sz="1100" b="0" dirty="0">
                          <a:solidFill>
                            <a:srgbClr val="002060"/>
                          </a:solidFill>
                        </a:rPr>
                        <a:t>Trapezius</a:t>
                      </a:r>
                    </a:p>
                    <a:p>
                      <a:r>
                        <a:rPr lang="en-US" sz="1100" b="0" dirty="0">
                          <a:solidFill>
                            <a:srgbClr val="002060"/>
                          </a:solidFill>
                        </a:rPr>
                        <a:t>Abdominals</a:t>
                      </a:r>
                    </a:p>
                  </a:txBody>
                  <a:tcPr/>
                </a:tc>
                <a:tc>
                  <a:txBody>
                    <a:bodyPr/>
                    <a:lstStyle/>
                    <a:p>
                      <a:r>
                        <a:rPr lang="en-US" sz="1100" b="0" dirty="0">
                          <a:solidFill>
                            <a:srgbClr val="002060"/>
                          </a:solidFill>
                        </a:rPr>
                        <a:t>Quadriceps</a:t>
                      </a:r>
                    </a:p>
                    <a:p>
                      <a:r>
                        <a:rPr lang="en-US" sz="1100" b="0" dirty="0">
                          <a:solidFill>
                            <a:srgbClr val="002060"/>
                          </a:solidFill>
                        </a:rPr>
                        <a:t>Pectorals</a:t>
                      </a:r>
                    </a:p>
                    <a:p>
                      <a:r>
                        <a:rPr lang="en-US" sz="1100" b="0" dirty="0">
                          <a:solidFill>
                            <a:srgbClr val="002060"/>
                          </a:solidFill>
                        </a:rPr>
                        <a:t>Gluteal</a:t>
                      </a:r>
                    </a:p>
                    <a:p>
                      <a:r>
                        <a:rPr lang="en-US" sz="1100" b="0" dirty="0">
                          <a:solidFill>
                            <a:srgbClr val="002060"/>
                          </a:solidFill>
                        </a:rPr>
                        <a:t>Hamstrings</a:t>
                      </a:r>
                    </a:p>
                    <a:p>
                      <a:r>
                        <a:rPr lang="en-US" sz="1100" b="0" dirty="0">
                          <a:solidFill>
                            <a:srgbClr val="002060"/>
                          </a:solidFill>
                        </a:rPr>
                        <a:t>Gastrocnemius</a:t>
                      </a:r>
                    </a:p>
                  </a:txBody>
                  <a:tcPr/>
                </a:tc>
                <a:extLst>
                  <a:ext uri="{0D108BD9-81ED-4DB2-BD59-A6C34878D82A}">
                    <a16:rowId xmlns:a16="http://schemas.microsoft.com/office/drawing/2014/main" val="4105956766"/>
                  </a:ext>
                </a:extLst>
              </a:tr>
            </a:tbl>
          </a:graphicData>
        </a:graphic>
      </p:graphicFrame>
    </p:spTree>
    <p:extLst>
      <p:ext uri="{BB962C8B-B14F-4D97-AF65-F5344CB8AC3E}">
        <p14:creationId xmlns:p14="http://schemas.microsoft.com/office/powerpoint/2010/main" val="1955853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AFAD1CB-A943-4AA4-98D0-ACDEB906C165}"/>
              </a:ext>
            </a:extLst>
          </p:cNvPr>
          <p:cNvSpPr/>
          <p:nvPr/>
        </p:nvSpPr>
        <p:spPr>
          <a:xfrm>
            <a:off x="3339208" y="-20554"/>
            <a:ext cx="4546501" cy="502702"/>
          </a:xfrm>
          <a:prstGeom prst="rect">
            <a:avLst/>
          </a:prstGeom>
          <a:noFill/>
        </p:spPr>
        <p:txBody>
          <a:bodyPr wrap="none" lIns="132080" tIns="66040" rIns="132080" bIns="66040">
            <a:spAutoFit/>
          </a:bodyPr>
          <a:lstStyle/>
          <a:p>
            <a:pPr algn="ctr"/>
            <a:r>
              <a:rPr lang="en-US" sz="2400" b="1" u="sng" dirty="0">
                <a:ln w="0"/>
                <a:solidFill>
                  <a:srgbClr val="002060"/>
                </a:solidFill>
                <a:effectLst>
                  <a:outerShdw blurRad="38100" dist="25400" dir="5400000" algn="ctr" rotWithShape="0">
                    <a:srgbClr val="6E747A">
                      <a:alpha val="43000"/>
                    </a:srgbClr>
                  </a:outerShdw>
                </a:effectLst>
              </a:rPr>
              <a:t>Year 7 Handball: Assessment Plan</a:t>
            </a:r>
          </a:p>
        </p:txBody>
      </p:sp>
      <p:sp>
        <p:nvSpPr>
          <p:cNvPr id="5" name="TextBox 4">
            <a:extLst>
              <a:ext uri="{FF2B5EF4-FFF2-40B4-BE49-F238E27FC236}">
                <a16:creationId xmlns:a16="http://schemas.microsoft.com/office/drawing/2014/main" id="{31CB9A6E-E90D-41E8-AD2D-6A0C767F502F}"/>
              </a:ext>
            </a:extLst>
          </p:cNvPr>
          <p:cNvSpPr txBox="1"/>
          <p:nvPr/>
        </p:nvSpPr>
        <p:spPr>
          <a:xfrm>
            <a:off x="67057" y="480353"/>
            <a:ext cx="11967347" cy="1200329"/>
          </a:xfrm>
          <a:prstGeom prst="rect">
            <a:avLst/>
          </a:prstGeom>
          <a:solidFill>
            <a:schemeClr val="accent5">
              <a:lumMod val="20000"/>
              <a:lumOff val="80000"/>
            </a:schemeClr>
          </a:solidFill>
          <a:ln w="3175">
            <a:noFill/>
          </a:ln>
        </p:spPr>
        <p:txBody>
          <a:bodyPr wrap="square" rtlCol="0">
            <a:spAutoFit/>
          </a:bodyPr>
          <a:lstStyle/>
          <a:p>
            <a:r>
              <a:rPr lang="en-GB" sz="800" b="1" dirty="0"/>
              <a:t>MAPs</a:t>
            </a:r>
            <a:r>
              <a:rPr lang="en-GB" sz="800" dirty="0"/>
              <a:t> – Pupils will be assessed at the end of each topic via the Me in PE assessment model:</a:t>
            </a:r>
          </a:p>
          <a:p>
            <a:r>
              <a:rPr lang="en-GB" sz="800" b="1" dirty="0">
                <a:solidFill>
                  <a:srgbClr val="002060"/>
                </a:solidFill>
              </a:rPr>
              <a:t>Physical Me: </a:t>
            </a:r>
            <a:r>
              <a:rPr lang="en-GB" sz="800" dirty="0">
                <a:solidFill>
                  <a:srgbClr val="002060"/>
                </a:solidFill>
              </a:rPr>
              <a:t>Skills and application of these into a competitive situation.</a:t>
            </a:r>
          </a:p>
          <a:p>
            <a:r>
              <a:rPr lang="en-GB" sz="800" b="1" dirty="0">
                <a:solidFill>
                  <a:srgbClr val="002060"/>
                </a:solidFill>
              </a:rPr>
              <a:t>Thinking Me: </a:t>
            </a:r>
            <a:r>
              <a:rPr lang="en-GB" sz="800" dirty="0">
                <a:solidFill>
                  <a:srgbClr val="002060"/>
                </a:solidFill>
              </a:rPr>
              <a:t>ABC/Muscles</a:t>
            </a:r>
          </a:p>
          <a:p>
            <a:r>
              <a:rPr lang="en-GB" sz="800" b="1" dirty="0">
                <a:solidFill>
                  <a:srgbClr val="002060"/>
                </a:solidFill>
              </a:rPr>
              <a:t>Healthy Me: </a:t>
            </a:r>
            <a:r>
              <a:rPr lang="en-GB" sz="800" dirty="0">
                <a:solidFill>
                  <a:srgbClr val="002060"/>
                </a:solidFill>
              </a:rPr>
              <a:t>Physical attributes that are relevant to the activity.</a:t>
            </a:r>
          </a:p>
          <a:p>
            <a:r>
              <a:rPr lang="en-GB" sz="800" b="1" dirty="0">
                <a:solidFill>
                  <a:srgbClr val="002060"/>
                </a:solidFill>
              </a:rPr>
              <a:t>Social Me: </a:t>
            </a:r>
            <a:r>
              <a:rPr lang="en-GB" sz="800" dirty="0">
                <a:solidFill>
                  <a:srgbClr val="002060"/>
                </a:solidFill>
              </a:rPr>
              <a:t>Behaviour, attitudes and support towards other pupils.</a:t>
            </a:r>
          </a:p>
          <a:p>
            <a:r>
              <a:rPr lang="en-GB" sz="800" b="1" dirty="0">
                <a:solidFill>
                  <a:srgbClr val="002060"/>
                </a:solidFill>
              </a:rPr>
              <a:t>Resilient Me: </a:t>
            </a:r>
            <a:r>
              <a:rPr lang="en-GB" sz="800" dirty="0">
                <a:solidFill>
                  <a:srgbClr val="002060"/>
                </a:solidFill>
              </a:rPr>
              <a:t>Never giving up despite the challenge of the task that is presented to pupils.</a:t>
            </a:r>
          </a:p>
          <a:p>
            <a:endParaRPr lang="en-GB" sz="800" dirty="0"/>
          </a:p>
          <a:p>
            <a:r>
              <a:rPr lang="en-GB" sz="800" b="1" dirty="0"/>
              <a:t>Summative assessment (Me in PE) </a:t>
            </a:r>
            <a:r>
              <a:rPr lang="en-GB" sz="800" dirty="0"/>
              <a:t>– The knowledge from this unit will be tested as part of a 1 hour P2S practical assessment at the end of the allocated half term focusing on Physical Me, Thinking Me, Healthy Me, Social Me and Resilient Me. The Me in PE assessment will be completed by the class teacher and distributed to pupils once the marks have been finalised so pupils can be informed which of the 5 areas they are performing well in and which areas they need to work further on.</a:t>
            </a:r>
          </a:p>
        </p:txBody>
      </p:sp>
      <p:graphicFrame>
        <p:nvGraphicFramePr>
          <p:cNvPr id="8" name="Table 7">
            <a:extLst>
              <a:ext uri="{FF2B5EF4-FFF2-40B4-BE49-F238E27FC236}">
                <a16:creationId xmlns:a16="http://schemas.microsoft.com/office/drawing/2014/main" id="{9175F4EC-1926-4C88-8917-AA7DD954B6CE}"/>
              </a:ext>
            </a:extLst>
          </p:cNvPr>
          <p:cNvGraphicFramePr>
            <a:graphicFrameLocks noGrp="1"/>
          </p:cNvGraphicFramePr>
          <p:nvPr>
            <p:extLst>
              <p:ext uri="{D42A27DB-BD31-4B8C-83A1-F6EECF244321}">
                <p14:modId xmlns:p14="http://schemas.microsoft.com/office/powerpoint/2010/main" val="481711891"/>
              </p:ext>
            </p:extLst>
          </p:nvPr>
        </p:nvGraphicFramePr>
        <p:xfrm>
          <a:off x="67057" y="1649904"/>
          <a:ext cx="11894969" cy="5088422"/>
        </p:xfrm>
        <a:graphic>
          <a:graphicData uri="http://schemas.openxmlformats.org/drawingml/2006/table">
            <a:tbl>
              <a:tblPr firstRow="1" bandRow="1">
                <a:tableStyleId>{69CF1AB2-1976-4502-BF36-3FF5EA218861}</a:tableStyleId>
              </a:tblPr>
              <a:tblGrid>
                <a:gridCol w="2985328">
                  <a:extLst>
                    <a:ext uri="{9D8B030D-6E8A-4147-A177-3AD203B41FA5}">
                      <a16:colId xmlns:a16="http://schemas.microsoft.com/office/drawing/2014/main" val="26545288"/>
                    </a:ext>
                  </a:extLst>
                </a:gridCol>
                <a:gridCol w="2973959">
                  <a:extLst>
                    <a:ext uri="{9D8B030D-6E8A-4147-A177-3AD203B41FA5}">
                      <a16:colId xmlns:a16="http://schemas.microsoft.com/office/drawing/2014/main" val="3033360634"/>
                    </a:ext>
                  </a:extLst>
                </a:gridCol>
                <a:gridCol w="2888290">
                  <a:extLst>
                    <a:ext uri="{9D8B030D-6E8A-4147-A177-3AD203B41FA5}">
                      <a16:colId xmlns:a16="http://schemas.microsoft.com/office/drawing/2014/main" val="2709544202"/>
                    </a:ext>
                  </a:extLst>
                </a:gridCol>
                <a:gridCol w="3047392">
                  <a:extLst>
                    <a:ext uri="{9D8B030D-6E8A-4147-A177-3AD203B41FA5}">
                      <a16:colId xmlns:a16="http://schemas.microsoft.com/office/drawing/2014/main" val="3999962866"/>
                    </a:ext>
                  </a:extLst>
                </a:gridCol>
              </a:tblGrid>
              <a:tr h="290215">
                <a:tc gridSpan="4">
                  <a:txBody>
                    <a:bodyPr/>
                    <a:lstStyle/>
                    <a:p>
                      <a:pPr algn="ctr"/>
                      <a:r>
                        <a:rPr lang="en-US" sz="1100" dirty="0">
                          <a:solidFill>
                            <a:schemeClr val="tx1"/>
                          </a:solidFill>
                        </a:rPr>
                        <a:t>Assessment Steps</a:t>
                      </a:r>
                      <a:endParaRPr lang="en-GB" sz="1100" dirty="0">
                        <a:solidFill>
                          <a:schemeClr val="tx1"/>
                        </a:solidFill>
                      </a:endParaRPr>
                    </a:p>
                  </a:txBody>
                  <a:tcPr/>
                </a:tc>
                <a:tc hMerge="1">
                  <a:txBody>
                    <a:bodyPr/>
                    <a:lstStyle/>
                    <a:p>
                      <a:endParaRPr lang="en-GB" sz="1600" dirty="0">
                        <a:solidFill>
                          <a:schemeClr val="tx1"/>
                        </a:solidFill>
                      </a:endParaRPr>
                    </a:p>
                  </a:txBody>
                  <a:tcPr/>
                </a:tc>
                <a:tc hMerge="1">
                  <a:txBody>
                    <a:bodyPr/>
                    <a:lstStyle/>
                    <a:p>
                      <a:endParaRPr lang="en-GB" sz="1600" dirty="0">
                        <a:solidFill>
                          <a:schemeClr val="tx1"/>
                        </a:solidFill>
                      </a:endParaRPr>
                    </a:p>
                  </a:txBody>
                  <a:tcPr/>
                </a:tc>
                <a:tc hMerge="1">
                  <a:txBody>
                    <a:bodyPr/>
                    <a:lstStyle/>
                    <a:p>
                      <a:endParaRPr lang="en-GB" sz="1600" dirty="0">
                        <a:solidFill>
                          <a:schemeClr val="tx1"/>
                        </a:solidFill>
                      </a:endParaRPr>
                    </a:p>
                  </a:txBody>
                  <a:tcPr/>
                </a:tc>
                <a:extLst>
                  <a:ext uri="{0D108BD9-81ED-4DB2-BD59-A6C34878D82A}">
                    <a16:rowId xmlns:a16="http://schemas.microsoft.com/office/drawing/2014/main" val="3069175115"/>
                  </a:ext>
                </a:extLst>
              </a:tr>
              <a:tr h="290215">
                <a:tc>
                  <a:txBody>
                    <a:bodyPr/>
                    <a:lstStyle/>
                    <a:p>
                      <a:pPr algn="ctr"/>
                      <a:r>
                        <a:rPr lang="en-US" sz="1100" b="1" dirty="0">
                          <a:solidFill>
                            <a:schemeClr val="tx1"/>
                          </a:solidFill>
                        </a:rPr>
                        <a:t>Emerging</a:t>
                      </a:r>
                      <a:endParaRPr lang="en-GB" sz="1100" b="1" dirty="0">
                        <a:solidFill>
                          <a:schemeClr val="tx1"/>
                        </a:solidFill>
                      </a:endParaRPr>
                    </a:p>
                  </a:txBody>
                  <a:tcPr/>
                </a:tc>
                <a:tc>
                  <a:txBody>
                    <a:bodyPr/>
                    <a:lstStyle/>
                    <a:p>
                      <a:pPr algn="ctr"/>
                      <a:r>
                        <a:rPr lang="en-US" sz="1100" b="1" dirty="0">
                          <a:solidFill>
                            <a:schemeClr val="tx1"/>
                          </a:solidFill>
                        </a:rPr>
                        <a:t>Developing </a:t>
                      </a:r>
                      <a:endParaRPr lang="en-GB" sz="1100" b="1" dirty="0">
                        <a:solidFill>
                          <a:schemeClr val="tx1"/>
                        </a:solidFill>
                      </a:endParaRPr>
                    </a:p>
                  </a:txBody>
                  <a:tcPr/>
                </a:tc>
                <a:tc>
                  <a:txBody>
                    <a:bodyPr/>
                    <a:lstStyle/>
                    <a:p>
                      <a:pPr algn="ctr"/>
                      <a:r>
                        <a:rPr lang="en-US" sz="1100" b="1" dirty="0">
                          <a:solidFill>
                            <a:schemeClr val="tx1"/>
                          </a:solidFill>
                        </a:rPr>
                        <a:t>Securing (Up to ‘+’)</a:t>
                      </a:r>
                      <a:endParaRPr lang="en-GB" sz="1100" b="1" dirty="0">
                        <a:solidFill>
                          <a:schemeClr val="tx1"/>
                        </a:solidFill>
                      </a:endParaRPr>
                    </a:p>
                  </a:txBody>
                  <a:tcPr/>
                </a:tc>
                <a:tc>
                  <a:txBody>
                    <a:bodyPr/>
                    <a:lstStyle/>
                    <a:p>
                      <a:pPr algn="ctr"/>
                      <a:r>
                        <a:rPr lang="en-US" sz="1100" b="1" dirty="0">
                          <a:solidFill>
                            <a:schemeClr val="tx1"/>
                          </a:solidFill>
                        </a:rPr>
                        <a:t>Mastering (Above and Beyond)</a:t>
                      </a:r>
                      <a:endParaRPr lang="en-GB" sz="1100" b="1" dirty="0">
                        <a:solidFill>
                          <a:schemeClr val="tx1"/>
                        </a:solidFill>
                      </a:endParaRPr>
                    </a:p>
                  </a:txBody>
                  <a:tcPr/>
                </a:tc>
                <a:extLst>
                  <a:ext uri="{0D108BD9-81ED-4DB2-BD59-A6C34878D82A}">
                    <a16:rowId xmlns:a16="http://schemas.microsoft.com/office/drawing/2014/main" val="1482251926"/>
                  </a:ext>
                </a:extLst>
              </a:tr>
              <a:tr h="3858146">
                <a:tc>
                  <a:txBody>
                    <a:bodyPr/>
                    <a:lstStyle/>
                    <a:p>
                      <a:r>
                        <a:rPr lang="en-US" sz="690" b="1" i="1" dirty="0">
                          <a:solidFill>
                            <a:schemeClr val="tx1"/>
                          </a:solidFill>
                        </a:rPr>
                        <a:t>Pupils have basic knowledge of game rules as well how to perform passing, ball control, dribbling and shooting skills, as well as the ability to referee effectively; they require help from their teacher:</a:t>
                      </a:r>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-Demonstrates some ball control in isolation and under pressure but lacks accuracy and fluency in technique. </a:t>
                      </a:r>
                    </a:p>
                    <a:p>
                      <a:endParaRPr lang="en-US" sz="690" b="0" i="0" dirty="0">
                        <a:solidFill>
                          <a:schemeClr val="tx1"/>
                        </a:solidFill>
                      </a:endParaRPr>
                    </a:p>
                    <a:p>
                      <a:r>
                        <a:rPr lang="en-US" sz="690" b="0" i="0" dirty="0">
                          <a:solidFill>
                            <a:schemeClr val="tx1"/>
                          </a:solidFill>
                        </a:rPr>
                        <a:t>-Demonstrates some passing in isolation and under pressure but lacks accuracy and fluency in technique.</a:t>
                      </a:r>
                    </a:p>
                    <a:p>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-Demonstrates some dribbling in isolation and under pressure but lacks accuracy and speed.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-Demonstrates some shooting in isolation and under pressure but lacks accuracy and consistency.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-Demonstrates some awareness of formation and position on the court but is unable to sustain a role.</a:t>
                      </a:r>
                    </a:p>
                    <a:p>
                      <a:endParaRPr lang="en-US" sz="690" b="0" i="0" dirty="0">
                        <a:solidFill>
                          <a:schemeClr val="tx1"/>
                        </a:solidFill>
                      </a:endParaRPr>
                    </a:p>
                    <a:p>
                      <a:r>
                        <a:rPr lang="en-US" sz="690" b="0" i="0" dirty="0">
                          <a:solidFill>
                            <a:schemeClr val="tx1"/>
                          </a:solidFill>
                        </a:rPr>
                        <a:t>-Has a limited knowledge of refereeing using support from the teacher to enforce the rules. Can keep score.</a:t>
                      </a:r>
                    </a:p>
                    <a:p>
                      <a:endParaRPr lang="en-US" sz="690" b="0" i="0" dirty="0">
                        <a:solidFill>
                          <a:schemeClr val="tx1"/>
                        </a:solidFill>
                      </a:endParaRPr>
                    </a:p>
                    <a:p>
                      <a:r>
                        <a:rPr lang="en-US" sz="690" b="0" i="0" dirty="0">
                          <a:solidFill>
                            <a:schemeClr val="tx1"/>
                          </a:solidFill>
                        </a:rPr>
                        <a:t>-Demonstrates limited awareness of handball rules (e.g. fouls, ball out of play) and decision making is often inaccurate (i.e. Gives the ball away through a wrong pass or dribble).</a:t>
                      </a:r>
                    </a:p>
                    <a:p>
                      <a:endParaRPr lang="en-US" sz="690" b="0" i="0" dirty="0">
                        <a:solidFill>
                          <a:schemeClr val="tx1"/>
                        </a:solidFill>
                      </a:endParaRPr>
                    </a:p>
                    <a:p>
                      <a:r>
                        <a:rPr lang="en-US" sz="690" b="0" i="0" dirty="0">
                          <a:solidFill>
                            <a:schemeClr val="tx1"/>
                          </a:solidFill>
                        </a:rPr>
                        <a:t>-Fitness is limited for handball and is unable to sustain it for the duration of the activity (i.e. lacks coordination, agility, power and speed).</a:t>
                      </a:r>
                    </a:p>
                    <a:p>
                      <a:endParaRPr lang="en-US" sz="690" b="0" i="0" dirty="0">
                        <a:solidFill>
                          <a:schemeClr val="tx1"/>
                        </a:solidFill>
                      </a:endParaRPr>
                    </a:p>
                    <a:p>
                      <a:pPr marL="0" indent="0" algn="l">
                        <a:buFontTx/>
                        <a:buNone/>
                      </a:pPr>
                      <a:r>
                        <a:rPr lang="en-GB" sz="690" b="0" dirty="0">
                          <a:solidFill>
                            <a:schemeClr val="tx1"/>
                          </a:solidFill>
                        </a:rPr>
                        <a:t>-Social skills are very limited as well as communication between peers.</a:t>
                      </a:r>
                    </a:p>
                    <a:p>
                      <a:pPr algn="l"/>
                      <a:endParaRPr lang="en-GB" sz="690" b="0" dirty="0">
                        <a:solidFill>
                          <a:schemeClr val="tx1"/>
                        </a:solidFill>
                      </a:endParaRPr>
                    </a:p>
                    <a:p>
                      <a:pPr marL="0" indent="0" algn="l">
                        <a:buFontTx/>
                        <a:buNone/>
                      </a:pPr>
                      <a:r>
                        <a:rPr lang="en-GB" sz="690" b="0" dirty="0">
                          <a:solidFill>
                            <a:schemeClr val="tx1"/>
                          </a:solidFill>
                        </a:rPr>
                        <a:t>-Unwilling to persist with difficult challenges.</a:t>
                      </a:r>
                    </a:p>
                    <a:p>
                      <a:pPr marL="0" indent="0" algn="l">
                        <a:buFontTx/>
                        <a:buNone/>
                      </a:pPr>
                      <a:endParaRPr lang="en-GB" sz="690" b="0" dirty="0">
                        <a:solidFill>
                          <a:schemeClr val="tx1"/>
                        </a:solidFill>
                      </a:endParaRPr>
                    </a:p>
                    <a:p>
                      <a:pPr marL="0" indent="0" algn="l">
                        <a:buFontTx/>
                        <a:buNone/>
                      </a:pPr>
                      <a:r>
                        <a:rPr lang="en-GB" sz="690" b="0" dirty="0">
                          <a:solidFill>
                            <a:schemeClr val="tx1"/>
                          </a:solidFill>
                        </a:rPr>
                        <a:t>-Very limited knowledge of muscles in the body.</a:t>
                      </a:r>
                    </a:p>
                    <a:p>
                      <a:endParaRPr lang="en-US" sz="690" b="0" i="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690" b="1" i="1" dirty="0">
                          <a:solidFill>
                            <a:schemeClr val="tx1"/>
                          </a:solidFill>
                        </a:rPr>
                        <a:t>Pupils must have a basic knowledge of game rules as well how to perform passing, control, dribbling and shooting skills, although performance can be inconsistent. They can referee effectively but require help from their teacher:</a:t>
                      </a:r>
                      <a:endParaRPr lang="en-US" sz="690" b="0" i="0" dirty="0">
                        <a:solidFill>
                          <a:schemeClr val="tx1"/>
                        </a:solidFill>
                      </a:endParaRPr>
                    </a:p>
                    <a:p>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-Demonstrates ball control in isolation and under pressure with some accuracy and fluency in technique.</a:t>
                      </a:r>
                    </a:p>
                    <a:p>
                      <a:endParaRPr lang="en-US" sz="690" b="0" i="0" dirty="0">
                        <a:solidFill>
                          <a:schemeClr val="tx1"/>
                        </a:solidFill>
                      </a:endParaRPr>
                    </a:p>
                    <a:p>
                      <a:r>
                        <a:rPr lang="en-US" sz="690" b="0" i="0" dirty="0">
                          <a:solidFill>
                            <a:schemeClr val="tx1"/>
                          </a:solidFill>
                        </a:rPr>
                        <a:t>-Demonstrates passing in isolation and under pressure with some accuracy and consistency in technique.</a:t>
                      </a:r>
                    </a:p>
                    <a:p>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-Demonstrates dribbling in isolation and under pressure with accuracy and moderate speed.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-Demonstrates shooting in isolation and under pressure with some accuracy and consistency.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-Demonstrate some more advanced skills (pivoting, marking, use of weaker hand, shooting in the air) but these are not consistent.</a:t>
                      </a:r>
                    </a:p>
                    <a:p>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-Demonstrates good awareness of  different formation and position on court but is inconsistent in sustaining a role.</a:t>
                      </a:r>
                    </a:p>
                    <a:p>
                      <a:endParaRPr lang="en-US" sz="690" b="0" i="0" dirty="0">
                        <a:solidFill>
                          <a:schemeClr val="tx1"/>
                        </a:solidFill>
                      </a:endParaRPr>
                    </a:p>
                    <a:p>
                      <a:r>
                        <a:rPr lang="en-US" sz="690" b="0" i="0" dirty="0">
                          <a:solidFill>
                            <a:schemeClr val="tx1"/>
                          </a:solidFill>
                        </a:rPr>
                        <a:t>-Has a good knowledge of refereeing  using some support from the teacher to enforce the rules. Can keep score and use some signals</a:t>
                      </a:r>
                    </a:p>
                    <a:p>
                      <a:endParaRPr lang="en-US" sz="690" b="0" i="0" dirty="0">
                        <a:solidFill>
                          <a:schemeClr val="tx1"/>
                        </a:solidFill>
                      </a:endParaRPr>
                    </a:p>
                    <a:p>
                      <a:r>
                        <a:rPr lang="en-US" sz="690" b="0" i="0" dirty="0">
                          <a:solidFill>
                            <a:schemeClr val="tx1"/>
                          </a:solidFill>
                        </a:rPr>
                        <a:t>-Demonstrates good awareness of handball rules (e.g. fouls, ball out of play, court markings) and decision making is often accurate.</a:t>
                      </a:r>
                    </a:p>
                    <a:p>
                      <a:endParaRPr lang="en-US" sz="690" b="0" i="0" dirty="0">
                        <a:solidFill>
                          <a:schemeClr val="tx1"/>
                        </a:solidFill>
                      </a:endParaRPr>
                    </a:p>
                    <a:p>
                      <a:r>
                        <a:rPr lang="en-US" sz="690" b="0" i="0" dirty="0">
                          <a:solidFill>
                            <a:schemeClr val="tx1"/>
                          </a:solidFill>
                        </a:rPr>
                        <a:t>-Fitness is good for handball and is able to sustain it for the duration of the activity (i.e. coordination, agility, speed, power and balance).</a:t>
                      </a:r>
                    </a:p>
                    <a:p>
                      <a:endParaRPr lang="en-GB" sz="690" dirty="0">
                        <a:solidFill>
                          <a:schemeClr val="tx1"/>
                        </a:solidFill>
                      </a:endParaRPr>
                    </a:p>
                    <a:p>
                      <a:pPr marL="0" indent="0" algn="l">
                        <a:buFontTx/>
                        <a:buNone/>
                      </a:pPr>
                      <a:r>
                        <a:rPr lang="en-GB" sz="690" b="0" i="0" dirty="0">
                          <a:solidFill>
                            <a:schemeClr val="tx1"/>
                          </a:solidFill>
                        </a:rPr>
                        <a:t>-Social skills are inconsistent as well as communication between peers which can sometimes be limited.</a:t>
                      </a:r>
                    </a:p>
                    <a:p>
                      <a:pPr algn="l"/>
                      <a:endParaRPr lang="en-GB" sz="690" b="0" i="0" dirty="0">
                        <a:solidFill>
                          <a:schemeClr val="tx1"/>
                        </a:solidFill>
                      </a:endParaRPr>
                    </a:p>
                    <a:p>
                      <a:pPr marL="0" indent="0" algn="l">
                        <a:buFontTx/>
                        <a:buNone/>
                      </a:pPr>
                      <a:r>
                        <a:rPr lang="en-GB" sz="690" b="0" i="0" dirty="0">
                          <a:solidFill>
                            <a:schemeClr val="tx1"/>
                          </a:solidFill>
                        </a:rPr>
                        <a:t>-Gives up occasionally when faced with difficult challenges.</a:t>
                      </a:r>
                    </a:p>
                    <a:p>
                      <a:pPr marL="0" indent="0" algn="l">
                        <a:buFontTx/>
                        <a:buNone/>
                      </a:pPr>
                      <a:endParaRPr lang="en-GB" sz="690" b="0" i="0" dirty="0">
                        <a:solidFill>
                          <a:schemeClr val="tx1"/>
                        </a:solidFill>
                      </a:endParaRPr>
                    </a:p>
                    <a:p>
                      <a:pPr marL="0" indent="0" algn="l">
                        <a:buFontTx/>
                        <a:buNone/>
                      </a:pPr>
                      <a:r>
                        <a:rPr lang="en-GB" sz="690" b="0" i="0" dirty="0">
                          <a:solidFill>
                            <a:schemeClr val="tx1"/>
                          </a:solidFill>
                        </a:rPr>
                        <a:t>-Limited knowledge of muscles in the body.</a:t>
                      </a:r>
                    </a:p>
                    <a:p>
                      <a:endParaRPr lang="en-GB" sz="690" dirty="0">
                        <a:solidFill>
                          <a:schemeClr val="tx1"/>
                        </a:solidFill>
                      </a:endParaRPr>
                    </a:p>
                  </a:txBody>
                  <a:tcPr/>
                </a:tc>
                <a:tc>
                  <a:txBody>
                    <a:bodyPr/>
                    <a:lstStyle/>
                    <a:p>
                      <a:r>
                        <a:rPr lang="en-US" sz="690" b="1" i="1" dirty="0">
                          <a:solidFill>
                            <a:schemeClr val="tx1"/>
                          </a:solidFill>
                        </a:rPr>
                        <a:t>Pupils must be able to perform the following skills with consistently good technique:</a:t>
                      </a:r>
                    </a:p>
                    <a:p>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-Demonstrates ball control in isolation and under pressure with accuracy and fluency in technique using both feet.</a:t>
                      </a:r>
                    </a:p>
                    <a:p>
                      <a:endParaRPr lang="en-US" sz="690" b="0" i="0" dirty="0">
                        <a:solidFill>
                          <a:schemeClr val="tx1"/>
                        </a:solidFill>
                      </a:endParaRPr>
                    </a:p>
                    <a:p>
                      <a:r>
                        <a:rPr lang="en-US" sz="690" b="0" i="0" dirty="0">
                          <a:solidFill>
                            <a:schemeClr val="tx1"/>
                          </a:solidFill>
                        </a:rPr>
                        <a:t>-Demonstrates passing in isolation and under pressure with accuracy and consistency in technique with both hands.</a:t>
                      </a:r>
                    </a:p>
                    <a:p>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-Demonstrates dribbling in isolation and under pressure with accuracy, precision and varying speed. This is performed using both hands.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-Demonstrates shooting in isolation and under pressure with accuracy and power from static or from a dribble and with both hands.</a:t>
                      </a:r>
                    </a:p>
                    <a:p>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-Demonstrate more advanced skills (pivoting, marking, use of weaker hand, shooting in the air) with good technique and consistency.</a:t>
                      </a:r>
                    </a:p>
                    <a:p>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-Demonstrates very good awareness of different formation and position on court and can explain when you might use these systems. Can sustain a given role in the game.</a:t>
                      </a:r>
                    </a:p>
                    <a:p>
                      <a:endParaRPr lang="en-US" sz="690" b="0" i="0" dirty="0">
                        <a:solidFill>
                          <a:schemeClr val="tx1"/>
                        </a:solidFill>
                      </a:endParaRPr>
                    </a:p>
                    <a:p>
                      <a:r>
                        <a:rPr lang="en-US" sz="690" b="0" i="0" dirty="0">
                          <a:solidFill>
                            <a:schemeClr val="tx1"/>
                          </a:solidFill>
                        </a:rPr>
                        <a:t>-Has a very good knowledge of refereeing  without support from the teacher to enforce the rules confidently. Can keep score and use signals whilst also explaining decisions made.</a:t>
                      </a:r>
                    </a:p>
                    <a:p>
                      <a:endParaRPr lang="en-US" sz="690" b="0" i="0" dirty="0">
                        <a:solidFill>
                          <a:schemeClr val="tx1"/>
                        </a:solidFill>
                      </a:endParaRPr>
                    </a:p>
                    <a:p>
                      <a:r>
                        <a:rPr lang="en-US" sz="690" b="0" i="0" dirty="0">
                          <a:solidFill>
                            <a:schemeClr val="tx1"/>
                          </a:solidFill>
                        </a:rPr>
                        <a:t>-Demonstrates very good awareness of handball rules (e.g. fouls, ball out of play, court markings) and decision making is mostly accurate.</a:t>
                      </a:r>
                    </a:p>
                    <a:p>
                      <a:endParaRPr lang="en-US" sz="690" b="0" i="0" dirty="0">
                        <a:solidFill>
                          <a:schemeClr val="tx1"/>
                        </a:solidFill>
                      </a:endParaRPr>
                    </a:p>
                    <a:p>
                      <a:r>
                        <a:rPr lang="en-US" sz="690" b="0" i="0" dirty="0">
                          <a:solidFill>
                            <a:schemeClr val="tx1"/>
                          </a:solidFill>
                        </a:rPr>
                        <a:t>-Fitness is very good for handball and is able to sustain it for the duration of the activity (i.e. coordination, agility, speed, power and balance).</a:t>
                      </a:r>
                    </a:p>
                    <a:p>
                      <a:endParaRPr lang="en-US" sz="690" b="1" i="1" dirty="0">
                        <a:solidFill>
                          <a:schemeClr val="tx1"/>
                        </a:solidFill>
                      </a:endParaRPr>
                    </a:p>
                    <a:p>
                      <a:pPr marL="0" indent="0" algn="l">
                        <a:buFontTx/>
                        <a:buNone/>
                      </a:pPr>
                      <a:r>
                        <a:rPr lang="en-GB" sz="690" dirty="0">
                          <a:solidFill>
                            <a:schemeClr val="tx1"/>
                          </a:solidFill>
                        </a:rPr>
                        <a:t>-Good knowledge of the muscles of the body.</a:t>
                      </a:r>
                    </a:p>
                    <a:p>
                      <a:pPr marL="0" indent="0" algn="l">
                        <a:buFontTx/>
                        <a:buNone/>
                      </a:pPr>
                      <a:endParaRPr lang="en-GB" sz="690" dirty="0">
                        <a:solidFill>
                          <a:schemeClr val="tx1"/>
                        </a:solidFill>
                      </a:endParaRPr>
                    </a:p>
                    <a:p>
                      <a:pPr marL="0" indent="0" algn="l">
                        <a:buFontTx/>
                        <a:buNone/>
                      </a:pPr>
                      <a:r>
                        <a:rPr lang="en-GB" sz="690" dirty="0">
                          <a:solidFill>
                            <a:schemeClr val="tx1"/>
                          </a:solidFill>
                        </a:rPr>
                        <a:t>-Displays confidence in their social skills with good communication between their peers that often requires little to no support from the teacher.</a:t>
                      </a:r>
                    </a:p>
                    <a:p>
                      <a:pPr algn="l"/>
                      <a:endParaRPr lang="en-GB" sz="690" dirty="0">
                        <a:solidFill>
                          <a:schemeClr val="tx1"/>
                        </a:solidFill>
                      </a:endParaRPr>
                    </a:p>
                    <a:p>
                      <a:pPr marL="0" indent="0" algn="l">
                        <a:buFontTx/>
                        <a:buNone/>
                      </a:pPr>
                      <a:r>
                        <a:rPr lang="en-GB" sz="690" dirty="0">
                          <a:solidFill>
                            <a:schemeClr val="tx1"/>
                          </a:solidFill>
                        </a:rPr>
                        <a:t>-Rarely gives up when faced with a difficult challenge and persists with the task at hand.</a:t>
                      </a:r>
                    </a:p>
                    <a:p>
                      <a:endParaRPr lang="en-US" sz="690" b="1" i="1"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690" b="1" i="1" dirty="0">
                          <a:solidFill>
                            <a:schemeClr val="tx1"/>
                          </a:solidFill>
                        </a:rPr>
                        <a:t>Pupils should be able to recall and demonstrate all the content in the knowledge journey and demonstrate application through the following: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690" b="1" i="1"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-Confidently demonstrates ball control in isolation and under pressure with accuracy and fluency in technique using both hands.</a:t>
                      </a:r>
                    </a:p>
                    <a:p>
                      <a:endParaRPr lang="en-US" sz="690" b="0" i="0" dirty="0">
                        <a:solidFill>
                          <a:schemeClr val="tx1"/>
                        </a:solidFill>
                      </a:endParaRPr>
                    </a:p>
                    <a:p>
                      <a:r>
                        <a:rPr lang="en-US" sz="690" b="0" i="0" dirty="0">
                          <a:solidFill>
                            <a:schemeClr val="tx1"/>
                          </a:solidFill>
                        </a:rPr>
                        <a:t>-Confidently demonstrates passing in isolation and under pressure with accuracy and consistency in technique with both hands and in close and longer range with disguise.</a:t>
                      </a:r>
                    </a:p>
                    <a:p>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-Confidently demonstrates dribbling in isolation and under pressure with accuracy, precision and varying speed. This is performed using both hands and using disguise within movements.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-Confidently demonstrates shooting in isolation and under pressure with accuracy and consistency from static or from the dribble and with both hands. Can aim shots from varying angles and distances with precision.</a:t>
                      </a:r>
                    </a:p>
                    <a:p>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-Confidently demonstrate more advanced skills (pivoting, marking, use of weaker hand, shooting in the air) with excellent technique, precision and consistency.</a:t>
                      </a:r>
                    </a:p>
                    <a:p>
                      <a:endParaRPr lang="en-US" sz="690" b="0" i="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90" b="0" i="0" dirty="0">
                          <a:solidFill>
                            <a:schemeClr val="tx1"/>
                          </a:solidFill>
                        </a:rPr>
                        <a:t>-Demonstrates excellent awareness of different formation and position and can explain when you might use these systems. Can sustain a given role in the game and lead others.</a:t>
                      </a:r>
                    </a:p>
                    <a:p>
                      <a:endParaRPr lang="en-US" sz="690" b="0" i="0" dirty="0">
                        <a:solidFill>
                          <a:schemeClr val="tx1"/>
                        </a:solidFill>
                      </a:endParaRPr>
                    </a:p>
                    <a:p>
                      <a:r>
                        <a:rPr lang="en-US" sz="690" b="0" i="0" dirty="0">
                          <a:solidFill>
                            <a:schemeClr val="tx1"/>
                          </a:solidFill>
                        </a:rPr>
                        <a:t>-Has excellent knowledge of refereeing  without support from the teacher to enforce the rules confidently. Can keep score and use signals whilst also explaining decisions made with confidence.</a:t>
                      </a:r>
                    </a:p>
                    <a:p>
                      <a:endParaRPr lang="en-US" sz="690" b="0" i="0" dirty="0">
                        <a:solidFill>
                          <a:schemeClr val="tx1"/>
                        </a:solidFill>
                      </a:endParaRPr>
                    </a:p>
                    <a:p>
                      <a:r>
                        <a:rPr lang="en-US" sz="690" b="0" i="0" dirty="0">
                          <a:solidFill>
                            <a:schemeClr val="tx1"/>
                          </a:solidFill>
                        </a:rPr>
                        <a:t>-Demonstrates excellent awareness of handball rules and decision making is almost always accurate.</a:t>
                      </a:r>
                    </a:p>
                    <a:p>
                      <a:endParaRPr lang="en-US" sz="690" b="0" i="0" dirty="0">
                        <a:solidFill>
                          <a:schemeClr val="tx1"/>
                        </a:solidFill>
                      </a:endParaRPr>
                    </a:p>
                    <a:p>
                      <a:r>
                        <a:rPr lang="en-US" sz="690" b="0" i="0" dirty="0">
                          <a:solidFill>
                            <a:schemeClr val="tx1"/>
                          </a:solidFill>
                        </a:rPr>
                        <a:t>-Fitness is excellent for handball and is able to sustain it for the duration of the activity at high levels of intensity.</a:t>
                      </a:r>
                    </a:p>
                    <a:p>
                      <a:endParaRPr lang="en-US" sz="690" b="0" i="0" dirty="0">
                        <a:solidFill>
                          <a:schemeClr val="tx1"/>
                        </a:solidFill>
                      </a:endParaRPr>
                    </a:p>
                    <a:p>
                      <a:pPr marL="0" indent="0" algn="l">
                        <a:buFontTx/>
                        <a:buNone/>
                      </a:pPr>
                      <a:r>
                        <a:rPr lang="en-GB" sz="690" b="0" i="0" dirty="0">
                          <a:solidFill>
                            <a:schemeClr val="tx1"/>
                          </a:solidFill>
                        </a:rPr>
                        <a:t>-Displays confidence in their social skills and can lead small groups during drills.</a:t>
                      </a:r>
                    </a:p>
                    <a:p>
                      <a:pPr algn="l"/>
                      <a:endParaRPr lang="en-GB" sz="690" b="0" i="0" dirty="0">
                        <a:solidFill>
                          <a:schemeClr val="tx1"/>
                        </a:solidFill>
                      </a:endParaRPr>
                    </a:p>
                    <a:p>
                      <a:pPr marL="0" indent="0" algn="l">
                        <a:buFontTx/>
                        <a:buNone/>
                      </a:pPr>
                      <a:r>
                        <a:rPr lang="en-GB" sz="690" b="0" i="0" dirty="0">
                          <a:solidFill>
                            <a:schemeClr val="tx1"/>
                          </a:solidFill>
                        </a:rPr>
                        <a:t>-Never gives up when faced with a difficult challenge and enjoys these circumstances.</a:t>
                      </a:r>
                    </a:p>
                    <a:p>
                      <a:pPr marL="0" indent="0" algn="l">
                        <a:buFontTx/>
                        <a:buNone/>
                      </a:pPr>
                      <a:endParaRPr lang="en-GB" sz="690" b="0" i="0" dirty="0">
                        <a:solidFill>
                          <a:schemeClr val="tx1"/>
                        </a:solidFill>
                      </a:endParaRPr>
                    </a:p>
                    <a:p>
                      <a:pPr marL="0" indent="0" algn="l">
                        <a:buFontTx/>
                        <a:buNone/>
                      </a:pPr>
                      <a:r>
                        <a:rPr lang="en-GB" sz="690" b="0" i="0" dirty="0">
                          <a:solidFill>
                            <a:schemeClr val="tx1"/>
                          </a:solidFill>
                        </a:rPr>
                        <a:t>-Excellent knowledge of the muscles of the body.</a:t>
                      </a:r>
                    </a:p>
                  </a:txBody>
                  <a:tcPr/>
                </a:tc>
                <a:extLst>
                  <a:ext uri="{0D108BD9-81ED-4DB2-BD59-A6C34878D82A}">
                    <a16:rowId xmlns:a16="http://schemas.microsoft.com/office/drawing/2014/main" val="962034636"/>
                  </a:ext>
                </a:extLst>
              </a:tr>
            </a:tbl>
          </a:graphicData>
        </a:graphic>
      </p:graphicFrame>
    </p:spTree>
    <p:extLst>
      <p:ext uri="{BB962C8B-B14F-4D97-AF65-F5344CB8AC3E}">
        <p14:creationId xmlns:p14="http://schemas.microsoft.com/office/powerpoint/2010/main" val="31333092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634</TotalTime>
  <Words>2111</Words>
  <Application>Microsoft Office PowerPoint</Application>
  <PresentationFormat>Widescreen</PresentationFormat>
  <Paragraphs>205</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Vicki Dowd</dc:creator>
  <cp:lastModifiedBy>Ward, Matthew</cp:lastModifiedBy>
  <cp:revision>82</cp:revision>
  <cp:lastPrinted>2020-02-24T12:28:29Z</cp:lastPrinted>
  <dcterms:created xsi:type="dcterms:W3CDTF">2019-12-19T05:38:14Z</dcterms:created>
  <dcterms:modified xsi:type="dcterms:W3CDTF">2022-07-29T15:01:11Z</dcterms:modified>
</cp:coreProperties>
</file>