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4F3ECE-E655-4007-BB1D-BC37F5C82524}"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880003F-495C-4104-BB49-E55EC74FBF8F}" type="slidenum">
              <a:rPr lang="en-GB" smtClean="0"/>
              <a:t>‹#›</a:t>
            </a:fld>
            <a:endParaRPr lang="en-GB"/>
          </a:p>
        </p:txBody>
      </p:sp>
    </p:spTree>
    <p:extLst>
      <p:ext uri="{BB962C8B-B14F-4D97-AF65-F5344CB8AC3E}">
        <p14:creationId xmlns:p14="http://schemas.microsoft.com/office/powerpoint/2010/main" val="205465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17/03/2021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27065" y="0"/>
            <a:ext cx="713695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Y7 Netball (Skill Development):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5" y="410153"/>
            <a:ext cx="7363748"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skills and knowledge required to perform in netball effectively. They will learn about the rules of the game and how to apply them to competitive situations demonstrating both control and accuracy. Pupils will learn specific skills including passing, dribbling, shooting, footwork, and also how to officiate in a game. Pupils will then be able to link the components of fitness to different aspects of netball.</a:t>
            </a:r>
            <a:endParaRPr lang="en-GB" sz="1200" b="1" i="1" dirty="0"/>
          </a:p>
          <a:p>
            <a:r>
              <a:rPr lang="en-GB" sz="1200" b="1" i="1" dirty="0"/>
              <a:t>Prior knowledge (KS2/KS3)</a:t>
            </a:r>
          </a:p>
          <a:p>
            <a:r>
              <a:rPr lang="en-GB" sz="1200" i="1" dirty="0"/>
              <a:t>Pupils should have been taught a range of basic skills at KS2 based around a variety of different games based activities. </a:t>
            </a:r>
            <a:r>
              <a:rPr lang="en-GB" sz="1200" dirty="0"/>
              <a:t>The Key Stage 2 PE Curriculum states that all pupils will develop flexibility, strength, technique, control and balance as well as compare their performances to those completed previously and demonstrate improvement.</a:t>
            </a:r>
          </a:p>
          <a:p>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003946974"/>
              </p:ext>
            </p:extLst>
          </p:nvPr>
        </p:nvGraphicFramePr>
        <p:xfrm>
          <a:off x="121134" y="2441261"/>
          <a:ext cx="12070866" cy="4419600"/>
        </p:xfrm>
        <a:graphic>
          <a:graphicData uri="http://schemas.openxmlformats.org/drawingml/2006/table">
            <a:tbl>
              <a:tblPr firstRow="1" bandRow="1">
                <a:tableStyleId>{5940675A-B579-460E-94D1-54222C63F5DA}</a:tableStyleId>
              </a:tblPr>
              <a:tblGrid>
                <a:gridCol w="4811593">
                  <a:extLst>
                    <a:ext uri="{9D8B030D-6E8A-4147-A177-3AD203B41FA5}">
                      <a16:colId xmlns:a16="http://schemas.microsoft.com/office/drawing/2014/main" val="3001272792"/>
                    </a:ext>
                  </a:extLst>
                </a:gridCol>
                <a:gridCol w="2382473">
                  <a:extLst>
                    <a:ext uri="{9D8B030D-6E8A-4147-A177-3AD203B41FA5}">
                      <a16:colId xmlns:a16="http://schemas.microsoft.com/office/drawing/2014/main" val="1320432718"/>
                    </a:ext>
                  </a:extLst>
                </a:gridCol>
                <a:gridCol w="2701828">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200" b="1" u="sng" baseline="0" dirty="0">
                          <a:solidFill>
                            <a:srgbClr val="002060"/>
                          </a:solidFill>
                        </a:rPr>
                        <a:t>CORE KNOWLEDGE </a:t>
                      </a:r>
                      <a:r>
                        <a:rPr lang="en-GB" sz="1200" b="1" u="none" baseline="0" dirty="0">
                          <a:solidFill>
                            <a:srgbClr val="002060"/>
                          </a:solidFill>
                        </a:rPr>
                        <a:t>(Me in PE)</a:t>
                      </a:r>
                    </a:p>
                    <a:p>
                      <a:pPr marL="0" indent="0" algn="l">
                        <a:buFont typeface="Arial" panose="020B0604020202020204" pitchFamily="34" charset="0"/>
                        <a:buNone/>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sng" baseline="0" dirty="0">
                          <a:solidFill>
                            <a:srgbClr val="002060"/>
                          </a:solidFill>
                          <a:highlight>
                            <a:srgbClr val="00FF00"/>
                          </a:highlight>
                        </a:rPr>
                        <a:t>‘</a:t>
                      </a:r>
                      <a:r>
                        <a:rPr lang="en-US" sz="1000" b="0" u="sng" baseline="0" dirty="0">
                          <a:solidFill>
                            <a:srgbClr val="002060"/>
                          </a:solidFill>
                          <a:highlight>
                            <a:srgbClr val="00FF00"/>
                          </a:highlight>
                        </a:rPr>
                        <a:t>Physical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u="sng"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sng" baseline="0" dirty="0">
                          <a:solidFill>
                            <a:srgbClr val="002060"/>
                          </a:solidFill>
                        </a:rPr>
                        <a:t>Passing</a:t>
                      </a:r>
                      <a:r>
                        <a:rPr lang="en-US" sz="800" b="0" u="none" baseline="0" dirty="0">
                          <a:solidFill>
                            <a:srgbClr val="002060"/>
                          </a:solidFill>
                        </a:rPr>
                        <a:t> – four main passes : chest, bounce, shoulder and overhead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Chest Pass: elbows out, fingers spread around ball, step into the pass and extend arms Bounce Pass: bounce ¾ of the way to person bouncing to, 2 hands on ball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Shoulder Pass: one hand, bend the arm to the shoulder then extend up high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Overhead: Two hands on ball, bend arms behind head then extend above head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sng" baseline="0" dirty="0">
                          <a:solidFill>
                            <a:srgbClr val="002060"/>
                          </a:solidFill>
                        </a:rPr>
                        <a:t>Footwork</a:t>
                      </a:r>
                      <a:r>
                        <a:rPr lang="en-US" sz="800" b="0" u="none" baseline="0" dirty="0">
                          <a:solidFill>
                            <a:srgbClr val="002060"/>
                          </a:solidFill>
                        </a:rPr>
                        <a:t> – Landing foot is also a pivot foot, can land left, right or right, left or two feet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sng" baseline="0" dirty="0">
                          <a:solidFill>
                            <a:srgbClr val="002060"/>
                          </a:solidFill>
                        </a:rPr>
                        <a:t>Dodging</a:t>
                      </a:r>
                      <a:r>
                        <a:rPr lang="en-US" sz="800" b="0" u="none" baseline="0" dirty="0">
                          <a:solidFill>
                            <a:srgbClr val="002060"/>
                          </a:solidFill>
                        </a:rPr>
                        <a:t> – Three types: Sprint, Feint, Reverse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sng" baseline="0" dirty="0">
                          <a:solidFill>
                            <a:srgbClr val="002060"/>
                          </a:solidFill>
                        </a:rPr>
                        <a:t>Marking</a:t>
                      </a:r>
                      <a:r>
                        <a:rPr lang="en-US" sz="800" b="0" u="none" baseline="0" dirty="0">
                          <a:solidFill>
                            <a:srgbClr val="002060"/>
                          </a:solidFill>
                        </a:rPr>
                        <a:t> – marking the player with the ball – 1m away arms up and also marking a player – in front looking over shoulder, shadowing them using to try and intercept the ball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sng"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sng" baseline="0" dirty="0">
                          <a:solidFill>
                            <a:srgbClr val="002060"/>
                          </a:solidFill>
                          <a:highlight>
                            <a:srgbClr val="FF0000"/>
                          </a:highlight>
                        </a:rPr>
                        <a:t>‘Thinking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The court markings, divided into thirds. How to umpire, how the components of fitness are linked to netball: coordination, agility, balance, power.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Pupils should be able to support the progress of themselves and peers through the evaluation of strengths and weaknesses with the support of skill cards and teacher instruction.</a:t>
                      </a:r>
                      <a:endParaRPr lang="en-US" sz="1000" b="1" u="sng" baseline="0" dirty="0">
                        <a:solidFill>
                          <a:srgbClr val="002060"/>
                        </a:solidFill>
                        <a:highlight>
                          <a:srgbClr val="FF00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1" u="sng" baseline="0" dirty="0">
                        <a:solidFill>
                          <a:srgbClr val="002060"/>
                        </a:solidFill>
                        <a:highlight>
                          <a:srgbClr val="FF00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u="sng" baseline="0" dirty="0">
                          <a:solidFill>
                            <a:srgbClr val="002060"/>
                          </a:solidFill>
                        </a:rPr>
                        <a:t>Netball Rules</a:t>
                      </a:r>
                      <a:r>
                        <a:rPr lang="en-GB" sz="1000" b="0" u="none" baseline="0" dirty="0">
                          <a:solidFill>
                            <a:srgbClr val="002060"/>
                          </a:solidFill>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u="none" baseline="0" dirty="0">
                          <a:solidFill>
                            <a:srgbClr val="002060"/>
                          </a:solidFill>
                        </a:rPr>
                        <a:t>Ball held for maximum of 3 seconds (free pass awarded if not)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u="none" baseline="0" dirty="0">
                          <a:solidFill>
                            <a:srgbClr val="002060"/>
                          </a:solidFill>
                        </a:rPr>
                        <a:t>Obstruction – must be 1m away from player with the ball (penalty pass if not)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u="none" baseline="0" dirty="0">
                          <a:solidFill>
                            <a:srgbClr val="002060"/>
                          </a:solidFill>
                        </a:rPr>
                        <a:t>Contact – no pushing, elbows, touching (penalty pass if contact made)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u="none" baseline="0" dirty="0">
                          <a:solidFill>
                            <a:srgbClr val="002060"/>
                          </a:solidFill>
                        </a:rPr>
                        <a:t>Out of court: throw in from behind the line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u="none" baseline="0" dirty="0">
                          <a:solidFill>
                            <a:srgbClr val="002060"/>
                          </a:solidFill>
                        </a:rPr>
                        <a:t>Shooting – must go through the hoop and can only score from the semi-circle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u="none" baseline="0" dirty="0">
                          <a:solidFill>
                            <a:srgbClr val="002060"/>
                          </a:solidFill>
                        </a:rPr>
                        <a:t>  </a:t>
                      </a:r>
                      <a:endParaRPr lang="en-GB" sz="10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u="sng" baseline="0" dirty="0">
                          <a:solidFill>
                            <a:srgbClr val="002060"/>
                          </a:solidFill>
                          <a:highlight>
                            <a:srgbClr val="FFFF00"/>
                          </a:highlight>
                        </a:rPr>
                        <a:t>‘</a:t>
                      </a:r>
                      <a:r>
                        <a:rPr lang="en-GB" sz="10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Pupils should demonstrate the appropriate levels of fitness for football as well as mental resilience to persist with the development of weaknesses. Pupils should recognize the wider health benefits of participation in football (Nutrition, positive body image, stress relief, preventing loneliness, new friendship,  positive mindset).</a:t>
                      </a:r>
                      <a:endParaRPr lang="en-GB" sz="800" b="1" u="none" baseline="0" dirty="0">
                        <a:solidFill>
                          <a:srgbClr val="002060"/>
                        </a:solidFill>
                      </a:endParaRPr>
                    </a:p>
                    <a:p>
                      <a:pPr marL="0" indent="0" algn="l">
                        <a:buFont typeface="Arial" panose="020B0604020202020204" pitchFamily="34" charset="0"/>
                        <a:buNone/>
                      </a:pPr>
                      <a:endParaRPr lang="en-GB" sz="800" b="1"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indent="0" algn="l">
                        <a:buFont typeface="Arial" panose="020B0604020202020204" pitchFamily="34" charset="0"/>
                        <a:buNone/>
                      </a:pPr>
                      <a:endParaRPr lang="en-US"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Demonstrate warm up routines for netball  (pulse raising activity such as jogging, stretching muscles: hamstrings, quadriceps, gastrocnemius, triceps, biceps)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Demonstration and application of the following skills;</a:t>
                      </a:r>
                    </a:p>
                    <a:p>
                      <a:pPr marL="0" indent="0" algn="l">
                        <a:buFont typeface="Arial" panose="020B0604020202020204" pitchFamily="34" charset="0"/>
                        <a:buNone/>
                      </a:pPr>
                      <a:endParaRPr lang="en-GB" sz="800" b="1" u="none" baseline="0" dirty="0">
                        <a:solidFill>
                          <a:srgbClr val="002060"/>
                        </a:solidFill>
                      </a:endParaRPr>
                    </a:p>
                    <a:p>
                      <a:pPr marL="171450" indent="-171450" algn="l">
                        <a:buFont typeface="Arial" panose="020B0604020202020204" pitchFamily="34" charset="0"/>
                        <a:buChar char="•"/>
                      </a:pPr>
                      <a:r>
                        <a:rPr lang="en-GB" sz="800" b="1" u="none" baseline="0" dirty="0">
                          <a:solidFill>
                            <a:srgbClr val="002060"/>
                          </a:solidFill>
                        </a:rPr>
                        <a:t>Passing</a:t>
                      </a:r>
                    </a:p>
                    <a:p>
                      <a:pPr marL="171450" indent="-171450" algn="l">
                        <a:buFont typeface="Arial" panose="020B0604020202020204" pitchFamily="34" charset="0"/>
                        <a:buChar char="•"/>
                      </a:pPr>
                      <a:r>
                        <a:rPr lang="en-GB" sz="800" b="1" u="none" baseline="0" dirty="0">
                          <a:solidFill>
                            <a:srgbClr val="002060"/>
                          </a:solidFill>
                        </a:rPr>
                        <a:t>Footwork</a:t>
                      </a:r>
                    </a:p>
                    <a:p>
                      <a:pPr marL="171450" indent="-171450" algn="l">
                        <a:buFont typeface="Arial" panose="020B0604020202020204" pitchFamily="34" charset="0"/>
                        <a:buChar char="•"/>
                      </a:pPr>
                      <a:r>
                        <a:rPr lang="en-GB" sz="800" b="1" u="none" baseline="0" dirty="0">
                          <a:solidFill>
                            <a:srgbClr val="002060"/>
                          </a:solidFill>
                        </a:rPr>
                        <a:t>Dodging</a:t>
                      </a:r>
                    </a:p>
                    <a:p>
                      <a:pPr marL="171450" indent="-171450" algn="l">
                        <a:buFont typeface="Arial" panose="020B0604020202020204" pitchFamily="34" charset="0"/>
                        <a:buChar char="•"/>
                      </a:pPr>
                      <a:r>
                        <a:rPr lang="en-GB" sz="800" b="1" u="none" baseline="0" dirty="0">
                          <a:solidFill>
                            <a:srgbClr val="002060"/>
                          </a:solidFill>
                        </a:rPr>
                        <a:t>Marking</a:t>
                      </a:r>
                    </a:p>
                    <a:p>
                      <a:pPr marL="0" indent="0" algn="l">
                        <a:buFont typeface="Arial" panose="020B0604020202020204" pitchFamily="34" charset="0"/>
                        <a:buNone/>
                      </a:pPr>
                      <a:endParaRPr lang="en-GB" sz="800" b="1" u="none" baseline="0" dirty="0">
                        <a:solidFill>
                          <a:srgbClr val="002060"/>
                        </a:solidFill>
                      </a:endParaRPr>
                    </a:p>
                    <a:p>
                      <a:pPr marL="171450" indent="-171450" algn="l">
                        <a:buFont typeface="Arial" panose="020B0604020202020204" pitchFamily="34" charset="0"/>
                        <a:buChar char="•"/>
                      </a:pPr>
                      <a:endParaRPr lang="en-GB" sz="800" b="1"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a peers performance (Assessment)</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skills technique orally</a:t>
                      </a:r>
                    </a:p>
                    <a:p>
                      <a:pPr marL="0" indent="0" algn="l">
                        <a:buFont typeface="Arial" panose="020B0604020202020204" pitchFamily="34" charset="0"/>
                        <a:buNone/>
                      </a:pPr>
                      <a:endParaRPr lang="en-US" sz="800" b="1" u="none" baseline="0" dirty="0">
                        <a:solidFill>
                          <a:srgbClr val="002060"/>
                        </a:solidFill>
                      </a:endParaRPr>
                    </a:p>
                    <a:p>
                      <a:pPr marL="0" indent="0" algn="l">
                        <a:buFont typeface="Arial" panose="020B0604020202020204" pitchFamily="34" charset="0"/>
                        <a:buNone/>
                      </a:pPr>
                      <a:endParaRPr lang="en-US" sz="800" b="1" u="none" baseline="0" dirty="0">
                        <a:solidFill>
                          <a:srgbClr val="002060"/>
                        </a:solidFill>
                      </a:endParaRPr>
                    </a:p>
                    <a:p>
                      <a:pPr marL="0" indent="0" algn="l">
                        <a:buFont typeface="Arial" panose="020B0604020202020204" pitchFamily="34" charset="0"/>
                        <a:buNone/>
                      </a:pPr>
                      <a:r>
                        <a:rPr lang="en-US" sz="800" b="1" u="none" baseline="0" dirty="0">
                          <a:solidFill>
                            <a:srgbClr val="002060"/>
                          </a:solidFill>
                        </a:rPr>
                        <a:t>H</a:t>
                      </a:r>
                      <a:r>
                        <a:rPr lang="en-GB" sz="800" b="1" u="none" baseline="0" dirty="0" err="1">
                          <a:solidFill>
                            <a:srgbClr val="002060"/>
                          </a:solidFill>
                        </a:rPr>
                        <a:t>ealth</a:t>
                      </a:r>
                      <a:r>
                        <a:rPr lang="en-GB" sz="800" b="1" u="none" baseline="0" dirty="0">
                          <a:solidFill>
                            <a:srgbClr val="002060"/>
                          </a:solidFill>
                        </a:rPr>
                        <a:t> / Fitness</a:t>
                      </a:r>
                    </a:p>
                    <a:p>
                      <a:pPr marL="0" indent="0" algn="l">
                        <a:buFont typeface="Arial" panose="020B0604020202020204" pitchFamily="34" charset="0"/>
                        <a:buNone/>
                      </a:pPr>
                      <a:r>
                        <a:rPr lang="en-GB" sz="800" b="0" u="none" baseline="0" dirty="0">
                          <a:solidFill>
                            <a:srgbClr val="002060"/>
                          </a:solidFill>
                        </a:rPr>
                        <a:t>Know why we warm up  - to prevent injury, mobilise joints, raise body temperature.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H</a:t>
                      </a:r>
                      <a:r>
                        <a:rPr lang="en-GB" sz="800" b="0" u="none" baseline="0" dirty="0">
                          <a:solidFill>
                            <a:srgbClr val="002060"/>
                          </a:solidFill>
                        </a:rPr>
                        <a:t>ow is oxygen transported around the body?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netball (agility, speed, balance, power))</a:t>
                      </a:r>
                    </a:p>
                    <a:p>
                      <a:pPr marL="0" indent="0" algn="l">
                        <a:buFont typeface="Arial" panose="020B0604020202020204" pitchFamily="34" charset="0"/>
                        <a:buNone/>
                      </a:pPr>
                      <a:endParaRPr lang="en-US" sz="800" b="1" u="none" baseline="0" dirty="0">
                        <a:solidFill>
                          <a:schemeClr val="tx1"/>
                        </a:solidFill>
                      </a:endParaRP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endParaRPr lang="en-GB" sz="800" b="1" u="none" baseline="0" dirty="0">
                        <a:solidFill>
                          <a:schemeClr val="tx1"/>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r>
                        <a:rPr lang="en-GB" sz="800" b="0" u="none" dirty="0">
                          <a:solidFill>
                            <a:srgbClr val="002060"/>
                          </a:solidFill>
                        </a:rPr>
                        <a:t>- Leadership of others (captain, coach, manager).</a:t>
                      </a:r>
                    </a:p>
                    <a:p>
                      <a:pPr marL="0" indent="0" algn="l">
                        <a:buFont typeface="Arial" panose="020B0604020202020204" pitchFamily="34" charset="0"/>
                        <a:buNone/>
                      </a:pPr>
                      <a:r>
                        <a:rPr lang="en-GB" sz="800" b="0" u="none" dirty="0">
                          <a:solidFill>
                            <a:srgbClr val="002060"/>
                          </a:solidFill>
                        </a:rPr>
                        <a:t>- Extra curricular involvement (school or community).</a:t>
                      </a:r>
                      <a:endParaRPr lang="en-GB" sz="800" b="1" u="sng" dirty="0">
                        <a:solidFill>
                          <a:schemeClr val="tx1"/>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1" u="none" dirty="0">
                          <a:solidFill>
                            <a:srgbClr val="002060"/>
                          </a:solidFill>
                        </a:rPr>
                        <a:t>Coordination</a:t>
                      </a:r>
                      <a:r>
                        <a:rPr lang="en-GB" sz="800" b="0" u="none" dirty="0">
                          <a:solidFill>
                            <a:srgbClr val="002060"/>
                          </a:solidFill>
                        </a:rPr>
                        <a:t> – the use of two or more body parts at the same time.</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r>
                        <a:rPr lang="en-GB" sz="800" b="1" u="none" dirty="0">
                          <a:solidFill>
                            <a:srgbClr val="002060"/>
                          </a:solidFill>
                        </a:rPr>
                        <a:t>Agility</a:t>
                      </a:r>
                      <a:r>
                        <a:rPr lang="en-GB" sz="800" b="0" u="none" dirty="0">
                          <a:solidFill>
                            <a:srgbClr val="002060"/>
                          </a:solidFill>
                        </a:rPr>
                        <a:t> – changing direction at speed.</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r>
                        <a:rPr lang="en-GB" sz="800" b="1" u="none" dirty="0">
                          <a:solidFill>
                            <a:srgbClr val="002060"/>
                          </a:solidFill>
                        </a:rPr>
                        <a:t>Speed</a:t>
                      </a:r>
                      <a:r>
                        <a:rPr lang="en-GB" sz="800" b="0" u="none" dirty="0">
                          <a:solidFill>
                            <a:srgbClr val="002060"/>
                          </a:solidFill>
                        </a:rPr>
                        <a:t> – amount of time taken to cover a set distance.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1" u="none" baseline="0" dirty="0">
                          <a:solidFill>
                            <a:srgbClr val="002060"/>
                          </a:solidFill>
                        </a:rPr>
                        <a:t>B</a:t>
                      </a:r>
                      <a:r>
                        <a:rPr lang="en-GB" sz="800" b="1" u="none" baseline="0" dirty="0" err="1">
                          <a:solidFill>
                            <a:srgbClr val="002060"/>
                          </a:solidFill>
                        </a:rPr>
                        <a:t>alance</a:t>
                      </a:r>
                      <a:r>
                        <a:rPr lang="en-GB" sz="800" b="1" u="none" baseline="0" dirty="0">
                          <a:solidFill>
                            <a:srgbClr val="002060"/>
                          </a:solidFill>
                        </a:rPr>
                        <a:t> </a:t>
                      </a:r>
                      <a:r>
                        <a:rPr lang="en-GB" sz="800" b="0" u="none" baseline="0" dirty="0">
                          <a:solidFill>
                            <a:srgbClr val="002060"/>
                          </a:solidFill>
                        </a:rPr>
                        <a:t>– keeping the centre of mass above the base of support.</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1" u="none" baseline="0" dirty="0">
                          <a:solidFill>
                            <a:srgbClr val="002060"/>
                          </a:solidFill>
                        </a:rPr>
                        <a:t>P</a:t>
                      </a:r>
                      <a:r>
                        <a:rPr lang="en-GB" sz="800" b="1" u="none" baseline="0" dirty="0" err="1">
                          <a:solidFill>
                            <a:srgbClr val="002060"/>
                          </a:solidFill>
                        </a:rPr>
                        <a:t>ower</a:t>
                      </a:r>
                      <a:r>
                        <a:rPr lang="en-GB" sz="800" b="1" u="none" baseline="0" dirty="0">
                          <a:solidFill>
                            <a:srgbClr val="002060"/>
                          </a:solidFill>
                        </a:rPr>
                        <a:t> </a:t>
                      </a:r>
                      <a:r>
                        <a:rPr lang="en-GB" sz="800" b="0" u="none" baseline="0" dirty="0">
                          <a:solidFill>
                            <a:srgbClr val="002060"/>
                          </a:solidFill>
                        </a:rPr>
                        <a:t>– performing strength activities at speed.</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endParaRPr lang="en-GB" sz="800" b="1" u="none" dirty="0">
                        <a:solidFill>
                          <a:srgbClr val="002060"/>
                        </a:solidFill>
                      </a:endParaRPr>
                    </a:p>
                  </a:txBody>
                  <a:tcPr/>
                </a:tc>
                <a:tc>
                  <a:txBody>
                    <a:bodyPr/>
                    <a:lstStyle/>
                    <a:p>
                      <a:pPr algn="l"/>
                      <a:r>
                        <a:rPr lang="en-GB" sz="1200" b="1" u="sng">
                          <a:solidFill>
                            <a:srgbClr val="002060"/>
                          </a:solidFill>
                        </a:rPr>
                        <a:t>Literacy in PE</a:t>
                      </a:r>
                      <a:endParaRPr lang="en-GB" sz="1200" b="1" u="sng" dirty="0">
                        <a:solidFill>
                          <a:srgbClr val="002060"/>
                        </a:solidFill>
                      </a:endParaRPr>
                    </a:p>
                    <a:p>
                      <a:pPr algn="ctr"/>
                      <a:endParaRPr lang="en-GB" sz="8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l"/>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800" b="1" u="sng" dirty="0">
                          <a:solidFill>
                            <a:srgbClr val="002060"/>
                          </a:solidFill>
                        </a:rPr>
                        <a:t>WHERE NEXT?</a:t>
                      </a:r>
                    </a:p>
                    <a:p>
                      <a:pPr algn="ctr"/>
                      <a:endParaRPr lang="en-GB" sz="800" b="1" u="sng" dirty="0">
                        <a:solidFill>
                          <a:srgbClr val="002060"/>
                        </a:solidFill>
                      </a:endParaRPr>
                    </a:p>
                    <a:p>
                      <a:pPr algn="l"/>
                      <a:r>
                        <a:rPr lang="en-GB" sz="800" b="1" u="none" dirty="0">
                          <a:solidFill>
                            <a:srgbClr val="002060"/>
                          </a:solidFill>
                        </a:rPr>
                        <a:t>This knowledge should give pupils the foundation to go on and now develop tactics and strategies within year 8.</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579673" y="251351"/>
            <a:ext cx="3294184" cy="2000548"/>
          </a:xfrm>
          <a:prstGeom prst="rect">
            <a:avLst/>
          </a:prstGeom>
          <a:noFill/>
        </p:spPr>
        <p:txBody>
          <a:bodyPr wrap="square" rtlCol="0">
            <a:spAutoFit/>
          </a:bodyPr>
          <a:lstStyle/>
          <a:p>
            <a:r>
              <a:rPr lang="en-GB" sz="1400" b="1" u="sng" dirty="0"/>
              <a:t>The bigger picture:</a:t>
            </a:r>
          </a:p>
          <a:p>
            <a:r>
              <a:rPr lang="en-GB" sz="1400" i="1" dirty="0"/>
              <a:t>Outside links to netball clubs.</a:t>
            </a:r>
          </a:p>
          <a:p>
            <a:r>
              <a:rPr lang="en-GB" sz="1400" i="1" dirty="0"/>
              <a:t>Career links – Coach / PE teacher</a:t>
            </a:r>
          </a:p>
          <a:p>
            <a:r>
              <a:rPr lang="en-GB" sz="1400" i="1" dirty="0"/>
              <a:t>RSE – Understanding of nutrition and emotional benefits of exercise</a:t>
            </a:r>
          </a:p>
          <a:p>
            <a:endParaRPr lang="en-GB" dirty="0"/>
          </a:p>
          <a:p>
            <a:endParaRPr lang="en-GB" dirty="0"/>
          </a:p>
          <a:p>
            <a:endParaRPr lang="en-GB" dirty="0"/>
          </a:p>
        </p:txBody>
      </p:sp>
      <p:sp>
        <p:nvSpPr>
          <p:cNvPr id="7" name="TextBox 6"/>
          <p:cNvSpPr txBox="1"/>
          <p:nvPr/>
        </p:nvSpPr>
        <p:spPr>
          <a:xfrm>
            <a:off x="8438271" y="4006392"/>
            <a:ext cx="1186496" cy="307777"/>
          </a:xfrm>
          <a:prstGeom prst="rect">
            <a:avLst/>
          </a:prstGeom>
          <a:noFill/>
        </p:spPr>
        <p:txBody>
          <a:bodyPr wrap="square" rtlCol="0">
            <a:spAutoFit/>
          </a:bodyPr>
          <a:lstStyle/>
          <a:p>
            <a:endParaRPr lang="en-GB" sz="1400" dirty="0"/>
          </a:p>
        </p:txBody>
      </p:sp>
      <p:graphicFrame>
        <p:nvGraphicFramePr>
          <p:cNvPr id="11" name="Table 10">
            <a:extLst>
              <a:ext uri="{FF2B5EF4-FFF2-40B4-BE49-F238E27FC236}">
                <a16:creationId xmlns:a16="http://schemas.microsoft.com/office/drawing/2014/main" id="{6A0DE051-BF5D-4F04-A98C-D61D9AD4C818}"/>
              </a:ext>
            </a:extLst>
          </p:cNvPr>
          <p:cNvGraphicFramePr>
            <a:graphicFrameLocks noGrp="1"/>
          </p:cNvGraphicFramePr>
          <p:nvPr>
            <p:extLst>
              <p:ext uri="{D42A27DB-BD31-4B8C-83A1-F6EECF244321}">
                <p14:modId xmlns:p14="http://schemas.microsoft.com/office/powerpoint/2010/main" val="3449541519"/>
              </p:ext>
            </p:extLst>
          </p:nvPr>
        </p:nvGraphicFramePr>
        <p:xfrm>
          <a:off x="7484883" y="5095749"/>
          <a:ext cx="2270493" cy="1224280"/>
        </p:xfrm>
        <a:graphic>
          <a:graphicData uri="http://schemas.openxmlformats.org/drawingml/2006/table">
            <a:tbl>
              <a:tblPr firstRow="1" bandRow="1">
                <a:tableStyleId>{5C22544A-7EE6-4342-B048-85BDC9FD1C3A}</a:tableStyleId>
              </a:tblPr>
              <a:tblGrid>
                <a:gridCol w="1140488">
                  <a:extLst>
                    <a:ext uri="{9D8B030D-6E8A-4147-A177-3AD203B41FA5}">
                      <a16:colId xmlns:a16="http://schemas.microsoft.com/office/drawing/2014/main" val="1591190710"/>
                    </a:ext>
                  </a:extLst>
                </a:gridCol>
                <a:gridCol w="1130005">
                  <a:extLst>
                    <a:ext uri="{9D8B030D-6E8A-4147-A177-3AD203B41FA5}">
                      <a16:colId xmlns:a16="http://schemas.microsoft.com/office/drawing/2014/main" val="1154937225"/>
                    </a:ext>
                  </a:extLst>
                </a:gridCol>
              </a:tblGrid>
              <a:tr h="370840">
                <a:tc gridSpan="2">
                  <a:txBody>
                    <a:bodyPr/>
                    <a:lstStyle/>
                    <a:p>
                      <a:pPr algn="ctr"/>
                      <a:r>
                        <a:rPr lang="en-US" sz="1200" dirty="0"/>
                        <a:t>Anatomy &amp; Physiology</a:t>
                      </a:r>
                      <a:endParaRPr lang="en-GB" sz="1200" dirty="0"/>
                    </a:p>
                  </a:txBody>
                  <a:tcPr/>
                </a:tc>
                <a:tc hMerge="1">
                  <a:txBody>
                    <a:bodyPr/>
                    <a:lstStyle/>
                    <a:p>
                      <a:endParaRPr lang="en-GB" dirty="0"/>
                    </a:p>
                  </a:txBody>
                  <a:tcPr/>
                </a:tc>
                <a:extLst>
                  <a:ext uri="{0D108BD9-81ED-4DB2-BD59-A6C34878D82A}">
                    <a16:rowId xmlns:a16="http://schemas.microsoft.com/office/drawing/2014/main" val="1265523225"/>
                  </a:ext>
                </a:extLst>
              </a:tr>
              <a:tr h="370840">
                <a:tc>
                  <a:txBody>
                    <a:bodyPr/>
                    <a:lstStyle/>
                    <a:p>
                      <a:pPr marL="0" indent="0" algn="l">
                        <a:buFont typeface="Arial" panose="020B0604020202020204" pitchFamily="34" charset="0"/>
                        <a:buNone/>
                      </a:pPr>
                      <a:r>
                        <a:rPr lang="en-GB" sz="1000" b="0" u="none" baseline="0" dirty="0">
                          <a:solidFill>
                            <a:srgbClr val="002060"/>
                          </a:solidFill>
                        </a:rPr>
                        <a:t>Quadriceps</a:t>
                      </a:r>
                    </a:p>
                    <a:p>
                      <a:pPr marL="0" indent="0" algn="l">
                        <a:buFont typeface="Arial" panose="020B0604020202020204" pitchFamily="34" charset="0"/>
                        <a:buNone/>
                      </a:pPr>
                      <a:r>
                        <a:rPr lang="en-GB" sz="1000" b="0" u="none" baseline="0" dirty="0">
                          <a:solidFill>
                            <a:srgbClr val="002060"/>
                          </a:solidFill>
                        </a:rPr>
                        <a:t>Gastrocnemius</a:t>
                      </a:r>
                    </a:p>
                    <a:p>
                      <a:pPr marL="0" indent="0" algn="l">
                        <a:buFont typeface="Arial" panose="020B0604020202020204" pitchFamily="34" charset="0"/>
                        <a:buNone/>
                      </a:pPr>
                      <a:r>
                        <a:rPr lang="en-GB" sz="1000" b="0" u="none" baseline="0" dirty="0">
                          <a:solidFill>
                            <a:srgbClr val="002060"/>
                          </a:solidFill>
                        </a:rPr>
                        <a:t>Triceps</a:t>
                      </a:r>
                    </a:p>
                    <a:p>
                      <a:pPr marL="0" indent="0" algn="l">
                        <a:buFont typeface="Arial" panose="020B0604020202020204" pitchFamily="34" charset="0"/>
                        <a:buNone/>
                      </a:pPr>
                      <a:r>
                        <a:rPr lang="en-GB" sz="1000" b="0" u="none" baseline="0" dirty="0">
                          <a:solidFill>
                            <a:srgbClr val="002060"/>
                          </a:solidFill>
                        </a:rPr>
                        <a:t>Biceps</a:t>
                      </a:r>
                    </a:p>
                    <a:p>
                      <a:pPr marL="0" indent="0" algn="l">
                        <a:buFont typeface="Arial" panose="020B0604020202020204" pitchFamily="34" charset="0"/>
                        <a:buNone/>
                      </a:pPr>
                      <a:r>
                        <a:rPr lang="en-US" sz="1000" b="0" u="none" baseline="0" dirty="0">
                          <a:solidFill>
                            <a:srgbClr val="002060"/>
                          </a:solidFill>
                        </a:rPr>
                        <a:t>H</a:t>
                      </a:r>
                      <a:r>
                        <a:rPr lang="en-GB" sz="1000" b="0" u="none" baseline="0" dirty="0" err="1">
                          <a:solidFill>
                            <a:srgbClr val="002060"/>
                          </a:solidFill>
                        </a:rPr>
                        <a:t>amstrings</a:t>
                      </a:r>
                      <a:endParaRPr lang="en-GB" sz="1000" b="0" u="none" baseline="0" dirty="0">
                        <a:solidFill>
                          <a:srgbClr val="002060"/>
                        </a:solidFill>
                      </a:endParaRPr>
                    </a:p>
                  </a:txBody>
                  <a:tcPr/>
                </a:tc>
                <a:tc>
                  <a:txBody>
                    <a:bodyPr/>
                    <a:lstStyle/>
                    <a:p>
                      <a:r>
                        <a:rPr lang="en-US" sz="1000" dirty="0">
                          <a:solidFill>
                            <a:srgbClr val="002060"/>
                          </a:solidFill>
                        </a:rPr>
                        <a:t>Heart</a:t>
                      </a:r>
                    </a:p>
                    <a:p>
                      <a:r>
                        <a:rPr lang="en-US" sz="1000" dirty="0">
                          <a:solidFill>
                            <a:srgbClr val="002060"/>
                          </a:solidFill>
                        </a:rPr>
                        <a:t>Lungs</a:t>
                      </a:r>
                    </a:p>
                    <a:p>
                      <a:r>
                        <a:rPr lang="en-US" sz="1000" dirty="0">
                          <a:solidFill>
                            <a:srgbClr val="002060"/>
                          </a:solidFill>
                        </a:rPr>
                        <a:t>Arteries</a:t>
                      </a:r>
                    </a:p>
                    <a:p>
                      <a:r>
                        <a:rPr lang="en-US" sz="1000" dirty="0">
                          <a:solidFill>
                            <a:srgbClr val="002060"/>
                          </a:solidFill>
                        </a:rPr>
                        <a:t>Veins</a:t>
                      </a:r>
                    </a:p>
                    <a:p>
                      <a:r>
                        <a:rPr lang="en-US" sz="1000" dirty="0">
                          <a:solidFill>
                            <a:srgbClr val="002060"/>
                          </a:solidFill>
                        </a:rPr>
                        <a:t>Oxygen</a:t>
                      </a:r>
                      <a:endParaRPr lang="en-GB" sz="1000" dirty="0">
                        <a:solidFill>
                          <a:srgbClr val="002060"/>
                        </a:solidFill>
                      </a:endParaRPr>
                    </a:p>
                  </a:txBody>
                  <a:tcPr/>
                </a:tc>
                <a:extLst>
                  <a:ext uri="{0D108BD9-81ED-4DB2-BD59-A6C34878D82A}">
                    <a16:rowId xmlns:a16="http://schemas.microsoft.com/office/drawing/2014/main" val="532912141"/>
                  </a:ext>
                </a:extLst>
              </a:tr>
            </a:tbl>
          </a:graphicData>
        </a:graphic>
      </p:graphicFrame>
      <p:pic>
        <p:nvPicPr>
          <p:cNvPr id="9" name="Picture 8">
            <a:extLst>
              <a:ext uri="{FF2B5EF4-FFF2-40B4-BE49-F238E27FC236}">
                <a16:creationId xmlns:a16="http://schemas.microsoft.com/office/drawing/2014/main" id="{F7D14870-D4C9-4EA3-ABD4-D6FA9E2D5D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1346" y="5449809"/>
            <a:ext cx="1720267" cy="1228762"/>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57663" y="-20554"/>
            <a:ext cx="690958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Netball (Skill Development):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03955"/>
            <a:ext cx="11750215" cy="1223412"/>
          </a:xfrm>
          <a:prstGeom prst="rect">
            <a:avLst/>
          </a:prstGeom>
          <a:solidFill>
            <a:schemeClr val="accent5">
              <a:lumMod val="20000"/>
              <a:lumOff val="80000"/>
            </a:schemeClr>
          </a:solidFill>
          <a:ln w="3175">
            <a:noFill/>
          </a:ln>
        </p:spPr>
        <p:txBody>
          <a:bodyPr wrap="square" rtlCol="0">
            <a:spAutoFit/>
          </a:bodyPr>
          <a:lstStyle/>
          <a:p>
            <a:r>
              <a:rPr lang="en-US" sz="1050" b="1" dirty="0"/>
              <a:t>M</a:t>
            </a:r>
            <a:r>
              <a:rPr lang="en-GB" sz="1050" b="1" dirty="0"/>
              <a:t>APs </a:t>
            </a:r>
            <a:r>
              <a:rPr lang="en-GB" sz="1050" dirty="0"/>
              <a:t>– Pupils will complete one MAP mid way through this unit. Pupils will be assessed via:</a:t>
            </a:r>
          </a:p>
          <a:p>
            <a:r>
              <a:rPr lang="en-GB" sz="1050" b="0" u="none" dirty="0">
                <a:solidFill>
                  <a:srgbClr val="002060"/>
                </a:solidFill>
              </a:rPr>
              <a:t>1. Their practical ability demonstrated during the MAP lesson (</a:t>
            </a:r>
            <a:r>
              <a:rPr lang="en-GB" sz="1050" dirty="0">
                <a:solidFill>
                  <a:srgbClr val="002060"/>
                </a:solidFill>
              </a:rPr>
              <a:t>Passing / footwork / marking </a:t>
            </a:r>
            <a:r>
              <a:rPr lang="en-GB" sz="1050" b="0" u="none" dirty="0">
                <a:solidFill>
                  <a:srgbClr val="002060"/>
                </a:solidFill>
              </a:rPr>
              <a:t>technique depending on where they are up to in the scheme.)</a:t>
            </a:r>
          </a:p>
          <a:p>
            <a:endParaRPr lang="en-GB" sz="1050" b="0" u="none" dirty="0">
              <a:solidFill>
                <a:srgbClr val="002060"/>
              </a:solidFill>
            </a:endParaRPr>
          </a:p>
          <a:p>
            <a:r>
              <a:rPr lang="en-GB" sz="1050" b="0" u="none" dirty="0">
                <a:solidFill>
                  <a:srgbClr val="002060"/>
                </a:solidFill>
              </a:rPr>
              <a:t>2. </a:t>
            </a:r>
            <a:r>
              <a:rPr lang="en-GB" sz="1050" dirty="0">
                <a:solidFill>
                  <a:srgbClr val="002060"/>
                </a:solidFill>
              </a:rPr>
              <a:t>Their ability to link the relevant components of fitness to the activity they are being assessed in.</a:t>
            </a:r>
            <a:endParaRPr lang="en-GB" sz="1050" b="0" u="none" dirty="0">
              <a:solidFill>
                <a:srgbClr val="002060"/>
              </a:solidFill>
            </a:endParaRPr>
          </a:p>
          <a:p>
            <a:r>
              <a:rPr lang="en-US" sz="1050" dirty="0"/>
              <a:t>3. Their ability to demonstrate their current levels of fitness, mental perseverance and social wellbeing by working collaboratively as a team.</a:t>
            </a:r>
          </a:p>
          <a:p>
            <a:r>
              <a:rPr lang="en-US" sz="1050" b="1" dirty="0"/>
              <a:t>S</a:t>
            </a:r>
            <a:r>
              <a:rPr lang="en-GB" sz="1050" b="1" dirty="0"/>
              <a:t>ummative assessment (Me in PE) </a:t>
            </a:r>
            <a:r>
              <a:rPr lang="en-GB" sz="105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809471763"/>
              </p:ext>
            </p:extLst>
          </p:nvPr>
        </p:nvGraphicFramePr>
        <p:xfrm>
          <a:off x="122117" y="1627367"/>
          <a:ext cx="11750214" cy="5243461"/>
        </p:xfrm>
        <a:graphic>
          <a:graphicData uri="http://schemas.openxmlformats.org/drawingml/2006/table">
            <a:tbl>
              <a:tblPr firstRow="1" bandRow="1">
                <a:tableStyleId>{69CF1AB2-1976-4502-BF36-3FF5EA218861}</a:tableStyleId>
              </a:tblPr>
              <a:tblGrid>
                <a:gridCol w="2635663">
                  <a:extLst>
                    <a:ext uri="{9D8B030D-6E8A-4147-A177-3AD203B41FA5}">
                      <a16:colId xmlns:a16="http://schemas.microsoft.com/office/drawing/2014/main" val="26545288"/>
                    </a:ext>
                  </a:extLst>
                </a:gridCol>
                <a:gridCol w="2946336">
                  <a:extLst>
                    <a:ext uri="{9D8B030D-6E8A-4147-A177-3AD203B41FA5}">
                      <a16:colId xmlns:a16="http://schemas.microsoft.com/office/drawing/2014/main" val="3735789182"/>
                    </a:ext>
                  </a:extLst>
                </a:gridCol>
                <a:gridCol w="2876808">
                  <a:extLst>
                    <a:ext uri="{9D8B030D-6E8A-4147-A177-3AD203B41FA5}">
                      <a16:colId xmlns:a16="http://schemas.microsoft.com/office/drawing/2014/main" val="3033360634"/>
                    </a:ext>
                  </a:extLst>
                </a:gridCol>
                <a:gridCol w="3291407">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u="none" dirty="0">
                          <a:solidFill>
                            <a:schemeClr val="tx1"/>
                          </a:solidFill>
                        </a:rPr>
                        <a:t>Emerging</a:t>
                      </a:r>
                      <a:endParaRPr lang="en-GB" sz="1100" b="1" u="none"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(up to ‘+’)</a:t>
                      </a:r>
                      <a:endParaRPr lang="en-GB" sz="1100" b="1" dirty="0">
                        <a:solidFill>
                          <a:schemeClr val="tx1"/>
                        </a:solidFill>
                      </a:endParaRPr>
                    </a:p>
                  </a:txBody>
                  <a:tcPr/>
                </a:tc>
                <a:tc>
                  <a:txBody>
                    <a:bodyPr/>
                    <a:lstStyle/>
                    <a:p>
                      <a:pPr algn="ctr"/>
                      <a:r>
                        <a:rPr lang="en-US" sz="1100" b="1" dirty="0">
                          <a:solidFill>
                            <a:schemeClr val="tx1"/>
                          </a:solidFill>
                        </a:rPr>
                        <a:t>Mastering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800" b="0" i="0" u="none" dirty="0">
                          <a:solidFill>
                            <a:schemeClr val="tx1"/>
                          </a:solidFill>
                        </a:rPr>
                        <a:t>Pupils have basic knowledge of game rules as well as how to perform passing, footwork, dodging and marking skills, as well as the ability to umpire effectively with help from the teacher.</a:t>
                      </a:r>
                    </a:p>
                    <a:p>
                      <a:endParaRPr lang="en-US" sz="800" b="0" i="0" u="none" dirty="0">
                        <a:solidFill>
                          <a:schemeClr val="tx1"/>
                        </a:solidFill>
                      </a:endParaRPr>
                    </a:p>
                    <a:p>
                      <a:pPr marL="171450" indent="-171450">
                        <a:buFontTx/>
                        <a:buChar char="-"/>
                      </a:pPr>
                      <a:r>
                        <a:rPr lang="en-US" sz="800" b="0" i="0" u="none" dirty="0">
                          <a:solidFill>
                            <a:schemeClr val="tx1"/>
                          </a:solidFill>
                        </a:rPr>
                        <a:t>Demonstrates some of the main passes in netball in isolation but lacks power and accuracy</a:t>
                      </a:r>
                    </a:p>
                    <a:p>
                      <a:pPr marL="0" indent="0">
                        <a:buFontTx/>
                        <a:buNone/>
                      </a:pPr>
                      <a:endParaRPr lang="en-US" sz="800" b="0" i="0" u="none" dirty="0">
                        <a:solidFill>
                          <a:schemeClr val="tx1"/>
                        </a:solidFill>
                      </a:endParaRPr>
                    </a:p>
                    <a:p>
                      <a:pPr marL="171450" indent="-171450">
                        <a:buFontTx/>
                        <a:buChar char="-"/>
                      </a:pPr>
                      <a:r>
                        <a:rPr lang="en-US" sz="800" b="0" i="0" u="none" dirty="0">
                          <a:solidFill>
                            <a:schemeClr val="tx1"/>
                          </a:solidFill>
                        </a:rPr>
                        <a:t>Demonstrates some of the footwork rule in isolation but lacks balance and accuracy with the ball</a:t>
                      </a:r>
                    </a:p>
                    <a:p>
                      <a:pPr marL="0" indent="0">
                        <a:buFontTx/>
                        <a:buNone/>
                      </a:pPr>
                      <a:endParaRPr lang="en-US" sz="800" b="0" i="0" u="none" dirty="0">
                        <a:solidFill>
                          <a:schemeClr val="tx1"/>
                        </a:solidFill>
                      </a:endParaRPr>
                    </a:p>
                    <a:p>
                      <a:pPr marL="171450" indent="-171450">
                        <a:buFontTx/>
                        <a:buChar char="-"/>
                      </a:pPr>
                      <a:r>
                        <a:rPr lang="en-US" sz="800" b="0" i="0" u="none" dirty="0">
                          <a:solidFill>
                            <a:schemeClr val="tx1"/>
                          </a:solidFill>
                        </a:rPr>
                        <a:t>Demonstrates some of the dodging techniques in isolation but lacks drive and speed</a:t>
                      </a:r>
                    </a:p>
                    <a:p>
                      <a:pPr marL="0" indent="0">
                        <a:buFontTx/>
                        <a:buNone/>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some level of marking in isolation but lacks effective technique when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some awareness of the different     positions and areas of play in netball but is unable to sustain a role.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Has a limited knowledge of umpiring using support from the teacher to enforce the rules. Can keep score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u="none" dirty="0">
                        <a:solidFill>
                          <a:schemeClr val="tx1"/>
                        </a:solidFill>
                      </a:endParaRPr>
                    </a:p>
                    <a:p>
                      <a:pPr marL="171450" indent="-171450">
                        <a:buFontTx/>
                        <a:buChar char="-"/>
                      </a:pPr>
                      <a:r>
                        <a:rPr lang="en-US" sz="800" b="0" i="0" u="none" dirty="0">
                          <a:solidFill>
                            <a:schemeClr val="tx1"/>
                          </a:solidFill>
                        </a:rPr>
                        <a:t>Demonstrates limited awareness of netball rules (e.g. obstruction, ball out of court) and decision making is often inaccurate</a:t>
                      </a:r>
                    </a:p>
                    <a:p>
                      <a:pPr marL="0" indent="0">
                        <a:buFontTx/>
                        <a:buNone/>
                      </a:pPr>
                      <a:endParaRPr lang="en-US" sz="800" b="0" i="0" u="none" dirty="0">
                        <a:solidFill>
                          <a:schemeClr val="tx1"/>
                        </a:solidFill>
                      </a:endParaRPr>
                    </a:p>
                    <a:p>
                      <a:pPr marL="171450" indent="-171450">
                        <a:buFontTx/>
                        <a:buChar char="-"/>
                      </a:pPr>
                      <a:r>
                        <a:rPr lang="en-US" sz="800" b="0" i="0" u="none" dirty="0">
                          <a:solidFill>
                            <a:schemeClr val="tx1"/>
                          </a:solidFill>
                        </a:rPr>
                        <a:t>Fitness is limited for Netball and is unable to sustain it for the duration of the activity (i.e. lacks coordination, agility, power and speed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dirty="0">
                          <a:solidFill>
                            <a:schemeClr val="tx1"/>
                          </a:solidFill>
                        </a:rPr>
                        <a:t>Pupils must have a basic knowledge of game rules as well how to perform passing, footwork, dodging and marking skills. Performance can be inconsistent and they  can referee effectively but  may require help from their teacher.</a:t>
                      </a:r>
                      <a:endParaRPr lang="en-US" sz="1100" b="1"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a range of passes in netball in isolation with some power and accuracy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the footwork rule in isolation with balance and accuracy and also with the ball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a range of dodging techniques in isolation and under pressure with drive and speed 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the correct technique for marking in isolation and does have some effect when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good awareness of the different  positions and areas of play in netball and is able to take on a positional role but will lack consistency in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Has a good knowledge of umpiring using support from the teacher to enforce the rules. Can keep score and award free passes and out of court throw ins.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good awareness of netball rules (e.g. obstruction, ball out of court, contact) and decision making is often accurate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good for Netball and is able to sustain it for the duration of the activity (i.e. coordination, agility, speed, power and balance).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1" dirty="0">
                          <a:solidFill>
                            <a:schemeClr val="tx1"/>
                          </a:solidFill>
                        </a:rPr>
                        <a:t>Pupils must be able to perform the following skills with consistently good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Demonstrates all of the netball passes in isolation and under pressure with power, accuracy and fluency. Can control the ball also with one hand.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Demonstrates the footwork rule accurately and consistently in isolation and under pressure showing balance and precision, can also turn in the air.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Demonstrates all the dodging techniques consistently in isolation and when under pressure, can select the most effective dodge to the </a:t>
                      </a:r>
                      <a:r>
                        <a:rPr lang="en-US" sz="800" b="0" i="1">
                          <a:solidFill>
                            <a:schemeClr val="tx1"/>
                          </a:solidFill>
                        </a:rPr>
                        <a:t>game situation.</a:t>
                      </a:r>
                      <a:endParaRPr lang="en-US" sz="800" b="0"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1" dirty="0">
                          <a:solidFill>
                            <a:schemeClr val="tx1"/>
                          </a:solidFill>
                        </a:rPr>
                        <a:t>Demonstrate effective marking technique in isolation and under pressure, can effectively pressurize the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dirty="0">
                          <a:solidFill>
                            <a:schemeClr val="tx1"/>
                          </a:solidFill>
                        </a:rPr>
                        <a:t>Demonstrates very good awareness of the different  positions and areas of play in netball and is able to take on a positional role effectively, can explain the different roles and areas.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very good knowledge of umpiring  without support from the teacher to enforce the rules confidently. Can keep score and use signals whilst also explaining decisions made. Can also now identify when contact has been made.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very good awareness of netball rules (e.g. obstruction, ball out of court, contact) and decision making is often accurate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very good for Netball and is able to sustain it for the duration of the activity (i.e. coordination, agility, speed, power and balance).</a:t>
                      </a:r>
                      <a:endParaRPr lang="en-US" sz="900" b="0" u="none" dirty="0">
                        <a:solidFill>
                          <a:schemeClr val="tx1"/>
                        </a:solidFill>
                      </a:endParaRPr>
                    </a:p>
                    <a:p>
                      <a:pPr algn="l"/>
                      <a:endParaRPr lang="en-GB" sz="90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dirty="0">
                          <a:solidFill>
                            <a:schemeClr val="tx1"/>
                          </a:solidFill>
                        </a:rPr>
                        <a:t>Pupils should be able to recall and demonstrate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Confidently demonstrates all of the netball passes in isolation and under pressure with high levels of power, accuracy and fluency, making effective passes to match the context of the game, can control the ball confidently with one hand.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Confidently  demonstrates the footwork rule accurately and consistently in isolation and under pressure. Can confidently turn in the air and apply footwork effectively with balance and precision.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Confidently demonstrates a wide range of dodging techniques and can consistently and effectively feint a partner in getting free.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Confidently demonstrates effective marking technique in isolation and under pressure, can consistently pressurize the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Confidently demonstrates excellent knowledge and understanding of all the different positions and areas of play. Is able to take on any role and effectively carry out effectively. Can confidently explain all the positions and their responsibilities.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excellent knowledge of umpiring  without support from the teacher to enforce the rules confidently. Can keep score and use signals  confidently whilst also explaining decisions made. Can umpire from start to finish and apply the scoring system for </a:t>
                      </a:r>
                      <a:r>
                        <a:rPr lang="en-US" sz="800" b="0" i="0" dirty="0" err="1">
                          <a:solidFill>
                            <a:schemeClr val="tx1"/>
                          </a:solidFill>
                        </a:rPr>
                        <a:t>centre</a:t>
                      </a:r>
                      <a:r>
                        <a:rPr lang="en-US" sz="800" b="0" i="0" dirty="0">
                          <a:solidFill>
                            <a:schemeClr val="tx1"/>
                          </a:solidFill>
                        </a:rPr>
                        <a:t> pass.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excellent awareness of netball rules (e.g. obstruction, ball out of court, contact) and decision making is mostly accurate.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excellent for Netball and is able to sustain it for the duration of the activity (i.e. coordination, agility, speed, power and balance).</a:t>
                      </a:r>
                      <a:endParaRPr lang="en-US" sz="900" b="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algn="ctr"/>
                      <a:endParaRPr lang="en-US" sz="800" b="0" i="0" u="none"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866</TotalTime>
  <Words>1944</Words>
  <Application>Microsoft Office PowerPoint</Application>
  <PresentationFormat>Widescreen</PresentationFormat>
  <Paragraphs>190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86</cp:revision>
  <cp:lastPrinted>2020-02-24T11:31:23Z</cp:lastPrinted>
  <dcterms:created xsi:type="dcterms:W3CDTF">2019-12-19T05:38:14Z</dcterms:created>
  <dcterms:modified xsi:type="dcterms:W3CDTF">2021-03-17T16:50:17Z</dcterms:modified>
</cp:coreProperties>
</file>